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91" r:id="rId13"/>
    <p:sldId id="292" r:id="rId14"/>
    <p:sldId id="294" r:id="rId15"/>
    <p:sldId id="266" r:id="rId16"/>
    <p:sldId id="268" r:id="rId17"/>
    <p:sldId id="293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9" r:id="rId27"/>
    <p:sldId id="280" r:id="rId28"/>
    <p:sldId id="281" r:id="rId29"/>
    <p:sldId id="276" r:id="rId30"/>
    <p:sldId id="278" r:id="rId31"/>
    <p:sldId id="282" r:id="rId32"/>
    <p:sldId id="283" r:id="rId33"/>
    <p:sldId id="284" r:id="rId34"/>
    <p:sldId id="285" r:id="rId35"/>
    <p:sldId id="286" r:id="rId36"/>
    <p:sldId id="290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FF3300"/>
    <a:srgbClr val="FF9933"/>
    <a:srgbClr val="66FF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4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="1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7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9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B212E-2245-4AB8-BB74-718F2AE2C60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5604F-B915-4331-8248-095DF82A3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4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Experience vs. </a:t>
            </a:r>
            <a:r>
              <a:rPr lang="en-US" b="1" dirty="0" smtClean="0"/>
              <a:t>Practice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in SE </a:t>
            </a:r>
            <a:r>
              <a:rPr lang="en-US" b="1" dirty="0" smtClean="0"/>
              <a:t>Education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Dror </a:t>
            </a:r>
            <a:r>
              <a:rPr lang="en-AU" dirty="0" err="1" smtClean="0"/>
              <a:t>Feitelson</a:t>
            </a:r>
            <a:endParaRPr lang="en-AU" dirty="0" smtClean="0"/>
          </a:p>
          <a:p>
            <a:r>
              <a:rPr lang="en-AU" dirty="0" smtClean="0"/>
              <a:t>Hebrew </a:t>
            </a:r>
            <a:r>
              <a:rPr lang="en-AU" dirty="0"/>
              <a:t>University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Scene two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experience</a:t>
            </a:r>
            <a:endParaRPr lang="en-US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Experienced developers are often more effective</a:t>
            </a:r>
          </a:p>
          <a:p>
            <a:pPr lvl="1"/>
            <a:r>
              <a:rPr lang="en-US" dirty="0" smtClean="0"/>
              <a:t>Faster, work on autopilot</a:t>
            </a:r>
          </a:p>
          <a:p>
            <a:pPr lvl="1"/>
            <a:r>
              <a:rPr lang="en-US" dirty="0" smtClean="0"/>
              <a:t>Use tools appropriate for the task</a:t>
            </a:r>
          </a:p>
          <a:p>
            <a:pPr lvl="1"/>
            <a:r>
              <a:rPr lang="en-US" dirty="0" smtClean="0"/>
              <a:t>Produce better results</a:t>
            </a:r>
          </a:p>
          <a:p>
            <a:r>
              <a:rPr lang="en-US" dirty="0" smtClean="0"/>
              <a:t>Experienced developers think differently</a:t>
            </a:r>
          </a:p>
          <a:p>
            <a:pPr lvl="1"/>
            <a:r>
              <a:rPr lang="en-US" dirty="0" smtClean="0"/>
              <a:t>Higher level of abstraction</a:t>
            </a:r>
          </a:p>
          <a:p>
            <a:pPr lvl="1"/>
            <a:r>
              <a:rPr lang="en-US" dirty="0" smtClean="0"/>
              <a:t>Deeper understanding of the system as a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Soloway</a:t>
            </a:r>
            <a:r>
              <a:rPr lang="en-US" dirty="0" smtClean="0"/>
              <a:t> &amp; Ehrlich 1984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 on differences between students and industrial professionals</a:t>
            </a:r>
          </a:p>
          <a:p>
            <a:r>
              <a:rPr lang="en-US" dirty="0" smtClean="0"/>
              <a:t>Professionals know and use design patterns</a:t>
            </a:r>
          </a:p>
          <a:p>
            <a:r>
              <a:rPr lang="en-US" dirty="0" smtClean="0"/>
              <a:t>Professionals know and use programming conventions</a:t>
            </a:r>
          </a:p>
          <a:p>
            <a:r>
              <a:rPr lang="en-US" dirty="0" smtClean="0"/>
              <a:t>If patterns and conventions are violated, professionals are not much better than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Arisholm</a:t>
            </a:r>
            <a:r>
              <a:rPr lang="en-US" dirty="0" smtClean="0"/>
              <a:t> et al. 2004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dirty="0" smtClean="0"/>
              <a:t>Experiment on maintenance of coffee machine software</a:t>
            </a:r>
          </a:p>
          <a:p>
            <a:pPr lvl="1"/>
            <a:r>
              <a:rPr lang="en-US" dirty="0" smtClean="0"/>
              <a:t>Centralized style: front panel basically does everything (not good OOD)</a:t>
            </a:r>
          </a:p>
          <a:p>
            <a:pPr lvl="1"/>
            <a:r>
              <a:rPr lang="en-US" dirty="0" smtClean="0"/>
              <a:t>Delegated: front panel just activates other modules (better OOD)</a:t>
            </a:r>
          </a:p>
          <a:p>
            <a:r>
              <a:rPr lang="en-US" dirty="0" smtClean="0"/>
              <a:t>Students did better on centralized style</a:t>
            </a:r>
          </a:p>
          <a:p>
            <a:r>
              <a:rPr lang="en-US" dirty="0" smtClean="0"/>
              <a:t>Inexperienced subjects had trouble with delegated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Arisholm</a:t>
            </a:r>
            <a:r>
              <a:rPr lang="en-US" dirty="0" smtClean="0"/>
              <a:t> et al. 2004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dirty="0" smtClean="0"/>
              <a:t>Experiment on maintenance of coffee machine software</a:t>
            </a:r>
          </a:p>
          <a:p>
            <a:pPr lvl="1"/>
            <a:r>
              <a:rPr lang="en-US" dirty="0" smtClean="0"/>
              <a:t>Centralized style: front panel basically does everything (not good OOD)</a:t>
            </a:r>
          </a:p>
          <a:p>
            <a:pPr lvl="1"/>
            <a:r>
              <a:rPr lang="en-US" dirty="0" smtClean="0"/>
              <a:t>Delegated: front panel just activates other modules (better OOD)</a:t>
            </a:r>
          </a:p>
          <a:p>
            <a:r>
              <a:rPr lang="en-US" dirty="0" smtClean="0"/>
              <a:t>Students did better on centralized style</a:t>
            </a:r>
          </a:p>
          <a:p>
            <a:r>
              <a:rPr lang="en-US" dirty="0" smtClean="0"/>
              <a:t>Inexperienced subjects had trouble with delegated style</a:t>
            </a:r>
            <a:endParaRPr lang="en-US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4932040" y="3789040"/>
            <a:ext cx="3168352" cy="1944216"/>
          </a:xfrm>
          <a:prstGeom prst="wedgeRoundRectCallout">
            <a:avLst>
              <a:gd name="adj1" fmla="val 36254"/>
              <a:gd name="adj2" fmla="val 72320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is effective experience built?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1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Scene three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641379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uthor, printer, political theorist, politician, freemason, postmaster, scientist, inventor, civic activist, statesman, and diplomat</a:t>
            </a:r>
          </a:p>
          <a:p>
            <a:r>
              <a:rPr lang="en-US" dirty="0" smtClean="0"/>
              <a:t>Founding father: signer of both the Declaration of Independence and the Constitution</a:t>
            </a:r>
          </a:p>
        </p:txBody>
      </p:sp>
      <p:pic>
        <p:nvPicPr>
          <p:cNvPr id="1028" name="Picture 4" descr="http://www.happybeertime.com/wp-content/uploads/2014/07/Frankli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0000"/>
                    </a14:imgEffect>
                    <a14:imgEffect>
                      <a14:brightnessContrast bright="-13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697" y="4877281"/>
            <a:ext cx="2682000" cy="1910813"/>
          </a:xfrm>
          <a:prstGeom prst="rect">
            <a:avLst/>
          </a:prstGeom>
          <a:noFill/>
          <a:scene3d>
            <a:camera prst="orthographicFront">
              <a:rot lat="0" lon="0" rev="42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641379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uthor, printer, political theorist, politician, freemason, postmaster, scientist, inventor, civic activist, statesman, and diplomat</a:t>
            </a:r>
          </a:p>
          <a:p>
            <a:r>
              <a:rPr lang="en-US" dirty="0" smtClean="0"/>
              <a:t>Founding father: s</a:t>
            </a:r>
            <a:r>
              <a:rPr lang="en-US" dirty="0" smtClean="0"/>
              <a:t>igner of both the Declaration of Independence and the Constitution</a:t>
            </a:r>
          </a:p>
          <a:p>
            <a:r>
              <a:rPr lang="en-US" dirty="0" smtClean="0"/>
              <a:t>On $100 bills since 1928</a:t>
            </a:r>
            <a:endParaRPr lang="en-US" dirty="0"/>
          </a:p>
        </p:txBody>
      </p:sp>
      <p:pic>
        <p:nvPicPr>
          <p:cNvPr id="1026" name="Picture 2" descr="https://upload.wikimedia.org/wikipedia/commons/9/94/New100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28" y="4794182"/>
            <a:ext cx="4950272" cy="20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9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641379"/>
          </a:xfrm>
        </p:spPr>
        <p:txBody>
          <a:bodyPr/>
          <a:lstStyle/>
          <a:p>
            <a:r>
              <a:rPr lang="en-US" u="sng" dirty="0"/>
              <a:t>A</a:t>
            </a:r>
            <a:r>
              <a:rPr lang="en-US" u="sng" dirty="0" smtClean="0"/>
              <a:t>uthor</a:t>
            </a:r>
            <a:r>
              <a:rPr lang="en-US" dirty="0" smtClean="0"/>
              <a:t>, printer, political theorist, politician, freemason, postmaster, scientist, inventor, civic activist, statesman, and diplomat</a:t>
            </a:r>
          </a:p>
          <a:p>
            <a:r>
              <a:rPr lang="en-US" dirty="0" smtClean="0"/>
              <a:t>Founding father: s</a:t>
            </a:r>
            <a:r>
              <a:rPr lang="en-US" dirty="0" smtClean="0"/>
              <a:t>igner of both the Declaration of Independence and the Constitution</a:t>
            </a:r>
          </a:p>
          <a:p>
            <a:r>
              <a:rPr lang="en-US" dirty="0" smtClean="0"/>
              <a:t>On $100 bills since 1928</a:t>
            </a:r>
            <a:endParaRPr lang="en-US" dirty="0"/>
          </a:p>
        </p:txBody>
      </p:sp>
      <p:pic>
        <p:nvPicPr>
          <p:cNvPr id="1026" name="Picture 2" descr="https://upload.wikimedia.org/wikipedia/commons/9/94/New100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28" y="4794182"/>
            <a:ext cx="4950272" cy="20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הסבר ענן 1"/>
          <p:cNvSpPr/>
          <p:nvPr/>
        </p:nvSpPr>
        <p:spPr>
          <a:xfrm>
            <a:off x="1259632" y="2492896"/>
            <a:ext cx="3960440" cy="2088232"/>
          </a:xfrm>
          <a:prstGeom prst="cloudCallout">
            <a:avLst>
              <a:gd name="adj1" fmla="val 57599"/>
              <a:gd name="adj2" fmla="val 65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did he learn to write well?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49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27984" y="5157193"/>
            <a:ext cx="3610744" cy="1584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Pages 105-108</a:t>
            </a:r>
          </a:p>
          <a:p>
            <a:pPr marL="0" indent="0">
              <a:buNone/>
            </a:pPr>
            <a:r>
              <a:rPr lang="en-US" dirty="0" smtClean="0"/>
              <a:t>Based on Franklin’s autobiography</a:t>
            </a:r>
            <a:endParaRPr lang="en-US" dirty="0"/>
          </a:p>
        </p:txBody>
      </p:sp>
      <p:pic>
        <p:nvPicPr>
          <p:cNvPr id="2050" name="Picture 2" descr="Talent is Overrated: What Really Separates World-Class Performers from Everybody E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6" y="319209"/>
            <a:ext cx="3930302" cy="62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1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Scene one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examples of clearly superior prose (the </a:t>
            </a:r>
            <a:r>
              <a:rPr lang="en-US" i="1" dirty="0" smtClean="0"/>
              <a:t>spectator</a:t>
            </a:r>
            <a:r>
              <a:rPr lang="en-US" dirty="0" smtClean="0"/>
              <a:t> periodical)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articles and make notes of the meaning of each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few days later, express these meanings in his own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with original to see how it could be done better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Rewrite whole essays in verse, to improve vocabulary (rhyming requires ability to express a thought in different ways to fit)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635000" indent="-635000">
              <a:buFont typeface="+mj-lt"/>
              <a:buAutoNum type="arabicPeriod" startAt="6"/>
            </a:pPr>
            <a:r>
              <a:rPr lang="en-US" dirty="0" smtClean="0"/>
              <a:t>Later convert back to prose and compare with original</a:t>
            </a:r>
          </a:p>
          <a:p>
            <a:pPr marL="635000" indent="-635000">
              <a:buFont typeface="+mj-lt"/>
              <a:buAutoNum type="arabicPeriod" startAt="6"/>
            </a:pPr>
            <a:r>
              <a:rPr lang="en-US" dirty="0" smtClean="0"/>
              <a:t>Write a note on each sentence on a separate slip of paper and mix them</a:t>
            </a:r>
          </a:p>
          <a:p>
            <a:pPr marL="635000" indent="-635000">
              <a:buFont typeface="+mj-lt"/>
              <a:buAutoNum type="arabicPeriod" startAt="6"/>
            </a:pPr>
            <a:r>
              <a:rPr lang="en-US" dirty="0" smtClean="0"/>
              <a:t>Weeks later, try to put them back in correct order and compare with original</a:t>
            </a:r>
          </a:p>
          <a:p>
            <a:pPr marL="635000" indent="-635000">
              <a:buFont typeface="+mj-lt"/>
              <a:buAutoNum type="arabicPeriod" startAt="6"/>
            </a:pPr>
            <a:r>
              <a:rPr lang="en-US" dirty="0" smtClean="0"/>
              <a:t>Did this workdays before and after work (as a printer) and on </a:t>
            </a:r>
            <a:r>
              <a:rPr lang="en-US" dirty="0"/>
              <a:t>S</a:t>
            </a:r>
            <a:r>
              <a:rPr lang="en-US" dirty="0" smtClean="0"/>
              <a:t>undays</a:t>
            </a:r>
          </a:p>
          <a:p>
            <a:pPr marL="635000" indent="-635000">
              <a:buFont typeface="+mj-lt"/>
              <a:buAutoNum type="arabicPeriod" startAt="6"/>
            </a:pPr>
            <a:r>
              <a:rPr lang="en-US" dirty="0" smtClean="0">
                <a:solidFill>
                  <a:srgbClr val="C00000"/>
                </a:solidFill>
              </a:rPr>
              <a:t>Didn’t write essays “to practice”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1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04"/>
            <a:ext cx="2486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what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2546" y="933255"/>
            <a:ext cx="13131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do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2" y="692696"/>
            <a:ext cx="15377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we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7472" y="2204864"/>
            <a:ext cx="26604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know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5203" y="2420888"/>
            <a:ext cx="28250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about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1198206">
            <a:off x="827584" y="4006806"/>
            <a:ext cx="66302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experts</a:t>
            </a:r>
            <a:endParaRPr lang="en-US" sz="1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1840" y="4976302"/>
            <a:ext cx="936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?</a:t>
            </a:r>
            <a:endParaRPr lang="en-US" sz="9600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&amp; Chase 1973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Chess</a:t>
            </a:r>
          </a:p>
          <a:p>
            <a:r>
              <a:rPr lang="en-US" dirty="0" smtClean="0"/>
              <a:t>Masters have a “vocabulary” of meaningful positions</a:t>
            </a:r>
          </a:p>
          <a:p>
            <a:pPr lvl="1"/>
            <a:r>
              <a:rPr lang="en-US" dirty="0" smtClean="0"/>
              <a:t>See patterns of attack or defense, not individual pieces</a:t>
            </a:r>
          </a:p>
          <a:p>
            <a:pPr lvl="1"/>
            <a:r>
              <a:rPr lang="en-US" dirty="0" smtClean="0"/>
              <a:t>Can recognize and reconstruct game boards at a glance</a:t>
            </a:r>
          </a:p>
          <a:p>
            <a:r>
              <a:rPr lang="en-US" dirty="0" smtClean="0"/>
              <a:t>Achieving mastery takes 10 years of hard work</a:t>
            </a:r>
          </a:p>
          <a:p>
            <a:pPr lvl="1"/>
            <a:r>
              <a:rPr lang="en-US" dirty="0" smtClean="0"/>
              <a:t>Even Bobby Fischer needed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Ericsson et al. 1993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“Deliberate practice”</a:t>
            </a:r>
          </a:p>
          <a:p>
            <a:r>
              <a:rPr lang="en-US" dirty="0" smtClean="0"/>
              <a:t>World-class musicians and other performing artists</a:t>
            </a:r>
          </a:p>
          <a:p>
            <a:r>
              <a:rPr lang="en-US" dirty="0" smtClean="0"/>
              <a:t>Champion athletes and sports teams</a:t>
            </a:r>
          </a:p>
          <a:p>
            <a:r>
              <a:rPr lang="en-US" dirty="0" smtClean="0"/>
              <a:t>Army fighter pilots and civil pilots</a:t>
            </a:r>
          </a:p>
          <a:p>
            <a:r>
              <a:rPr lang="en-US" dirty="0"/>
              <a:t>M</a:t>
            </a:r>
            <a:r>
              <a:rPr lang="en-US" dirty="0" smtClean="0"/>
              <a:t>edical doctors and X-ray analysts</a:t>
            </a:r>
          </a:p>
          <a:p>
            <a:r>
              <a:rPr lang="en-US" dirty="0" smtClean="0"/>
              <a:t>And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Deliberate practice</a:t>
            </a:r>
            <a:endParaRPr lang="en-US" dirty="0"/>
          </a:p>
        </p:txBody>
      </p:sp>
      <p:sp>
        <p:nvSpPr>
          <p:cNvPr id="4" name="אליפסה 3"/>
          <p:cNvSpPr/>
          <p:nvPr/>
        </p:nvSpPr>
        <p:spPr>
          <a:xfrm>
            <a:off x="899592" y="2780928"/>
            <a:ext cx="5400600" cy="3384376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אליפסה 4"/>
          <p:cNvSpPr/>
          <p:nvPr/>
        </p:nvSpPr>
        <p:spPr>
          <a:xfrm>
            <a:off x="1547264" y="2960948"/>
            <a:ext cx="4248472" cy="26642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2398177" y="3046857"/>
            <a:ext cx="2546645" cy="15481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Comfort zone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הסבר קווי 1 (קו אנכי) 6"/>
          <p:cNvSpPr/>
          <p:nvPr/>
        </p:nvSpPr>
        <p:spPr>
          <a:xfrm>
            <a:off x="6516216" y="2780928"/>
            <a:ext cx="2267744" cy="756084"/>
          </a:xfrm>
          <a:prstGeom prst="accentCallout1">
            <a:avLst>
              <a:gd name="adj1" fmla="val 48095"/>
              <a:gd name="adj2" fmla="val 1176"/>
              <a:gd name="adj3" fmla="val 116945"/>
              <a:gd name="adj4" fmla="val -837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More practice is waste of time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6984" y="4545124"/>
            <a:ext cx="27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Learning zone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91281" y="5553236"/>
            <a:ext cx="1728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Panic zone</a:t>
            </a:r>
            <a:endParaRPr lang="en-US" sz="2800" dirty="0"/>
          </a:p>
        </p:txBody>
      </p:sp>
      <p:sp>
        <p:nvSpPr>
          <p:cNvPr id="10" name="הסבר קווי 1 (קו אנכי) 9"/>
          <p:cNvSpPr/>
          <p:nvPr/>
        </p:nvSpPr>
        <p:spPr>
          <a:xfrm>
            <a:off x="6516216" y="4113076"/>
            <a:ext cx="1979821" cy="648072"/>
          </a:xfrm>
          <a:prstGeom prst="accentCallout1">
            <a:avLst>
              <a:gd name="adj1" fmla="val 48095"/>
              <a:gd name="adj2" fmla="val 1176"/>
              <a:gd name="adj3" fmla="val 61812"/>
              <a:gd name="adj4" fmla="val -583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Effective improvement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הסבר קווי 1 (קו אנכי) 10"/>
          <p:cNvSpPr/>
          <p:nvPr/>
        </p:nvSpPr>
        <p:spPr>
          <a:xfrm>
            <a:off x="6516216" y="5373216"/>
            <a:ext cx="1585465" cy="504056"/>
          </a:xfrm>
          <a:prstGeom prst="accentCallout1">
            <a:avLst>
              <a:gd name="adj1" fmla="val 48095"/>
              <a:gd name="adj2" fmla="val 1176"/>
              <a:gd name="adj3" fmla="val 64479"/>
              <a:gd name="adj4" fmla="val -1036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Ineffective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1008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Designed specifically to improve performance on a well-defined activity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6309320"/>
            <a:ext cx="24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Attributed to Noel </a:t>
            </a:r>
            <a:r>
              <a:rPr lang="en-US" dirty="0" err="1" smtClean="0"/>
              <a:t>Tichy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Deliberate practice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517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Designed specifically to improve performance on a well-defined activity</a:t>
            </a:r>
          </a:p>
          <a:p>
            <a:pPr lvl="1"/>
            <a:r>
              <a:rPr lang="en-US" dirty="0" smtClean="0"/>
              <a:t>Typically by a knowledgeable teacher</a:t>
            </a:r>
          </a:p>
          <a:p>
            <a:pPr lvl="1"/>
            <a:r>
              <a:rPr lang="en-US" dirty="0" smtClean="0"/>
              <a:t>Just beyond your current ability</a:t>
            </a:r>
          </a:p>
          <a:p>
            <a:r>
              <a:rPr lang="en-US" dirty="0" smtClean="0"/>
              <a:t>Repeated a lot</a:t>
            </a:r>
          </a:p>
          <a:p>
            <a:pPr lvl="1"/>
            <a:r>
              <a:rPr lang="en-US" dirty="0" smtClean="0"/>
              <a:t>Focus exclusively on the important part</a:t>
            </a:r>
          </a:p>
          <a:p>
            <a:r>
              <a:rPr lang="en-US" dirty="0" smtClean="0"/>
              <a:t>With immediate feedback</a:t>
            </a:r>
          </a:p>
          <a:p>
            <a:pPr lvl="1"/>
            <a:r>
              <a:rPr lang="en-US" dirty="0" smtClean="0"/>
              <a:t>Need to know how well you did to improve</a:t>
            </a:r>
          </a:p>
          <a:p>
            <a:r>
              <a:rPr lang="en-US" dirty="0" smtClean="0"/>
              <a:t>Not fun</a:t>
            </a:r>
          </a:p>
          <a:p>
            <a:pPr lvl="1"/>
            <a:r>
              <a:rPr lang="en-US" dirty="0" smtClean="0"/>
              <a:t>Challenge yourself to conquer new ground</a:t>
            </a:r>
          </a:p>
          <a:p>
            <a:pPr lvl="1"/>
            <a:r>
              <a:rPr lang="en-US" dirty="0" smtClean="0"/>
              <a:t>Most people don’t have the required self discipline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517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Designed specifically to improve performance on a well-defined activity</a:t>
            </a:r>
          </a:p>
          <a:p>
            <a:pPr lvl="1"/>
            <a:r>
              <a:rPr lang="en-US" dirty="0" smtClean="0"/>
              <a:t>Typically by a knowledgeable teacher</a:t>
            </a:r>
          </a:p>
          <a:p>
            <a:pPr lvl="1"/>
            <a:r>
              <a:rPr lang="en-US" dirty="0" smtClean="0"/>
              <a:t>Just beyond your current ability</a:t>
            </a:r>
          </a:p>
          <a:p>
            <a:r>
              <a:rPr lang="en-US" dirty="0" smtClean="0"/>
              <a:t>Repeated a lot</a:t>
            </a:r>
          </a:p>
          <a:p>
            <a:pPr lvl="1"/>
            <a:r>
              <a:rPr lang="en-US" dirty="0" smtClean="0"/>
              <a:t>Focus exclusively on the important part</a:t>
            </a:r>
          </a:p>
          <a:p>
            <a:r>
              <a:rPr lang="en-US" dirty="0" smtClean="0"/>
              <a:t>With immediate feedback</a:t>
            </a:r>
          </a:p>
          <a:p>
            <a:pPr lvl="1"/>
            <a:r>
              <a:rPr lang="en-US" dirty="0" smtClean="0"/>
              <a:t>Need to know how well you did to improve</a:t>
            </a:r>
          </a:p>
          <a:p>
            <a:r>
              <a:rPr lang="en-US" dirty="0" smtClean="0"/>
              <a:t>Not fun</a:t>
            </a:r>
          </a:p>
          <a:p>
            <a:pPr lvl="1"/>
            <a:r>
              <a:rPr lang="en-US" dirty="0" smtClean="0"/>
              <a:t>Challenge yourself to conquer new ground</a:t>
            </a:r>
          </a:p>
          <a:p>
            <a:pPr lvl="1"/>
            <a:r>
              <a:rPr lang="en-US" dirty="0" smtClean="0"/>
              <a:t>Most people don’t have the required self discipline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Deliberate practice</a:t>
            </a:r>
            <a:endParaRPr lang="en-US" dirty="0"/>
          </a:p>
        </p:txBody>
      </p:sp>
      <p:sp>
        <p:nvSpPr>
          <p:cNvPr id="4" name="כוכב עם 32 פינות 3"/>
          <p:cNvSpPr/>
          <p:nvPr/>
        </p:nvSpPr>
        <p:spPr>
          <a:xfrm rot="21287482">
            <a:off x="2411760" y="2780928"/>
            <a:ext cx="5832648" cy="3168352"/>
          </a:xfrm>
          <a:prstGeom prst="star32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Just practicing for 10 years is not enough – it has to be done right!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64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חץ ישר 4"/>
          <p:cNvCxnSpPr/>
          <p:nvPr/>
        </p:nvCxnSpPr>
        <p:spPr>
          <a:xfrm flipV="1">
            <a:off x="971600" y="5949280"/>
            <a:ext cx="734481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V="1">
            <a:off x="1124000" y="548680"/>
            <a:ext cx="0" cy="5625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6002124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305969" y="2996952"/>
            <a:ext cx="2070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performance</a:t>
            </a:r>
            <a:endParaRPr lang="en-US" sz="2800" dirty="0"/>
          </a:p>
        </p:txBody>
      </p:sp>
      <p:sp>
        <p:nvSpPr>
          <p:cNvPr id="10" name="צורה חופשית 9"/>
          <p:cNvSpPr/>
          <p:nvPr/>
        </p:nvSpPr>
        <p:spPr>
          <a:xfrm>
            <a:off x="1192596" y="4222376"/>
            <a:ext cx="7051812" cy="1726904"/>
          </a:xfrm>
          <a:custGeom>
            <a:avLst/>
            <a:gdLst>
              <a:gd name="connsiteX0" fmla="*/ 0 w 7005918"/>
              <a:gd name="connsiteY0" fmla="*/ 1694330 h 1694330"/>
              <a:gd name="connsiteX1" fmla="*/ 1210235 w 7005918"/>
              <a:gd name="connsiteY1" fmla="*/ 416859 h 1694330"/>
              <a:gd name="connsiteX2" fmla="*/ 7005918 w 7005918"/>
              <a:gd name="connsiteY2" fmla="*/ 0 h 1694330"/>
              <a:gd name="connsiteX3" fmla="*/ 7005918 w 7005918"/>
              <a:gd name="connsiteY3" fmla="*/ 0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5918" h="1694330">
                <a:moveTo>
                  <a:pt x="0" y="1694330"/>
                </a:moveTo>
                <a:cubicBezTo>
                  <a:pt x="21291" y="1196788"/>
                  <a:pt x="42582" y="699247"/>
                  <a:pt x="1210235" y="416859"/>
                </a:cubicBezTo>
                <a:cubicBezTo>
                  <a:pt x="2377888" y="134471"/>
                  <a:pt x="7005918" y="0"/>
                  <a:pt x="7005918" y="0"/>
                </a:cubicBezTo>
                <a:lnTo>
                  <a:pt x="7005918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הסבר חץ למעלה 11"/>
          <p:cNvSpPr/>
          <p:nvPr/>
        </p:nvSpPr>
        <p:spPr>
          <a:xfrm>
            <a:off x="4355976" y="4437112"/>
            <a:ext cx="2736304" cy="1058416"/>
          </a:xfrm>
          <a:prstGeom prst="upArrowCallout">
            <a:avLst>
              <a:gd name="adj1" fmla="val 17377"/>
              <a:gd name="adj2" fmla="val 17377"/>
              <a:gd name="adj3" fmla="val 19918"/>
              <a:gd name="adj4" fmla="val 48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ore experience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צורה חופשית 12"/>
          <p:cNvSpPr/>
          <p:nvPr/>
        </p:nvSpPr>
        <p:spPr>
          <a:xfrm>
            <a:off x="2699792" y="2854224"/>
            <a:ext cx="5544616" cy="1726904"/>
          </a:xfrm>
          <a:custGeom>
            <a:avLst/>
            <a:gdLst>
              <a:gd name="connsiteX0" fmla="*/ 0 w 7005918"/>
              <a:gd name="connsiteY0" fmla="*/ 1694330 h 1694330"/>
              <a:gd name="connsiteX1" fmla="*/ 1210235 w 7005918"/>
              <a:gd name="connsiteY1" fmla="*/ 416859 h 1694330"/>
              <a:gd name="connsiteX2" fmla="*/ 7005918 w 7005918"/>
              <a:gd name="connsiteY2" fmla="*/ 0 h 1694330"/>
              <a:gd name="connsiteX3" fmla="*/ 7005918 w 7005918"/>
              <a:gd name="connsiteY3" fmla="*/ 0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5918" h="1694330">
                <a:moveTo>
                  <a:pt x="0" y="1694330"/>
                </a:moveTo>
                <a:cubicBezTo>
                  <a:pt x="21291" y="1196788"/>
                  <a:pt x="42582" y="699247"/>
                  <a:pt x="1210235" y="416859"/>
                </a:cubicBezTo>
                <a:cubicBezTo>
                  <a:pt x="2377888" y="134471"/>
                  <a:pt x="7005918" y="0"/>
                  <a:pt x="7005918" y="0"/>
                </a:cubicBezTo>
                <a:lnTo>
                  <a:pt x="7005918" y="0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צורה חופשית 13"/>
          <p:cNvSpPr/>
          <p:nvPr/>
        </p:nvSpPr>
        <p:spPr>
          <a:xfrm>
            <a:off x="4292352" y="1412776"/>
            <a:ext cx="3952056" cy="1726904"/>
          </a:xfrm>
          <a:custGeom>
            <a:avLst/>
            <a:gdLst>
              <a:gd name="connsiteX0" fmla="*/ 0 w 7005918"/>
              <a:gd name="connsiteY0" fmla="*/ 1694330 h 1694330"/>
              <a:gd name="connsiteX1" fmla="*/ 1210235 w 7005918"/>
              <a:gd name="connsiteY1" fmla="*/ 416859 h 1694330"/>
              <a:gd name="connsiteX2" fmla="*/ 7005918 w 7005918"/>
              <a:gd name="connsiteY2" fmla="*/ 0 h 1694330"/>
              <a:gd name="connsiteX3" fmla="*/ 7005918 w 7005918"/>
              <a:gd name="connsiteY3" fmla="*/ 0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5918" h="1694330">
                <a:moveTo>
                  <a:pt x="0" y="1694330"/>
                </a:moveTo>
                <a:cubicBezTo>
                  <a:pt x="21291" y="1196788"/>
                  <a:pt x="42582" y="699247"/>
                  <a:pt x="1210235" y="416859"/>
                </a:cubicBezTo>
                <a:cubicBezTo>
                  <a:pt x="2377888" y="134471"/>
                  <a:pt x="7005918" y="0"/>
                  <a:pt x="7005918" y="0"/>
                </a:cubicBezTo>
                <a:lnTo>
                  <a:pt x="7005918" y="0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הסבר חץ ימינה 14"/>
          <p:cNvSpPr/>
          <p:nvPr/>
        </p:nvSpPr>
        <p:spPr>
          <a:xfrm rot="3103932">
            <a:off x="1129391" y="1966649"/>
            <a:ext cx="2232248" cy="1009400"/>
          </a:xfrm>
          <a:prstGeom prst="rightArrowCallout">
            <a:avLst>
              <a:gd name="adj1" fmla="val 16765"/>
              <a:gd name="adj2" fmla="val 20882"/>
              <a:gd name="adj3" fmla="val 20882"/>
              <a:gd name="adj4" fmla="val 75189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eliberate practice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חץ ימינה 15"/>
          <p:cNvSpPr/>
          <p:nvPr/>
        </p:nvSpPr>
        <p:spPr>
          <a:xfrm rot="18867299">
            <a:off x="407060" y="3271412"/>
            <a:ext cx="5760640" cy="836515"/>
          </a:xfrm>
          <a:prstGeom prst="rightArrow">
            <a:avLst/>
          </a:prstGeom>
          <a:solidFill>
            <a:srgbClr val="00B050">
              <a:alpha val="85000"/>
            </a:srgb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improvement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7" name="סרט מעוקל למטה 16"/>
          <p:cNvSpPr/>
          <p:nvPr/>
        </p:nvSpPr>
        <p:spPr>
          <a:xfrm>
            <a:off x="1763688" y="188640"/>
            <a:ext cx="6120680" cy="949816"/>
          </a:xfrm>
          <a:prstGeom prst="ellipseRibbon">
            <a:avLst>
              <a:gd name="adj1" fmla="val 29150"/>
              <a:gd name="adj2" fmla="val 70542"/>
              <a:gd name="adj3" fmla="val 125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Experience </a:t>
            </a:r>
            <a:r>
              <a:rPr lang="en-US" sz="3200" b="1" dirty="0" smtClean="0">
                <a:sym typeface="Wingdings"/>
              </a:rPr>
              <a:t></a:t>
            </a:r>
            <a:r>
              <a:rPr lang="en-US" sz="3200" dirty="0" smtClean="0">
                <a:sym typeface="Wingdings"/>
              </a:rPr>
              <a:t> expertise</a:t>
            </a:r>
            <a:endParaRPr lang="en-US" sz="3200" dirty="0"/>
          </a:p>
        </p:txBody>
      </p:sp>
      <p:cxnSp>
        <p:nvCxnSpPr>
          <p:cNvPr id="19" name="מחבר ישר 18"/>
          <p:cNvCxnSpPr/>
          <p:nvPr/>
        </p:nvCxnSpPr>
        <p:spPr>
          <a:xfrm flipH="1">
            <a:off x="4891252" y="571047"/>
            <a:ext cx="62140" cy="3918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6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years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deliberate practice of 10000 hours</a:t>
            </a:r>
          </a:p>
          <a:p>
            <a:r>
              <a:rPr lang="en-US" dirty="0" smtClean="0"/>
              <a:t>Over 10 years</a:t>
            </a:r>
          </a:p>
          <a:p>
            <a:r>
              <a:rPr lang="en-US" dirty="0" smtClean="0"/>
              <a:t>That’s 1000 hours a year</a:t>
            </a:r>
          </a:p>
          <a:p>
            <a:r>
              <a:rPr lang="en-US" dirty="0" smtClean="0"/>
              <a:t>That’s about 3 hours a day, every day</a:t>
            </a:r>
          </a:p>
          <a:p>
            <a:r>
              <a:rPr lang="en-US" dirty="0" smtClean="0"/>
              <a:t>Deliberate practice requires intense concentration</a:t>
            </a:r>
          </a:p>
          <a:p>
            <a:r>
              <a:rPr lang="en-US" dirty="0" smtClean="0"/>
              <a:t>Can’t be done a whole day, but some should be done 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704" y="404664"/>
            <a:ext cx="8676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Pilots have simulators to practice turns and landings over and over again safely and inexpensively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1198206">
            <a:off x="532823" y="3094788"/>
            <a:ext cx="86782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What is the equivalent for software engineers </a:t>
            </a:r>
            <a:endParaRPr lang="en-US" sz="6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5315724"/>
            <a:ext cx="936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?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before writing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Glass / </a:t>
            </a:r>
            <a:r>
              <a:rPr lang="en-US" i="1" dirty="0" smtClean="0"/>
              <a:t>Facts and </a:t>
            </a:r>
            <a:r>
              <a:rPr lang="en-US" i="1" dirty="0"/>
              <a:t>F</a:t>
            </a:r>
            <a:r>
              <a:rPr lang="en-US" i="1" dirty="0" smtClean="0"/>
              <a:t>allacies of Software Engineering</a:t>
            </a:r>
            <a:r>
              <a:rPr lang="en-US" dirty="0" smtClean="0"/>
              <a:t>, 2003</a:t>
            </a:r>
          </a:p>
          <a:p>
            <a:r>
              <a:rPr lang="en-US" dirty="0" smtClean="0"/>
              <a:t>Fallacy #10: You teach people how to program by showing them how to write programs</a:t>
            </a:r>
          </a:p>
          <a:p>
            <a:r>
              <a:rPr lang="en-US" dirty="0" smtClean="0"/>
              <a:t>More important to read great programs written by others</a:t>
            </a:r>
          </a:p>
          <a:p>
            <a:r>
              <a:rPr lang="en-US" dirty="0" smtClean="0"/>
              <a:t>Just like learning any other foreign language</a:t>
            </a:r>
          </a:p>
          <a:p>
            <a:r>
              <a:rPr lang="en-US" dirty="0" smtClean="0"/>
              <a:t>Especially in the age of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software process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Watts Humphrey / </a:t>
            </a:r>
            <a:r>
              <a:rPr lang="en-US" i="1" dirty="0" smtClean="0"/>
              <a:t>Introduction to the Personal Software Process</a:t>
            </a:r>
            <a:r>
              <a:rPr lang="en-US" dirty="0" smtClean="0"/>
              <a:t>, 1997</a:t>
            </a:r>
          </a:p>
          <a:p>
            <a:r>
              <a:rPr lang="en-US" dirty="0" smtClean="0"/>
              <a:t>Practice time management from the start</a:t>
            </a:r>
          </a:p>
          <a:p>
            <a:pPr lvl="1"/>
            <a:r>
              <a:rPr lang="en-US" dirty="0" smtClean="0"/>
              <a:t>Meticulously record all activities performed</a:t>
            </a:r>
          </a:p>
          <a:p>
            <a:pPr lvl="1"/>
            <a:r>
              <a:rPr lang="en-US" dirty="0" smtClean="0"/>
              <a:t>Analyze time investment</a:t>
            </a:r>
          </a:p>
          <a:p>
            <a:pPr lvl="1"/>
            <a:r>
              <a:rPr lang="en-US" dirty="0" smtClean="0"/>
              <a:t>Learn to predict realistic schedules</a:t>
            </a:r>
          </a:p>
          <a:p>
            <a:r>
              <a:rPr lang="en-US" dirty="0" smtClean="0"/>
              <a:t>Practice bug tracking from the start</a:t>
            </a:r>
          </a:p>
          <a:p>
            <a:pPr lvl="1"/>
            <a:r>
              <a:rPr lang="en-US" dirty="0" smtClean="0"/>
              <a:t>Meticulously record all bugs and fixes</a:t>
            </a:r>
          </a:p>
          <a:p>
            <a:pPr lvl="1"/>
            <a:r>
              <a:rPr lang="en-US" dirty="0" smtClean="0"/>
              <a:t>Learn to assess and predict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development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Constant feedback from peers</a:t>
            </a:r>
          </a:p>
          <a:p>
            <a:pPr lvl="1"/>
            <a:r>
              <a:rPr lang="en-US" dirty="0" smtClean="0"/>
              <a:t>Peer review of code before each commit</a:t>
            </a:r>
          </a:p>
          <a:p>
            <a:r>
              <a:rPr lang="en-US" dirty="0" smtClean="0"/>
              <a:t>Constant feedback from client</a:t>
            </a:r>
          </a:p>
          <a:p>
            <a:pPr lvl="1"/>
            <a:r>
              <a:rPr lang="en-US" dirty="0" smtClean="0"/>
              <a:t>Potentially shippable increment of working software every few weeks</a:t>
            </a:r>
          </a:p>
          <a:p>
            <a:pPr lvl="1"/>
            <a:r>
              <a:rPr lang="en-US" dirty="0" smtClean="0"/>
              <a:t>Client decides whether to accept it</a:t>
            </a:r>
          </a:p>
          <a:p>
            <a:pPr lvl="1"/>
            <a:r>
              <a:rPr lang="en-US" dirty="0" smtClean="0"/>
              <a:t>New requirements emerge from experience with use</a:t>
            </a:r>
          </a:p>
          <a:p>
            <a:r>
              <a:rPr lang="en-US" dirty="0" smtClean="0"/>
              <a:t>Reflection on process</a:t>
            </a:r>
          </a:p>
          <a:p>
            <a:pPr lvl="1"/>
            <a:r>
              <a:rPr lang="en-US" dirty="0" smtClean="0"/>
              <a:t>Sprint retrospective in Scrum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Ex3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100 loops for different situations</a:t>
            </a:r>
          </a:p>
          <a:p>
            <a:pPr lvl="1"/>
            <a:r>
              <a:rPr lang="en-US" dirty="0" smtClean="0"/>
              <a:t>For each one show it terminates using a loop variant</a:t>
            </a:r>
          </a:p>
          <a:p>
            <a:pPr lvl="1"/>
            <a:r>
              <a:rPr lang="en-US" dirty="0" smtClean="0"/>
              <a:t>For each one identify a loop invariant</a:t>
            </a:r>
          </a:p>
          <a:p>
            <a:pPr lvl="1"/>
            <a:r>
              <a:rPr lang="en-US" dirty="0" smtClean="0"/>
              <a:t>Estimate the number of iterations as a function of the input</a:t>
            </a:r>
          </a:p>
          <a:p>
            <a:r>
              <a:rPr lang="en-US" dirty="0" smtClean="0"/>
              <a:t>Write 100 recursive functions for different situations</a:t>
            </a:r>
          </a:p>
          <a:p>
            <a:pPr lvl="1"/>
            <a:r>
              <a:rPr lang="en-US" dirty="0" smtClean="0"/>
              <a:t>Show why each one must eventually terminate</a:t>
            </a:r>
          </a:p>
          <a:p>
            <a:pPr lvl="1"/>
            <a:r>
              <a:rPr lang="en-US" dirty="0" smtClean="0"/>
              <a:t>Estimate the number of calls </a:t>
            </a:r>
            <a:r>
              <a:rPr lang="en-US" dirty="0" smtClean="0"/>
              <a:t>as a function of the input</a:t>
            </a:r>
          </a:p>
        </p:txBody>
      </p:sp>
    </p:spTree>
    <p:extLst>
      <p:ext uri="{BB962C8B-B14F-4D97-AF65-F5344CB8AC3E}">
        <p14:creationId xmlns:p14="http://schemas.microsoft.com/office/powerpoint/2010/main" val="36378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à </a:t>
            </a:r>
            <a:r>
              <a:rPr lang="en-US" dirty="0" smtClean="0"/>
              <a:t>la Franklin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Use well-known open source libraries to practice interface definition</a:t>
            </a:r>
          </a:p>
          <a:p>
            <a:pPr lvl="1"/>
            <a:r>
              <a:rPr lang="en-US" dirty="0" smtClean="0"/>
              <a:t>Given general spec, define the interface and contract for each function</a:t>
            </a:r>
          </a:p>
          <a:p>
            <a:pPr lvl="1"/>
            <a:r>
              <a:rPr lang="en-US" dirty="0" smtClean="0"/>
              <a:t>Compare with that of the original library</a:t>
            </a:r>
          </a:p>
          <a:p>
            <a:pPr lvl="1"/>
            <a:r>
              <a:rPr lang="en-US" dirty="0" smtClean="0"/>
              <a:t>Given the functions, write the documentation for each one</a:t>
            </a:r>
          </a:p>
          <a:p>
            <a:pPr lvl="1"/>
            <a:r>
              <a:rPr lang="en-US" dirty="0" smtClean="0"/>
              <a:t>Compare with that of the original library (is yours perhaps better?)</a:t>
            </a:r>
            <a:endParaRPr lang="en-US" dirty="0" smtClean="0"/>
          </a:p>
          <a:p>
            <a:r>
              <a:rPr lang="en-US" dirty="0" smtClean="0"/>
              <a:t>Don’t really implement any of 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0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à </a:t>
            </a:r>
            <a:r>
              <a:rPr lang="en-US" dirty="0" smtClean="0"/>
              <a:t>la Franklin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Use well-known open source projects to practice modularity and design</a:t>
            </a:r>
          </a:p>
          <a:p>
            <a:pPr lvl="1"/>
            <a:r>
              <a:rPr lang="en-US" dirty="0" smtClean="0"/>
              <a:t>Given general spec, define the modules and main interactions between them</a:t>
            </a:r>
          </a:p>
          <a:p>
            <a:pPr lvl="1"/>
            <a:r>
              <a:rPr lang="en-US" dirty="0" smtClean="0"/>
              <a:t>Compare with that of the original project’s decomposition</a:t>
            </a:r>
          </a:p>
          <a:p>
            <a:pPr lvl="1"/>
            <a:r>
              <a:rPr lang="en-US" dirty="0" smtClean="0"/>
              <a:t>Given the architecture, define the methods for each class</a:t>
            </a:r>
          </a:p>
          <a:p>
            <a:pPr lvl="1"/>
            <a:r>
              <a:rPr lang="en-US" dirty="0" smtClean="0"/>
              <a:t>Compare with those of the original project</a:t>
            </a:r>
          </a:p>
          <a:p>
            <a:r>
              <a:rPr lang="en-US" dirty="0" smtClean="0"/>
              <a:t>Don’t really implement any of 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26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à la Franklin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Practice exception handling</a:t>
            </a:r>
          </a:p>
          <a:p>
            <a:pPr lvl="1"/>
            <a:r>
              <a:rPr lang="en-US" dirty="0" smtClean="0"/>
              <a:t>Given library functions, define contracts</a:t>
            </a:r>
          </a:p>
          <a:p>
            <a:pPr lvl="1"/>
            <a:r>
              <a:rPr lang="en-US" dirty="0" smtClean="0"/>
              <a:t>Focus on preconditions (and throwing exceptions) vs. handling problematic inputs</a:t>
            </a:r>
          </a:p>
          <a:p>
            <a:pPr lvl="1"/>
            <a:r>
              <a:rPr lang="en-US" dirty="0" smtClean="0"/>
              <a:t>Compare with that of the original library/project</a:t>
            </a:r>
          </a:p>
          <a:p>
            <a:r>
              <a:rPr lang="en-US" dirty="0" smtClean="0"/>
              <a:t>Example: List::get()</a:t>
            </a:r>
          </a:p>
          <a:p>
            <a:pPr lvl="1"/>
            <a:r>
              <a:rPr lang="en-US" dirty="0" smtClean="0"/>
              <a:t>Option 1: if list is empty return null reference</a:t>
            </a:r>
          </a:p>
          <a:p>
            <a:pPr lvl="1"/>
            <a:r>
              <a:rPr lang="en-US" dirty="0" smtClean="0"/>
              <a:t>Option 2: if list is empty throw an exception</a:t>
            </a:r>
          </a:p>
          <a:p>
            <a:r>
              <a:rPr lang="en-US" dirty="0" smtClean="0"/>
              <a:t>Discuss implications in 100 such cases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2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agenda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problem spot</a:t>
            </a:r>
          </a:p>
          <a:p>
            <a:pPr lvl="1"/>
            <a:r>
              <a:rPr lang="en-US" dirty="0" smtClean="0"/>
              <a:t>What we are generally bad at</a:t>
            </a:r>
          </a:p>
          <a:p>
            <a:r>
              <a:rPr lang="en-US" dirty="0" smtClean="0"/>
              <a:t>Devise deliberate practice plan</a:t>
            </a:r>
          </a:p>
          <a:p>
            <a:pPr lvl="1"/>
            <a:r>
              <a:rPr lang="en-US" dirty="0" smtClean="0"/>
              <a:t>Many focused practice examples</a:t>
            </a:r>
          </a:p>
          <a:p>
            <a:pPr lvl="1"/>
            <a:r>
              <a:rPr lang="en-US" dirty="0" smtClean="0"/>
              <a:t>Method for evaluation and feedback</a:t>
            </a:r>
          </a:p>
          <a:p>
            <a:r>
              <a:rPr lang="en-US" dirty="0" smtClean="0"/>
              <a:t>Evaluate in practice</a:t>
            </a:r>
          </a:p>
          <a:p>
            <a:pPr lvl="1"/>
            <a:r>
              <a:rPr lang="en-US" dirty="0" smtClean="0"/>
              <a:t>Implement in a course</a:t>
            </a:r>
          </a:p>
          <a:p>
            <a:r>
              <a:rPr lang="en-US" dirty="0" smtClean="0"/>
              <a:t>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467544" y="27900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Any volunteers?</a:t>
            </a:r>
            <a:endParaRPr lang="en-US" dirty="0"/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4860032" y="2533237"/>
            <a:ext cx="3837112" cy="144016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3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6660232" y="3068960"/>
            <a:ext cx="2016224" cy="576064"/>
          </a:xfrm>
          <a:prstGeom prst="wedgeRoundRectCallout">
            <a:avLst>
              <a:gd name="adj1" fmla="val -75156"/>
              <a:gd name="adj2" fmla="val -4027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irrelevant</a:t>
            </a:r>
            <a:endParaRPr lang="en-US" sz="2800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3851920" y="2564904"/>
            <a:ext cx="2016224" cy="576064"/>
          </a:xfrm>
          <a:prstGeom prst="wedgeRoundRectCallout">
            <a:avLst>
              <a:gd name="adj1" fmla="val -75156"/>
              <a:gd name="adj2" fmla="val -40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</a:t>
            </a:r>
            <a:r>
              <a:rPr lang="en-US" sz="2800" dirty="0" smtClean="0"/>
              <a:t>oop end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  <p:sp>
        <p:nvSpPr>
          <p:cNvPr id="7" name="הסבר מלבני מעוגל 6"/>
          <p:cNvSpPr/>
          <p:nvPr/>
        </p:nvSpPr>
        <p:spPr>
          <a:xfrm>
            <a:off x="6156176" y="4509120"/>
            <a:ext cx="2232248" cy="576064"/>
          </a:xfrm>
          <a:prstGeom prst="wedgeRoundRectCallout">
            <a:avLst>
              <a:gd name="adj1" fmla="val -75156"/>
              <a:gd name="adj2" fmla="val -40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</a:t>
            </a:r>
            <a:r>
              <a:rPr lang="en-US" sz="2800" dirty="0" err="1" smtClean="0"/>
              <a:t>oreach</a:t>
            </a:r>
            <a:r>
              <a:rPr lang="en-US" sz="2800" dirty="0" smtClean="0"/>
              <a:t> loop</a:t>
            </a:r>
            <a:endParaRPr lang="en-US" sz="2800" dirty="0"/>
          </a:p>
        </p:txBody>
      </p:sp>
      <p:sp>
        <p:nvSpPr>
          <p:cNvPr id="8" name="הסבר מלבני מעוגל 7"/>
          <p:cNvSpPr/>
          <p:nvPr/>
        </p:nvSpPr>
        <p:spPr>
          <a:xfrm>
            <a:off x="3563888" y="5085184"/>
            <a:ext cx="2232248" cy="576064"/>
          </a:xfrm>
          <a:prstGeom prst="wedgeRoundRectCallout">
            <a:avLst>
              <a:gd name="adj1" fmla="val -75156"/>
              <a:gd name="adj2" fmla="val -40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</a:t>
            </a:r>
            <a:r>
              <a:rPr lang="en-US" sz="2800" dirty="0" smtClean="0"/>
              <a:t>ested loops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3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5648672" y="3717031"/>
            <a:ext cx="3168352" cy="1459251"/>
          </a:xfrm>
          <a:prstGeom prst="wedgeRoundRectCallout">
            <a:avLst>
              <a:gd name="adj1" fmla="val -75156"/>
              <a:gd name="adj2" fmla="val -4027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Can combine sorting with duplicate removal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87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  <p:sp>
        <p:nvSpPr>
          <p:cNvPr id="4" name="הסבר מלבני מעוגל 3"/>
          <p:cNvSpPr/>
          <p:nvPr/>
        </p:nvSpPr>
        <p:spPr>
          <a:xfrm>
            <a:off x="6444208" y="5877272"/>
            <a:ext cx="2016224" cy="576064"/>
          </a:xfrm>
          <a:prstGeom prst="wedgeRoundRectCallout">
            <a:avLst>
              <a:gd name="adj1" fmla="val -75156"/>
              <a:gd name="adj2" fmla="val -4027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</a:t>
            </a:r>
            <a:r>
              <a:rPr lang="en-US" sz="2800" dirty="0" smtClean="0"/>
              <a:t>uisance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87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  <p:sp>
        <p:nvSpPr>
          <p:cNvPr id="4" name="גל כפול 3"/>
          <p:cNvSpPr/>
          <p:nvPr/>
        </p:nvSpPr>
        <p:spPr>
          <a:xfrm>
            <a:off x="5004048" y="2905852"/>
            <a:ext cx="2880320" cy="2179331"/>
          </a:xfrm>
          <a:prstGeom prst="double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-282575"/>
            <a:r>
              <a:rPr lang="en-US" sz="2800" dirty="0" smtClean="0"/>
              <a:t>missing:</a:t>
            </a:r>
          </a:p>
          <a:p>
            <a:pPr marL="363538" indent="-282575">
              <a:buFont typeface="Arial" panose="020B0604020202020204" pitchFamily="34" charset="0"/>
              <a:buChar char="•"/>
            </a:pPr>
            <a:r>
              <a:rPr lang="en-US" sz="2800" dirty="0" smtClean="0"/>
              <a:t>loop invariants</a:t>
            </a:r>
          </a:p>
          <a:p>
            <a:pPr marL="363538" indent="-282575">
              <a:buFont typeface="Arial" panose="020B0604020202020204" pitchFamily="34" charset="0"/>
              <a:buChar char="•"/>
            </a:pPr>
            <a:r>
              <a:rPr lang="en-US" sz="2800" dirty="0"/>
              <a:t>l</a:t>
            </a:r>
            <a:r>
              <a:rPr lang="en-US" sz="2800" dirty="0" smtClean="0"/>
              <a:t>oop variants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59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 in some programming course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Subject: loops</a:t>
            </a:r>
          </a:p>
          <a:p>
            <a:r>
              <a:rPr lang="en-US" dirty="0" smtClean="0"/>
              <a:t>Input: read a list of numbers</a:t>
            </a:r>
          </a:p>
          <a:p>
            <a:pPr lvl="1"/>
            <a:r>
              <a:rPr lang="en-US" dirty="0" smtClean="0"/>
              <a:t>End with EOF</a:t>
            </a:r>
          </a:p>
          <a:p>
            <a:pPr lvl="1"/>
            <a:r>
              <a:rPr lang="en-US" dirty="0" smtClean="0"/>
              <a:t>Skip inputs that are not numbers</a:t>
            </a:r>
          </a:p>
          <a:p>
            <a:r>
              <a:rPr lang="en-US" dirty="0" smtClean="0"/>
              <a:t>Processing: </a:t>
            </a:r>
          </a:p>
          <a:p>
            <a:pPr lvl="1"/>
            <a:r>
              <a:rPr lang="en-US" dirty="0" smtClean="0"/>
              <a:t>Remove duplicates</a:t>
            </a:r>
          </a:p>
          <a:p>
            <a:pPr lvl="1"/>
            <a:r>
              <a:rPr lang="en-US" dirty="0" smtClean="0"/>
              <a:t>Calculate square of each one</a:t>
            </a:r>
          </a:p>
          <a:p>
            <a:pPr lvl="1"/>
            <a:r>
              <a:rPr lang="en-US" dirty="0" smtClean="0"/>
              <a:t>Sort them</a:t>
            </a:r>
          </a:p>
          <a:p>
            <a:r>
              <a:rPr lang="en-US" dirty="0" smtClean="0"/>
              <a:t>Output: print list of squares</a:t>
            </a:r>
          </a:p>
          <a:p>
            <a:pPr lvl="1"/>
            <a:r>
              <a:rPr lang="en-US" dirty="0" smtClean="0"/>
              <a:t>Exact format for automatic testing</a:t>
            </a:r>
            <a:endParaRPr lang="en-US" dirty="0"/>
          </a:p>
        </p:txBody>
      </p:sp>
      <p:sp>
        <p:nvSpPr>
          <p:cNvPr id="4" name="מגילה אנכית 3"/>
          <p:cNvSpPr/>
          <p:nvPr/>
        </p:nvSpPr>
        <p:spPr>
          <a:xfrm rot="21434340">
            <a:off x="4215813" y="2751171"/>
            <a:ext cx="3744416" cy="2665378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Is this the most effective way to learn loops?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22615</TotalTime>
  <Words>1580</Words>
  <Application>Microsoft Office PowerPoint</Application>
  <PresentationFormat>‫הצגה על המסך (4:3)</PresentationFormat>
  <Paragraphs>278</Paragraphs>
  <Slides>39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39</vt:i4>
      </vt:variant>
    </vt:vector>
  </HeadingPairs>
  <TitlesOfParts>
    <vt:vector size="40" baseType="lpstr">
      <vt:lpstr>ערכת נושא Office</vt:lpstr>
      <vt:lpstr>Experience vs. Practice  in SE Education</vt:lpstr>
      <vt:lpstr>Scene one</vt:lpstr>
      <vt:lpstr>Ex3 in some programming course</vt:lpstr>
      <vt:lpstr>Ex3 in some programming course</vt:lpstr>
      <vt:lpstr>Ex3 in some programming course</vt:lpstr>
      <vt:lpstr>Ex3 in some programming course</vt:lpstr>
      <vt:lpstr>Ex3 in some programming course</vt:lpstr>
      <vt:lpstr>Ex3 in some programming course</vt:lpstr>
      <vt:lpstr>Ex3 in some programming course</vt:lpstr>
      <vt:lpstr>Scene two</vt:lpstr>
      <vt:lpstr>The value of experience</vt:lpstr>
      <vt:lpstr>Soloway &amp; Ehrlich 1984</vt:lpstr>
      <vt:lpstr>Arisholm et al. 2004</vt:lpstr>
      <vt:lpstr>Arisholm et al. 2004</vt:lpstr>
      <vt:lpstr>Scene three</vt:lpstr>
      <vt:lpstr>Benjamin Franklin</vt:lpstr>
      <vt:lpstr>Benjamin Franklin</vt:lpstr>
      <vt:lpstr>Benjamin Franklin</vt:lpstr>
      <vt:lpstr>מצגת של PowerPoint</vt:lpstr>
      <vt:lpstr>מצגת של PowerPoint</vt:lpstr>
      <vt:lpstr>מצגת של PowerPoint</vt:lpstr>
      <vt:lpstr>מצגת של PowerPoint</vt:lpstr>
      <vt:lpstr>Simon &amp; Chase 1973</vt:lpstr>
      <vt:lpstr>Ericsson et al. 1993</vt:lpstr>
      <vt:lpstr>Deliberate practice</vt:lpstr>
      <vt:lpstr>Deliberate practice</vt:lpstr>
      <vt:lpstr>Deliberate practice</vt:lpstr>
      <vt:lpstr>מצגת של PowerPoint</vt:lpstr>
      <vt:lpstr>10 years</vt:lpstr>
      <vt:lpstr>מצגת של PowerPoint</vt:lpstr>
      <vt:lpstr>Reading before writing</vt:lpstr>
      <vt:lpstr>Personal software process</vt:lpstr>
      <vt:lpstr>Agile development</vt:lpstr>
      <vt:lpstr>The new Ex3</vt:lpstr>
      <vt:lpstr>Learning à la Franklin</vt:lpstr>
      <vt:lpstr>Learning à la Franklin</vt:lpstr>
      <vt:lpstr>Learning à la Franklin</vt:lpstr>
      <vt:lpstr>The agenda</vt:lpstr>
      <vt:lpstr>Any 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 vs. Practice  in SE Education</dc:title>
  <dc:creator>dror</dc:creator>
  <cp:lastModifiedBy>dror</cp:lastModifiedBy>
  <cp:revision>97</cp:revision>
  <dcterms:created xsi:type="dcterms:W3CDTF">2016-01-22T14:55:21Z</dcterms:created>
  <dcterms:modified xsi:type="dcterms:W3CDTF">2016-02-07T07:50:25Z</dcterms:modified>
</cp:coreProperties>
</file>