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407" r:id="rId2"/>
    <p:sldId id="408" r:id="rId3"/>
    <p:sldId id="459" r:id="rId4"/>
    <p:sldId id="475" r:id="rId5"/>
    <p:sldId id="460" r:id="rId6"/>
    <p:sldId id="476" r:id="rId7"/>
    <p:sldId id="463" r:id="rId8"/>
    <p:sldId id="461" r:id="rId9"/>
    <p:sldId id="471" r:id="rId10"/>
    <p:sldId id="413" r:id="rId11"/>
    <p:sldId id="462" r:id="rId12"/>
    <p:sldId id="480" r:id="rId13"/>
    <p:sldId id="415" r:id="rId14"/>
    <p:sldId id="481" r:id="rId15"/>
    <p:sldId id="482" r:id="rId16"/>
    <p:sldId id="472" r:id="rId17"/>
    <p:sldId id="473" r:id="rId18"/>
    <p:sldId id="479" r:id="rId19"/>
    <p:sldId id="477" r:id="rId20"/>
    <p:sldId id="464" r:id="rId21"/>
  </p:sldIdLst>
  <p:sldSz cx="9144000" cy="6858000" type="screen4x3"/>
  <p:notesSz cx="6743700" cy="9875838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0EAB3"/>
    <a:srgbClr val="006600"/>
    <a:srgbClr val="000099"/>
    <a:srgbClr val="FF00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00" autoAdjust="0"/>
    <p:restoredTop sz="34396" autoAdjust="0"/>
  </p:normalViewPr>
  <p:slideViewPr>
    <p:cSldViewPr>
      <p:cViewPr varScale="1">
        <p:scale>
          <a:sx n="24" d="100"/>
          <a:sy n="24" d="100"/>
        </p:scale>
        <p:origin x="-14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 algn="l" rtl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1113" y="938053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053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b" anchorCtr="0" compatLnSpc="1">
            <a:prstTxWarp prst="textNoShape">
              <a:avLst/>
            </a:prstTxWarp>
          </a:bodyPr>
          <a:lstStyle>
            <a:lvl1pPr algn="l" rtl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378FE5C-67F3-415A-80FE-103CC1C453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 algn="l" rtl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43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1113" y="938053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053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b" anchorCtr="0" compatLnSpc="1">
            <a:prstTxWarp prst="textNoShape">
              <a:avLst/>
            </a:prstTxWarp>
          </a:bodyPr>
          <a:lstStyle>
            <a:lvl1pPr algn="l" rtl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B9F3F69A-93D6-4072-84EE-F98B43B1FD2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C6FD3-7646-42CC-B957-8117D37CDE41}" type="slidenum">
              <a:rPr lang="he-IL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608F1-A240-403E-AD31-CA4DEAB7D8ED}" type="slidenum">
              <a:rPr lang="he-IL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algn="l" rtl="0" eaLnBrk="1" hangingPunct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 dirty="0" smtClean="0">
              <a:cs typeface="Arial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97203-24EC-4F81-B82C-67BA694316B9}" type="slidenum">
              <a:rPr lang="he-IL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D3A85-41CB-48AF-810B-3A0048C80C26}" type="slidenum">
              <a:rPr lang="he-IL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 dirty="0" smtClean="0">
              <a:cs typeface="Arial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97203-24EC-4F81-B82C-67BA694316B9}" type="slidenum">
              <a:rPr lang="he-IL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rtl="0">
              <a:buAutoNum type="arabicParenR"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3F69A-93D6-4072-84EE-F98B43B1FD2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06C9853-C10A-4F1D-B11D-E4A416D7FA9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7D90-C0EF-4089-B245-57ABC5C867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F590-74A1-44B6-ACFC-089FD6E9C2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39BF-5BA5-4C90-9931-90CFB7F7A5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635787-139F-4BE6-81A6-EBF43AEEB66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0D56C7-BAAD-464F-844B-116272CE7C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6D9EFF-6537-4D32-A894-9890560AA8D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B92879-062F-4C17-B5AC-BBC50CAD185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6A4A1-4745-46DC-9D1E-936B67FFF3E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183788-5886-4D04-A67C-27D8F8A45C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6000080-56BD-4FC0-A7EB-D217E81BB38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latinLnBrk="0" hangingPunct="1">
              <a:defRPr kumimoji="0" sz="1000">
                <a:solidFill>
                  <a:schemeClr val="tx1"/>
                </a:solidFill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latinLnBrk="0" hangingPunct="1">
              <a:defRPr kumimoji="0" sz="1000">
                <a:solidFill>
                  <a:schemeClr val="tx1"/>
                </a:solidFill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latinLnBrk="0" hangingPunct="1">
              <a:defRPr kumimoji="0" sz="1000" b="0">
                <a:solidFill>
                  <a:schemeClr val="tx1"/>
                </a:solidFill>
                <a:cs typeface="Arial" pitchFamily="34" charset="0"/>
              </a:defRPr>
            </a:lvl1pPr>
            <a:extLst/>
          </a:lstStyle>
          <a:p>
            <a:pPr>
              <a:defRPr/>
            </a:pPr>
            <a:fld id="{AFBF1C48-DE7E-4EC1-AF15-15E0202C51E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jpeg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כותרת משנה 2"/>
          <p:cNvSpPr>
            <a:spLocks noGrp="1"/>
          </p:cNvSpPr>
          <p:nvPr>
            <p:ph type="subTitle" idx="1"/>
          </p:nvPr>
        </p:nvSpPr>
        <p:spPr>
          <a:xfrm>
            <a:off x="-216024" y="2708920"/>
            <a:ext cx="4860032" cy="1857375"/>
          </a:xfrm>
        </p:spPr>
        <p:txBody>
          <a:bodyPr/>
          <a:lstStyle/>
          <a:p>
            <a:pPr marR="0" algn="ctr" rtl="0" eaLnBrk="1" hangingPunct="1">
              <a:lnSpc>
                <a:spcPct val="90000"/>
              </a:lnSpc>
            </a:pPr>
            <a:endParaRPr lang="en-US" sz="2400" dirty="0" smtClean="0">
              <a:cs typeface="Times New Roman" pitchFamily="18" charset="0"/>
            </a:endParaRPr>
          </a:p>
          <a:p>
            <a:pPr marR="0" algn="ctr" rtl="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2060"/>
                </a:solidFill>
                <a:cs typeface="Times New Roman" pitchFamily="18" charset="0"/>
              </a:rPr>
              <a:t>Guy Even &amp;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marR="0" algn="ctr" rtl="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2060"/>
                </a:solidFill>
                <a:cs typeface="Times New Roman" pitchFamily="18" charset="0"/>
              </a:rPr>
              <a:t>Moti Medina</a:t>
            </a:r>
          </a:p>
          <a:p>
            <a:pPr marR="0" algn="ctr" rtl="0" eaLnBrk="1" hangingPunct="1">
              <a:lnSpc>
                <a:spcPct val="90000"/>
              </a:lnSpc>
            </a:pPr>
            <a:endParaRPr lang="en-US" sz="2400" dirty="0" smtClean="0">
              <a:cs typeface="Times New Roman" pitchFamily="18" charset="0"/>
            </a:endParaRPr>
          </a:p>
          <a:p>
            <a:pPr marR="0" algn="ctr" rtl="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EE Tel-Aviv University</a:t>
            </a:r>
          </a:p>
          <a:p>
            <a:pPr marR="0" algn="ctr" rtl="0" eaLnBrk="1" hangingPunct="1">
              <a:lnSpc>
                <a:spcPct val="90000"/>
              </a:lnSpc>
            </a:pPr>
            <a:endParaRPr lang="he-IL" sz="2400" dirty="0" smtClean="0"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025571"/>
          </a:xfrm>
        </p:spPr>
        <p:txBody>
          <a:bodyPr>
            <a:normAutofit fontScale="90000"/>
          </a:bodyPr>
          <a:lstStyle/>
          <a:p>
            <a:pPr algn="ctr" rtl="0">
              <a:defRPr/>
            </a:pPr>
            <a:r>
              <a:rPr lang="en-US" dirty="0" smtClean="0"/>
              <a:t>Competitive and Deterministic Embeddings of Virtual Networks</a:t>
            </a:r>
            <a:endParaRPr lang="he-IL" dirty="0"/>
          </a:p>
        </p:txBody>
      </p:sp>
      <p:sp>
        <p:nvSpPr>
          <p:cNvPr id="10" name="כותרת משנה 2"/>
          <p:cNvSpPr txBox="1">
            <a:spLocks/>
          </p:cNvSpPr>
          <p:nvPr/>
        </p:nvSpPr>
        <p:spPr bwMode="auto">
          <a:xfrm>
            <a:off x="3923928" y="2708920"/>
            <a:ext cx="522007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Gregor Schaffrath &amp; 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Stefan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Schmid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Deutsche Telekom Labs,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TU Berlin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he-I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41986" name="Picture 2" descr="App Allows Playing Virtual Violin On iP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69487">
            <a:off x="602908" y="5112292"/>
            <a:ext cx="2069425" cy="1407209"/>
          </a:xfrm>
          <a:prstGeom prst="rect">
            <a:avLst/>
          </a:prstGeom>
          <a:noFill/>
        </p:spPr>
      </p:pic>
      <p:pic>
        <p:nvPicPr>
          <p:cNvPr id="41988" name="Picture 4" descr="http://static.howstuffworks.com/gif/virtual-reality-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61496">
            <a:off x="7108643" y="5290082"/>
            <a:ext cx="1488653" cy="1332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u="sng" dirty="0" smtClean="0">
                <a:cs typeface="Arial" charset="0"/>
              </a:rPr>
              <a:t>Overall profit</a:t>
            </a:r>
            <a:r>
              <a:rPr lang="en-US" dirty="0" smtClean="0">
                <a:cs typeface="Arial" charset="0"/>
              </a:rPr>
              <a:t> =</a:t>
            </a:r>
            <a:r>
              <a:rPr lang="en-US" b="1" dirty="0" smtClean="0">
                <a:solidFill>
                  <a:srgbClr val="00B050"/>
                </a:solidFill>
                <a:cs typeface="Arial" charset="0"/>
              </a:rPr>
              <a:t> Sum of the benefits of the embedded </a:t>
            </a:r>
            <a:r>
              <a:rPr lang="en-US" b="1" dirty="0" err="1" smtClean="0">
                <a:solidFill>
                  <a:srgbClr val="00B050"/>
                </a:solidFill>
                <a:cs typeface="Arial" charset="0"/>
              </a:rPr>
              <a:t>VNets</a:t>
            </a:r>
            <a:r>
              <a:rPr lang="en-US" dirty="0" smtClean="0">
                <a:cs typeface="Arial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We consider the Online version: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Competitive analysis.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For every input sequence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cs typeface="Arial" charset="0"/>
              </a:rPr>
              <a:t>, </a:t>
            </a:r>
          </a:p>
          <a:p>
            <a:pPr algn="l" rtl="0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dirty="0" smtClean="0">
                <a:cs typeface="Arial" charset="0"/>
              </a:rPr>
              <a:t>				|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Alg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)| ≥ 1/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|OPT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)|</a:t>
            </a:r>
            <a:r>
              <a:rPr lang="en-US" dirty="0" smtClean="0">
                <a:cs typeface="Arial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dirty="0" smtClean="0">
              <a:cs typeface="Arial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Alg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– deterministic online algorithm.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OPT</a:t>
            </a:r>
            <a:r>
              <a:rPr lang="en-US" dirty="0" smtClean="0">
                <a:cs typeface="Arial" charset="0"/>
              </a:rPr>
              <a:t> – offline optimum.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|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Alg</a:t>
            </a:r>
            <a:r>
              <a:rPr lang="en-US" dirty="0" smtClean="0">
                <a:cs typeface="Arial" charset="0"/>
              </a:rPr>
              <a:t>| - overall profit of algorithm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Alg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dirty="0" smtClean="0">
                <a:cs typeface="Arial" charset="0"/>
              </a:rPr>
              <a:t> – competitive ratio</a:t>
            </a:r>
          </a:p>
          <a:p>
            <a:pPr lvl="2" algn="l" rtl="0" eaLnBrk="1" hangingPunct="1">
              <a:lnSpc>
                <a:spcPct val="90000"/>
              </a:lnSpc>
            </a:pPr>
            <a:endParaRPr lang="en-US" dirty="0" smtClean="0">
              <a:cs typeface="Arial" charset="0"/>
            </a:endParaRPr>
          </a:p>
          <a:p>
            <a:pPr lvl="3" algn="l" rtl="0" eaLnBrk="1" hangingPunct="1">
              <a:lnSpc>
                <a:spcPct val="90000"/>
              </a:lnSpc>
            </a:pPr>
            <a:endParaRPr lang="en-US" dirty="0" smtClean="0">
              <a:cs typeface="Arial" charset="0"/>
            </a:endParaRPr>
          </a:p>
          <a:p>
            <a:pPr lvl="2" algn="l" rtl="0" eaLnBrk="1" hangingPunct="1">
              <a:lnSpc>
                <a:spcPct val="90000"/>
              </a:lnSpc>
            </a:pPr>
            <a:endParaRPr lang="en-US" dirty="0" smtClean="0">
              <a:cs typeface="Arial" charset="0"/>
            </a:endParaRPr>
          </a:p>
          <a:p>
            <a:pPr lvl="2" algn="l" rtl="0" eaLnBrk="1" hangingPunct="1">
              <a:lnSpc>
                <a:spcPct val="90000"/>
              </a:lnSpc>
            </a:pPr>
            <a:endParaRPr lang="he-IL" dirty="0" smtClean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Overall Profit &amp; Competitive Analysis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pPr algn="l" rtl="0"/>
            <a:r>
              <a:rPr lang="en-US" sz="1800" b="1" u="sng" dirty="0" smtClean="0"/>
              <a:t>Online</a:t>
            </a:r>
          </a:p>
          <a:p>
            <a:pPr lvl="1" algn="l" rtl="0"/>
            <a:r>
              <a:rPr lang="en-US" sz="1600" dirty="0" smtClean="0"/>
              <a:t>A general primal-dual setting for online packing and covering</a:t>
            </a:r>
          </a:p>
          <a:p>
            <a:pPr lvl="2" algn="l" rtl="0"/>
            <a:r>
              <a:rPr lang="en-US" sz="1600" dirty="0" smtClean="0"/>
              <a:t>[</a:t>
            </a:r>
            <a:r>
              <a:rPr lang="en-US" sz="1600" dirty="0" err="1" smtClean="0"/>
              <a:t>Buchbinder</a:t>
            </a:r>
            <a:r>
              <a:rPr lang="en-US" sz="1600" dirty="0" smtClean="0"/>
              <a:t> &amp;  </a:t>
            </a:r>
            <a:r>
              <a:rPr lang="en-US" sz="1600" dirty="0" err="1" smtClean="0"/>
              <a:t>Naor</a:t>
            </a:r>
            <a:r>
              <a:rPr lang="en-US" sz="1600" dirty="0" smtClean="0"/>
              <a:t> 2006,2009,2009]</a:t>
            </a:r>
          </a:p>
          <a:p>
            <a:pPr lvl="1" algn="l" rtl="0"/>
            <a:r>
              <a:rPr lang="en-US" sz="1600" dirty="0" smtClean="0"/>
              <a:t>Special cases of </a:t>
            </a:r>
            <a:r>
              <a:rPr lang="en-US" sz="1600" dirty="0" err="1" smtClean="0"/>
              <a:t>VNet</a:t>
            </a:r>
            <a:r>
              <a:rPr lang="en-US" sz="1600" dirty="0" smtClean="0"/>
              <a:t> embeddings: </a:t>
            </a:r>
          </a:p>
          <a:p>
            <a:pPr lvl="2" algn="l" rtl="0"/>
            <a:r>
              <a:rPr lang="en-US" sz="1600" dirty="0" smtClean="0"/>
              <a:t>Online Circuit switching [</a:t>
            </a:r>
            <a:r>
              <a:rPr lang="en-US" sz="1600" dirty="0" err="1" smtClean="0"/>
              <a:t>Awerbuch</a:t>
            </a:r>
            <a:r>
              <a:rPr lang="en-US" sz="1600" dirty="0" smtClean="0"/>
              <a:t>, Azar, </a:t>
            </a:r>
            <a:r>
              <a:rPr lang="en-US" sz="1600" dirty="0" err="1" smtClean="0"/>
              <a:t>Plotkin</a:t>
            </a:r>
            <a:r>
              <a:rPr lang="en-US" sz="1600" dirty="0" smtClean="0"/>
              <a:t> 93]</a:t>
            </a:r>
          </a:p>
          <a:p>
            <a:pPr lvl="3" algn="l" rtl="0"/>
            <a:r>
              <a:rPr lang="en-US" sz="1400" dirty="0" smtClean="0"/>
              <a:t>O(log n) competitiveness.</a:t>
            </a:r>
          </a:p>
          <a:p>
            <a:pPr lvl="2" algn="l" rtl="0"/>
            <a:r>
              <a:rPr lang="en-US" sz="1600" dirty="0" smtClean="0"/>
              <a:t>Multiple multicast request</a:t>
            </a:r>
          </a:p>
          <a:p>
            <a:pPr lvl="3" algn="l" rtl="0"/>
            <a:r>
              <a:rPr lang="en-US" sz="1400" dirty="0" smtClean="0"/>
              <a:t>[</a:t>
            </a:r>
            <a:r>
              <a:rPr lang="en-US" sz="1400" dirty="0" err="1" smtClean="0"/>
              <a:t>Awerbuch</a:t>
            </a:r>
            <a:r>
              <a:rPr lang="en-US" sz="1400" dirty="0" smtClean="0"/>
              <a:t> &amp; Azar 95]</a:t>
            </a:r>
          </a:p>
          <a:p>
            <a:pPr lvl="3" algn="l" rtl="0"/>
            <a:r>
              <a:rPr lang="en-US" sz="1400" dirty="0" smtClean="0"/>
              <a:t>The terminals of the requests arrive in an arbitrarily interleaved order.</a:t>
            </a:r>
          </a:p>
          <a:p>
            <a:pPr lvl="3" algn="l" rtl="0"/>
            <a:r>
              <a:rPr lang="en-US" sz="1400" dirty="0" smtClean="0"/>
              <a:t>O(log n •log (diameter) </a:t>
            </a:r>
            <a:r>
              <a:rPr lang="en-US" sz="1400" dirty="0" smtClean="0"/>
              <a:t>competitiveness.</a:t>
            </a:r>
            <a:endParaRPr lang="en-US" sz="1400" dirty="0" smtClean="0"/>
          </a:p>
          <a:p>
            <a:pPr lvl="1" algn="l" rtl="0"/>
            <a:r>
              <a:rPr lang="en-US" sz="1600" dirty="0" smtClean="0"/>
              <a:t>Hose model with tree routing.</a:t>
            </a:r>
          </a:p>
          <a:p>
            <a:pPr lvl="2" algn="l" rtl="0"/>
            <a:r>
              <a:rPr lang="en-US" sz="1400" dirty="0" smtClean="0"/>
              <a:t>[</a:t>
            </a:r>
            <a:r>
              <a:rPr lang="en-US" sz="1400" dirty="0" err="1" smtClean="0"/>
              <a:t>Grewal</a:t>
            </a:r>
            <a:r>
              <a:rPr lang="en-US" sz="1400" dirty="0" smtClean="0"/>
              <a:t>, </a:t>
            </a:r>
            <a:r>
              <a:rPr lang="en-US" sz="1400" dirty="0" err="1" smtClean="0"/>
              <a:t>Budhiraja</a:t>
            </a:r>
            <a:r>
              <a:rPr lang="en-US" sz="1400" dirty="0" smtClean="0"/>
              <a:t> 2008], [</a:t>
            </a:r>
            <a:r>
              <a:rPr lang="en-US" sz="1400" dirty="0" err="1" smtClean="0"/>
              <a:t>Liu,Sun,Chen</a:t>
            </a:r>
            <a:r>
              <a:rPr lang="en-US" sz="1400" dirty="0" smtClean="0"/>
              <a:t> 2006]</a:t>
            </a:r>
          </a:p>
          <a:p>
            <a:pPr lvl="3" algn="l" rtl="0"/>
            <a:r>
              <a:rPr lang="en-US" sz="1200" dirty="0" smtClean="0"/>
              <a:t>Edge costs are the ratio between the demand and the residual capacity</a:t>
            </a:r>
          </a:p>
          <a:p>
            <a:pPr lvl="4" algn="l" rtl="0"/>
            <a:r>
              <a:rPr lang="en-US" sz="1400" dirty="0" smtClean="0"/>
              <a:t>Even for online circuit switching leads to </a:t>
            </a:r>
            <a:r>
              <a:rPr lang="el-GR" sz="1400" dirty="0" smtClean="0"/>
              <a:t>Ω</a:t>
            </a:r>
            <a:r>
              <a:rPr lang="en-US" sz="1400" dirty="0" smtClean="0"/>
              <a:t>(n) comp. ratio.</a:t>
            </a:r>
          </a:p>
          <a:p>
            <a:pPr lvl="3" algn="l" rtl="0"/>
            <a:r>
              <a:rPr lang="en-US" sz="1400" dirty="0" smtClean="0"/>
              <a:t>Rejection </a:t>
            </a:r>
            <a:r>
              <a:rPr lang="en-US" sz="1400" dirty="0" smtClean="0"/>
              <a:t>ratio </a:t>
            </a:r>
            <a:r>
              <a:rPr lang="en-US" sz="1400" dirty="0" smtClean="0"/>
              <a:t>is analyzed (Competitive ratio was not studied).</a:t>
            </a:r>
          </a:p>
          <a:p>
            <a:pPr lvl="1" algn="l" rtl="0"/>
            <a:r>
              <a:rPr lang="en-US" sz="1600" b="1" dirty="0" smtClean="0"/>
              <a:t>Mainly experimental</a:t>
            </a:r>
          </a:p>
          <a:p>
            <a:pPr lvl="2" algn="l" rtl="0"/>
            <a:r>
              <a:rPr lang="en-US" sz="1400" dirty="0" smtClean="0"/>
              <a:t>Embedding multicast requests [</a:t>
            </a:r>
            <a:r>
              <a:rPr lang="en-US" sz="1400" dirty="0" err="1" smtClean="0"/>
              <a:t>Kodialam</a:t>
            </a:r>
            <a:r>
              <a:rPr lang="en-US" sz="1400" dirty="0" smtClean="0"/>
              <a:t>, </a:t>
            </a:r>
            <a:r>
              <a:rPr lang="en-US" sz="1400" dirty="0" err="1" smtClean="0"/>
              <a:t>Lakshman</a:t>
            </a:r>
            <a:r>
              <a:rPr lang="en-US" sz="1400" dirty="0" smtClean="0"/>
              <a:t>, </a:t>
            </a:r>
            <a:r>
              <a:rPr lang="en-US" sz="1400" dirty="0" err="1" smtClean="0"/>
              <a:t>Sengupta</a:t>
            </a:r>
            <a:r>
              <a:rPr lang="en-US" sz="1400" dirty="0" smtClean="0"/>
              <a:t> 2003].</a:t>
            </a:r>
          </a:p>
          <a:p>
            <a:pPr lvl="2" algn="l" rtl="0"/>
            <a:r>
              <a:rPr lang="en-US" sz="1400" dirty="0" smtClean="0"/>
              <a:t>[Fan, </a:t>
            </a:r>
            <a:r>
              <a:rPr lang="en-US" sz="1400" dirty="0" err="1" smtClean="0"/>
              <a:t>Ammar</a:t>
            </a:r>
            <a:r>
              <a:rPr lang="en-US" sz="1400" dirty="0" smtClean="0"/>
              <a:t> 2006], [Zhu, </a:t>
            </a:r>
            <a:r>
              <a:rPr lang="en-US" sz="1400" dirty="0" err="1" smtClean="0"/>
              <a:t>Ammar</a:t>
            </a:r>
            <a:r>
              <a:rPr lang="en-US" sz="1400" dirty="0" smtClean="0"/>
              <a:t> 2006],…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364"/>
          </a:xfrm>
        </p:spPr>
        <p:txBody>
          <a:bodyPr/>
          <a:lstStyle/>
          <a:p>
            <a:pPr algn="l" rtl="0"/>
            <a:r>
              <a:rPr lang="en-US" sz="2000" b="1" u="sng" dirty="0" smtClean="0"/>
              <a:t>Offline</a:t>
            </a:r>
          </a:p>
          <a:p>
            <a:pPr lvl="1" algn="l" rtl="0"/>
            <a:r>
              <a:rPr lang="en-US" sz="1800" dirty="0" smtClean="0"/>
              <a:t>Customer pipe model with multipath routing</a:t>
            </a:r>
          </a:p>
          <a:p>
            <a:pPr lvl="2" algn="l" rtl="0"/>
            <a:r>
              <a:rPr lang="en-US" sz="1600" dirty="0" smtClean="0"/>
              <a:t>Optimal  </a:t>
            </a:r>
            <a:r>
              <a:rPr lang="en-US" sz="1600" b="1" dirty="0" smtClean="0"/>
              <a:t>fractional</a:t>
            </a:r>
            <a:r>
              <a:rPr lang="en-US" sz="1600" dirty="0" smtClean="0"/>
              <a:t>  solution (by solving A  MCF problem).</a:t>
            </a:r>
          </a:p>
          <a:p>
            <a:pPr lvl="2" algn="l" rtl="0"/>
            <a:r>
              <a:rPr lang="en-US" sz="1600" dirty="0" smtClean="0"/>
              <a:t>2-approx  </a:t>
            </a:r>
            <a:r>
              <a:rPr lang="en-US" sz="1600" b="1" dirty="0" smtClean="0"/>
              <a:t>integral</a:t>
            </a:r>
            <a:r>
              <a:rPr lang="en-US" sz="1600" dirty="0" smtClean="0"/>
              <a:t> solution [Jain 2001]</a:t>
            </a:r>
          </a:p>
          <a:p>
            <a:pPr lvl="1" algn="l" rtl="0"/>
            <a:r>
              <a:rPr lang="en-US" sz="1800" dirty="0" smtClean="0"/>
              <a:t>Hose model</a:t>
            </a:r>
          </a:p>
          <a:p>
            <a:pPr lvl="2" algn="l" rtl="0"/>
            <a:r>
              <a:rPr lang="en-US" sz="1600" dirty="0" smtClean="0"/>
              <a:t>Tree routing: O(1) - approx </a:t>
            </a:r>
          </a:p>
          <a:p>
            <a:pPr lvl="3" algn="l" rtl="0"/>
            <a:r>
              <a:rPr lang="en-US" sz="1600" dirty="0" smtClean="0"/>
              <a:t>[</a:t>
            </a:r>
            <a:r>
              <a:rPr lang="en-US" sz="1600" dirty="0" err="1" smtClean="0"/>
              <a:t>Eisenbrand</a:t>
            </a:r>
            <a:r>
              <a:rPr lang="en-US" sz="1600" dirty="0" smtClean="0"/>
              <a:t>, </a:t>
            </a:r>
            <a:r>
              <a:rPr lang="en-US" sz="1600" dirty="0" err="1" smtClean="0"/>
              <a:t>Grandoni</a:t>
            </a:r>
            <a:r>
              <a:rPr lang="en-US" sz="1600" dirty="0" smtClean="0"/>
              <a:t> 2005], [</a:t>
            </a:r>
            <a:r>
              <a:rPr lang="en-US" sz="1600" dirty="0" err="1" smtClean="0"/>
              <a:t>Grandoni</a:t>
            </a:r>
            <a:r>
              <a:rPr lang="en-US" sz="1600" dirty="0" smtClean="0"/>
              <a:t>, </a:t>
            </a:r>
            <a:r>
              <a:rPr lang="en-US" sz="1600" dirty="0" err="1" smtClean="0"/>
              <a:t>Rothvoss</a:t>
            </a:r>
            <a:r>
              <a:rPr lang="en-US" sz="1600" dirty="0" smtClean="0"/>
              <a:t> 2010], [Gupta, Kumar, </a:t>
            </a:r>
            <a:r>
              <a:rPr lang="en-US" sz="1600" dirty="0" err="1" smtClean="0"/>
              <a:t>Roughgarden</a:t>
            </a:r>
            <a:r>
              <a:rPr lang="en-US" sz="1600" dirty="0" smtClean="0"/>
              <a:t> 2003].</a:t>
            </a:r>
          </a:p>
          <a:p>
            <a:pPr lvl="3" algn="l" rtl="0"/>
            <a:r>
              <a:rPr lang="en-US" sz="1600" dirty="0" smtClean="0"/>
              <a:t>The </a:t>
            </a:r>
            <a:r>
              <a:rPr lang="en-US" sz="1600" dirty="0" err="1" smtClean="0"/>
              <a:t>algs</a:t>
            </a:r>
            <a:r>
              <a:rPr lang="en-US" sz="1600" dirty="0" smtClean="0"/>
              <a:t> compete with an optimal single path routing.</a:t>
            </a:r>
          </a:p>
          <a:p>
            <a:pPr lvl="2" algn="l" rtl="0"/>
            <a:r>
              <a:rPr lang="en-US" sz="1800" dirty="0" smtClean="0"/>
              <a:t>Multipath routing</a:t>
            </a:r>
          </a:p>
          <a:p>
            <a:pPr lvl="3" algn="l" rtl="0"/>
            <a:r>
              <a:rPr lang="en-US" sz="1600" dirty="0" smtClean="0"/>
              <a:t>Optimal</a:t>
            </a:r>
            <a:endParaRPr lang="en-US" sz="1400" dirty="0"/>
          </a:p>
          <a:p>
            <a:pPr lvl="3" algn="l" rtl="0"/>
            <a:r>
              <a:rPr lang="en-US" sz="1400" dirty="0" smtClean="0"/>
              <a:t>[</a:t>
            </a:r>
            <a:r>
              <a:rPr lang="en-US" sz="1400" dirty="0" err="1" smtClean="0"/>
              <a:t>Erlbach</a:t>
            </a:r>
            <a:r>
              <a:rPr lang="en-US" sz="1400" dirty="0" smtClean="0"/>
              <a:t>, </a:t>
            </a:r>
            <a:r>
              <a:rPr lang="en-US" sz="1400" dirty="0" err="1" smtClean="0"/>
              <a:t>Ruegg</a:t>
            </a:r>
            <a:r>
              <a:rPr lang="en-US" sz="1400" dirty="0" smtClean="0"/>
              <a:t> 2004]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Work, cont.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6513" y="817788"/>
            <a:ext cx="9144001" cy="5347516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dirty="0" smtClean="0">
                <a:solidFill>
                  <a:srgbClr val="006600"/>
                </a:solidFill>
                <a:cs typeface="Arial" charset="0"/>
              </a:rPr>
              <a:t>Deterministic online algorithm for maximizing overall profit.</a:t>
            </a:r>
          </a:p>
          <a:p>
            <a:pPr lvl="1" algn="l" rtl="0" eaLnBrk="1" hangingPunct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Heterogeneous</a:t>
            </a:r>
            <a:endParaRPr lang="en-US" b="1" dirty="0" smtClean="0">
              <a:cs typeface="Arial" charset="0"/>
            </a:endParaRPr>
          </a:p>
          <a:p>
            <a:pPr lvl="2" algn="l" rtl="0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Supports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VNet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requests of multiple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traffic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and routing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models.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lvl="2" algn="l" rtl="0" eaLnBrk="1" hangingPunct="1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	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lvl="2" algn="l" rtl="0" eaLnBrk="1" hangingPunct="1">
              <a:buNone/>
            </a:pPr>
            <a:endParaRPr lang="en-US" dirty="0" smtClean="0">
              <a:cs typeface="Arial" charset="0"/>
            </a:endParaRPr>
          </a:p>
          <a:p>
            <a:pPr lvl="1" algn="l" rtl="0" eaLnBrk="1" hangingPunct="1"/>
            <a:r>
              <a:rPr lang="en-US" dirty="0" smtClean="0">
                <a:cs typeface="Arial" charset="0"/>
              </a:rPr>
              <a:t>Competitive ratio – </a:t>
            </a:r>
          </a:p>
          <a:p>
            <a:pPr lvl="1" algn="l" rtl="0" eaLnBrk="1" hangingPunct="1">
              <a:buNone/>
            </a:pPr>
            <a:r>
              <a:rPr lang="en-US" b="1" dirty="0" smtClean="0">
                <a:cs typeface="Arial" charset="0"/>
              </a:rPr>
              <a:t>	</a:t>
            </a:r>
            <a:r>
              <a:rPr lang="en-US" b="1" dirty="0" smtClean="0">
                <a:solidFill>
                  <a:srgbClr val="000099"/>
                </a:solidFill>
                <a:cs typeface="Arial" charset="0"/>
              </a:rPr>
              <a:t>logarithmic</a:t>
            </a:r>
            <a:r>
              <a:rPr lang="en-US" dirty="0" smtClean="0">
                <a:solidFill>
                  <a:srgbClr val="000099"/>
                </a:solidFill>
                <a:cs typeface="Arial" charset="0"/>
              </a:rPr>
              <a:t> in the resources of the network </a:t>
            </a:r>
          </a:p>
          <a:p>
            <a:pPr lvl="3" algn="l" rtl="0" eaLnBrk="1" hangingPunct="1"/>
            <a:r>
              <a:rPr lang="en-US" dirty="0" smtClean="0">
                <a:cs typeface="Arial" charset="0"/>
              </a:rPr>
              <a:t>Number of links,</a:t>
            </a:r>
          </a:p>
          <a:p>
            <a:pPr lvl="3" algn="l" rtl="0" eaLnBrk="1" hangingPunct="1"/>
            <a:r>
              <a:rPr lang="en-US" dirty="0" smtClean="0">
                <a:cs typeface="Arial" charset="0"/>
              </a:rPr>
              <a:t>Max link capacity,</a:t>
            </a:r>
          </a:p>
          <a:p>
            <a:pPr lvl="3" algn="l" rtl="0" eaLnBrk="1" hangingPunct="1"/>
            <a:r>
              <a:rPr lang="en-US" dirty="0" smtClean="0">
                <a:cs typeface="Arial" charset="0"/>
              </a:rPr>
              <a:t>Max benefit.</a:t>
            </a:r>
          </a:p>
          <a:p>
            <a:pPr lvl="2" algn="l" rtl="0" eaLnBrk="1" hangingPunct="1"/>
            <a:r>
              <a:rPr lang="en-US" b="1" dirty="0" smtClean="0">
                <a:cs typeface="Arial" charset="0"/>
              </a:rPr>
              <a:t>Does not depend on the number of requests.</a:t>
            </a:r>
          </a:p>
          <a:p>
            <a:pPr lvl="1" algn="l" rtl="0" eaLnBrk="1" hangingPunct="1">
              <a:buNone/>
            </a:pPr>
            <a:r>
              <a:rPr lang="en-US" dirty="0" smtClean="0">
                <a:cs typeface="Arial" charset="0"/>
              </a:rPr>
              <a:t>	</a:t>
            </a:r>
          </a:p>
          <a:p>
            <a:pPr lvl="1" algn="l" rtl="0" eaLnBrk="1" hangingPunct="1"/>
            <a:endParaRPr lang="en-US" dirty="0" smtClean="0">
              <a:cs typeface="Arial" charset="0"/>
            </a:endParaRPr>
          </a:p>
          <a:p>
            <a:pPr lvl="1" algn="l" rtl="0" eaLnBrk="1" hangingPunct="1">
              <a:buNone/>
            </a:pPr>
            <a:endParaRPr lang="en-US" sz="2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l" rtl="0" eaLnBrk="1" hangingPunct="1"/>
            <a:endParaRPr lang="en-US" sz="2100" dirty="0" smtClean="0">
              <a:solidFill>
                <a:srgbClr val="00FF00"/>
              </a:solidFill>
              <a:latin typeface="Copperplate Gothic Bold" pitchFamily="34" charset="0"/>
              <a:cs typeface="Arial" charset="0"/>
            </a:endParaRPr>
          </a:p>
          <a:p>
            <a:pPr lvl="1" algn="l" rtl="0" eaLnBrk="1" hangingPunct="1"/>
            <a:endParaRPr lang="en-US" sz="2100" dirty="0" smtClean="0">
              <a:solidFill>
                <a:srgbClr val="00FF00"/>
              </a:solidFill>
              <a:latin typeface="Copperplate Gothic Bold" pitchFamily="34" charset="0"/>
              <a:cs typeface="Arial" charset="0"/>
            </a:endParaRPr>
          </a:p>
          <a:p>
            <a:pPr lvl="1" algn="l" rtl="0" eaLnBrk="1" hangingPunct="1"/>
            <a:endParaRPr lang="en-US" sz="2100" dirty="0" smtClean="0">
              <a:solidFill>
                <a:srgbClr val="00FF00"/>
              </a:solidFill>
              <a:latin typeface="Copperplate Gothic Bold" pitchFamily="34" charset="0"/>
              <a:cs typeface="Arial" charset="0"/>
            </a:endParaRPr>
          </a:p>
          <a:p>
            <a:pPr lvl="1" algn="l" rtl="0" eaLnBrk="1" hangingPunct="1"/>
            <a:endParaRPr lang="en-US" sz="2100" dirty="0" smtClean="0">
              <a:solidFill>
                <a:srgbClr val="00FF00"/>
              </a:solidFill>
              <a:latin typeface="Copperplate Gothic Bold" pitchFamily="34" charset="0"/>
              <a:cs typeface="Arial" charset="0"/>
            </a:endParaRPr>
          </a:p>
          <a:p>
            <a:pPr algn="l" rtl="0" eaLnBrk="1" hangingPunct="1"/>
            <a:endParaRPr lang="en-US" sz="2500" dirty="0" smtClean="0">
              <a:solidFill>
                <a:srgbClr val="00FF00"/>
              </a:solidFill>
              <a:latin typeface="Copperplate Gothic Bold" pitchFamily="34" charset="0"/>
              <a:cs typeface="Arial" charset="0"/>
            </a:endParaRPr>
          </a:p>
          <a:p>
            <a:pPr lvl="1" algn="l" rtl="0" eaLnBrk="1" hangingPunct="1"/>
            <a:endParaRPr lang="en-US" sz="2100" dirty="0" smtClean="0">
              <a:solidFill>
                <a:srgbClr val="00FF00"/>
              </a:solidFill>
              <a:latin typeface="Copperplate Gothic Bold" pitchFamily="34" charset="0"/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pPr rtl="0">
              <a:defRPr/>
            </a:pPr>
            <a:r>
              <a:rPr lang="en-US" dirty="0" smtClean="0"/>
              <a:t>Main Result</a:t>
            </a:r>
            <a:endParaRPr lang="en-US" dirty="0"/>
          </a:p>
        </p:txBody>
      </p:sp>
      <p:pic>
        <p:nvPicPr>
          <p:cNvPr id="49154" name="Picture 2" descr="http://upload.wikimedia.org/wikipedia/en/thumb/1/17/Tron_poster.jpg/220px-Tron_po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221088"/>
            <a:ext cx="1663452" cy="2601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03238"/>
            <a:ext cx="8229600" cy="4525962"/>
          </a:xfrm>
        </p:spPr>
        <p:txBody>
          <a:bodyPr/>
          <a:lstStyle/>
          <a:p>
            <a:pPr algn="l" rtl="0"/>
            <a:r>
              <a:rPr lang="en-US" dirty="0" smtClean="0"/>
              <a:t>Main Technique</a:t>
            </a:r>
          </a:p>
          <a:p>
            <a:pPr lvl="1" algn="l" rtl="0"/>
            <a:r>
              <a:rPr lang="en-US" b="1" u="sng" dirty="0" smtClean="0"/>
              <a:t>Extension of </a:t>
            </a:r>
            <a:r>
              <a:rPr lang="en-US" b="1" u="sng" dirty="0" smtClean="0">
                <a:cs typeface="Arial" charset="0"/>
              </a:rPr>
              <a:t>[AAP93] and [BN06] </a:t>
            </a:r>
          </a:p>
          <a:p>
            <a:pPr lvl="2" algn="l" rtl="0"/>
            <a:r>
              <a:rPr lang="en-US" dirty="0" smtClean="0">
                <a:cs typeface="Arial" charset="0"/>
              </a:rPr>
              <a:t>Integrally packing paths by a centralized online algorithm.</a:t>
            </a:r>
          </a:p>
          <a:p>
            <a:pPr lvl="2" algn="l" rtl="0"/>
            <a:r>
              <a:rPr lang="en-US" dirty="0" smtClean="0">
                <a:cs typeface="Arial" charset="0"/>
              </a:rPr>
              <a:t>log(n) – competitiveness.</a:t>
            </a:r>
          </a:p>
          <a:p>
            <a:pPr lvl="2" algn="l" rtl="0"/>
            <a:r>
              <a:rPr lang="en-US" b="1" dirty="0" smtClean="0">
                <a:cs typeface="Arial" charset="0"/>
              </a:rPr>
              <a:t>Edge costs</a:t>
            </a:r>
            <a:r>
              <a:rPr lang="en-US" dirty="0" smtClean="0">
                <a:cs typeface="Arial" charset="0"/>
              </a:rPr>
              <a:t>: exponential in the load of the edge.</a:t>
            </a:r>
          </a:p>
          <a:p>
            <a:pPr lvl="2" algn="l" rtl="0"/>
            <a:r>
              <a:rPr lang="en-US" b="1" dirty="0" smtClean="0">
                <a:cs typeface="Arial" charset="0"/>
              </a:rPr>
              <a:t>Oracle:</a:t>
            </a:r>
            <a:r>
              <a:rPr lang="en-US" dirty="0" smtClean="0">
                <a:cs typeface="Arial" charset="0"/>
              </a:rPr>
              <a:t> Finds a shortest path.</a:t>
            </a:r>
          </a:p>
          <a:p>
            <a:pPr lvl="2" algn="l" rtl="0"/>
            <a:r>
              <a:rPr lang="en-US" b="1" dirty="0" err="1" smtClean="0">
                <a:cs typeface="Arial" charset="0"/>
              </a:rPr>
              <a:t>Alg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smtClean="0">
                <a:cs typeface="Arial" charset="0"/>
              </a:rPr>
              <a:t>:</a:t>
            </a:r>
            <a:endParaRPr lang="en-US" b="1" dirty="0" smtClean="0">
              <a:cs typeface="Arial" charset="0"/>
            </a:endParaRPr>
          </a:p>
          <a:p>
            <a:pPr lvl="3" algn="l" rtl="0"/>
            <a:r>
              <a:rPr lang="en-US" dirty="0" smtClean="0">
                <a:cs typeface="Arial" charset="0"/>
              </a:rPr>
              <a:t>If the cost of the path is higher then </a:t>
            </a:r>
            <a:r>
              <a:rPr lang="en-US" dirty="0" smtClean="0">
                <a:cs typeface="Arial" charset="0"/>
              </a:rPr>
              <a:t>its benefit, </a:t>
            </a:r>
            <a:r>
              <a:rPr lang="en-US" dirty="0" smtClean="0">
                <a:cs typeface="Arial" charset="0"/>
              </a:rPr>
              <a:t>then </a:t>
            </a: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reject,</a:t>
            </a:r>
          </a:p>
          <a:p>
            <a:pPr lvl="3" algn="l" rtl="0"/>
            <a:r>
              <a:rPr lang="en-US" dirty="0" smtClean="0">
                <a:cs typeface="Arial" charset="0"/>
              </a:rPr>
              <a:t>Otherwise, </a:t>
            </a:r>
            <a:r>
              <a:rPr lang="en-US" b="1" dirty="0" smtClean="0">
                <a:solidFill>
                  <a:srgbClr val="006600"/>
                </a:solidFill>
                <a:cs typeface="Arial" charset="0"/>
              </a:rPr>
              <a:t>accept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3" algn="l" rtl="0"/>
            <a:endParaRPr lang="en-US" dirty="0" smtClean="0">
              <a:cs typeface="Arial" charset="0"/>
            </a:endParaRPr>
          </a:p>
          <a:p>
            <a:pPr lvl="3" algn="l" rtl="0"/>
            <a:endParaRPr lang="en-US" dirty="0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/>
              <a:t>Algorithm Outline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3491880" y="5373216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Resource Manager</a:t>
            </a:r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6732240" y="5373216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Oracle</a:t>
            </a:r>
            <a:endParaRPr lang="he-IL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508104" y="5517232"/>
            <a:ext cx="1224136" cy="1588"/>
          </a:xfrm>
          <a:prstGeom prst="straightConnector1">
            <a:avLst/>
          </a:prstGeom>
          <a:ln w="444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08104" y="6595764"/>
            <a:ext cx="1224136" cy="1588"/>
          </a:xfrm>
          <a:prstGeom prst="straightConnector1">
            <a:avLst/>
          </a:prstGeom>
          <a:ln w="4445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31832" y="6103740"/>
            <a:ext cx="1224136" cy="1588"/>
          </a:xfrm>
          <a:prstGeom prst="straightConnector1">
            <a:avLst/>
          </a:prstGeom>
          <a:ln w="444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2111375" y="5445770"/>
          <a:ext cx="815975" cy="622300"/>
        </p:xfrm>
        <a:graphic>
          <a:graphicData uri="http://schemas.openxmlformats.org/presentationml/2006/ole">
            <p:oleObj spid="_x0000_s131074" name="Equation" r:id="rId4" imgW="317160" imgH="2412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6884640" y="5085184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Oracle</a:t>
            </a:r>
            <a:endParaRPr lang="he-IL" dirty="0"/>
          </a:p>
        </p:txBody>
      </p:sp>
      <p:sp>
        <p:nvSpPr>
          <p:cNvPr id="16" name="Rectangle 15"/>
          <p:cNvSpPr/>
          <p:nvPr/>
        </p:nvSpPr>
        <p:spPr>
          <a:xfrm>
            <a:off x="7092280" y="4725144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Oracle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03238"/>
            <a:ext cx="8229600" cy="4525962"/>
          </a:xfrm>
        </p:spPr>
        <p:txBody>
          <a:bodyPr/>
          <a:lstStyle/>
          <a:p>
            <a:pPr algn="l" rtl="0"/>
            <a:r>
              <a:rPr lang="en-US" dirty="0" smtClean="0"/>
              <a:t>Main Technique</a:t>
            </a:r>
          </a:p>
          <a:p>
            <a:pPr lvl="1" algn="l" rtl="0"/>
            <a:r>
              <a:rPr lang="en-US" b="1" u="sng" dirty="0" smtClean="0"/>
              <a:t>The Reduction</a:t>
            </a:r>
          </a:p>
          <a:p>
            <a:pPr lvl="2" algn="l" rtl="0"/>
            <a:r>
              <a:rPr lang="en-US" dirty="0" smtClean="0">
                <a:cs typeface="Arial" charset="0"/>
              </a:rPr>
              <a:t>Now, the requests are </a:t>
            </a:r>
            <a:r>
              <a:rPr lang="en-US" dirty="0" err="1" smtClean="0">
                <a:cs typeface="Arial" charset="0"/>
              </a:rPr>
              <a:t>subgraphs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2" algn="l" rtl="0"/>
            <a:r>
              <a:rPr lang="en-US" dirty="0" smtClean="0">
                <a:cs typeface="Arial" charset="0"/>
              </a:rPr>
              <a:t>Every request increases the load of edges that it uses.</a:t>
            </a:r>
          </a:p>
          <a:p>
            <a:pPr lvl="3" algn="l" rtl="0"/>
            <a:r>
              <a:rPr lang="en-US" dirty="0" smtClean="0">
                <a:cs typeface="Arial" charset="0"/>
              </a:rPr>
              <a:t>The edge cost is updated.</a:t>
            </a:r>
          </a:p>
          <a:p>
            <a:pPr lvl="2" algn="l" rtl="0"/>
            <a:r>
              <a:rPr lang="en-US" dirty="0" smtClean="0">
                <a:cs typeface="Arial" charset="0"/>
              </a:rPr>
              <a:t>The Oracle finds a </a:t>
            </a:r>
            <a:r>
              <a:rPr lang="en-US" dirty="0" err="1" smtClean="0">
                <a:cs typeface="Arial" charset="0"/>
              </a:rPr>
              <a:t>subgraph</a:t>
            </a:r>
            <a:r>
              <a:rPr lang="en-US" dirty="0" smtClean="0">
                <a:cs typeface="Arial" charset="0"/>
              </a:rPr>
              <a:t> that supports the request.</a:t>
            </a:r>
          </a:p>
          <a:p>
            <a:pPr lvl="2" algn="l" rtl="0"/>
            <a:r>
              <a:rPr lang="en-US" dirty="0" smtClean="0">
                <a:cs typeface="Arial" charset="0"/>
              </a:rPr>
              <a:t>The Oracle(s)</a:t>
            </a:r>
          </a:p>
          <a:p>
            <a:pPr lvl="3" algn="l" rtl="0"/>
            <a:r>
              <a:rPr lang="en-US" dirty="0" smtClean="0">
                <a:cs typeface="Arial" charset="0"/>
              </a:rPr>
              <a:t>Is an </a:t>
            </a:r>
            <a:r>
              <a:rPr lang="en-US" b="1" dirty="0" smtClean="0">
                <a:cs typeface="Arial" charset="0"/>
              </a:rPr>
              <a:t>offline </a:t>
            </a:r>
            <a:r>
              <a:rPr lang="en-US" dirty="0" smtClean="0">
                <a:cs typeface="Arial" charset="0"/>
              </a:rPr>
              <a:t>approximation algorithm(s) for the </a:t>
            </a:r>
            <a:r>
              <a:rPr lang="en-US" b="1" dirty="0" smtClean="0">
                <a:cs typeface="Arial" charset="0"/>
              </a:rPr>
              <a:t>same problem(s)(!!)</a:t>
            </a:r>
          </a:p>
          <a:p>
            <a:pPr lvl="3" algn="l"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reduction from Online to Offline.</a:t>
            </a:r>
          </a:p>
          <a:p>
            <a:pPr lvl="3" algn="l" rtl="0"/>
            <a:endParaRPr lang="en-US" dirty="0" smtClean="0">
              <a:cs typeface="Arial" charset="0"/>
            </a:endParaRPr>
          </a:p>
          <a:p>
            <a:pPr lvl="3" algn="l" rtl="0"/>
            <a:endParaRPr lang="en-US" dirty="0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/>
              <a:t>Algorithm Outline, cont.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3491880" y="5373216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Resource Manager</a:t>
            </a:r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6732240" y="5373216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Oracle</a:t>
            </a:r>
            <a:endParaRPr lang="he-IL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508104" y="5517232"/>
            <a:ext cx="1224136" cy="1588"/>
          </a:xfrm>
          <a:prstGeom prst="straightConnector1">
            <a:avLst/>
          </a:prstGeom>
          <a:ln w="444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08104" y="6595764"/>
            <a:ext cx="1224136" cy="1588"/>
          </a:xfrm>
          <a:prstGeom prst="straightConnector1">
            <a:avLst/>
          </a:prstGeom>
          <a:ln w="4445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31832" y="6103740"/>
            <a:ext cx="1224136" cy="1588"/>
          </a:xfrm>
          <a:prstGeom prst="straightConnector1">
            <a:avLst/>
          </a:prstGeom>
          <a:ln w="444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2111375" y="5445770"/>
          <a:ext cx="815975" cy="622300"/>
        </p:xfrm>
        <a:graphic>
          <a:graphicData uri="http://schemas.openxmlformats.org/presentationml/2006/ole">
            <p:oleObj spid="_x0000_s132098" name="Equation" r:id="rId4" imgW="317160" imgH="2412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6884640" y="5085184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Oracle</a:t>
            </a:r>
            <a:endParaRPr lang="he-IL" dirty="0"/>
          </a:p>
        </p:txBody>
      </p:sp>
      <p:sp>
        <p:nvSpPr>
          <p:cNvPr id="16" name="Rectangle 15"/>
          <p:cNvSpPr/>
          <p:nvPr/>
        </p:nvSpPr>
        <p:spPr>
          <a:xfrm>
            <a:off x="7092280" y="4725144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Oracle</a:t>
            </a:r>
            <a:endParaRPr lang="he-IL" dirty="0"/>
          </a:p>
        </p:txBody>
      </p:sp>
      <p:pic>
        <p:nvPicPr>
          <p:cNvPr id="14" name="Picture 4" descr="http://www.greatdreams.com/delphi.jpg"/>
          <p:cNvPicPr>
            <a:picLocks noChangeAspect="1" noChangeArrowheads="1"/>
          </p:cNvPicPr>
          <p:nvPr/>
        </p:nvPicPr>
        <p:blipFill>
          <a:blip r:embed="rId5" cstate="print"/>
          <a:srcRect l="7388" b="6631"/>
          <a:stretch>
            <a:fillRect/>
          </a:stretch>
        </p:blipFill>
        <p:spPr bwMode="auto">
          <a:xfrm>
            <a:off x="7452320" y="332656"/>
            <a:ext cx="1464675" cy="1207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Consider a sequence of </a:t>
            </a:r>
            <a:r>
              <a:rPr lang="en-US" sz="2800" dirty="0" err="1" smtClean="0"/>
              <a:t>VNet</a:t>
            </a:r>
            <a:r>
              <a:rPr lang="en-US" sz="2800" dirty="0" smtClean="0"/>
              <a:t> requests </a:t>
            </a:r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	that consists of requests from one of the following types</a:t>
            </a:r>
          </a:p>
          <a:p>
            <a:pPr lvl="1" algn="l" rtl="0"/>
            <a:r>
              <a:rPr lang="en-US" sz="2400" dirty="0" smtClean="0"/>
              <a:t>Customer pipe model with multipath </a:t>
            </a:r>
            <a:r>
              <a:rPr lang="en-US" sz="2400" dirty="0" smtClean="0"/>
              <a:t>routing,</a:t>
            </a:r>
            <a:endParaRPr lang="en-US" sz="2400" dirty="0" smtClean="0"/>
          </a:p>
          <a:p>
            <a:pPr lvl="1" algn="l" rtl="0"/>
            <a:r>
              <a:rPr lang="en-US" sz="2400" dirty="0" smtClean="0"/>
              <a:t>Hose model (Multipath, Single path, Tree</a:t>
            </a:r>
            <a:r>
              <a:rPr lang="en-US" sz="2400" dirty="0" smtClean="0"/>
              <a:t>),</a:t>
            </a:r>
            <a:endParaRPr lang="en-US" sz="2400" dirty="0" smtClean="0"/>
          </a:p>
          <a:p>
            <a:pPr lvl="1" algn="l" rtl="0"/>
            <a:r>
              <a:rPr lang="en-US" sz="2400" dirty="0" smtClean="0"/>
              <a:t>Aggregate ingress model (Multipath, Single path, Tree</a:t>
            </a:r>
            <a:r>
              <a:rPr lang="en-US" sz="2400" dirty="0" smtClean="0"/>
              <a:t>).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he-IL" dirty="0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722090" y="1916832"/>
          <a:ext cx="5010150" cy="577850"/>
        </p:xfrm>
        <a:graphic>
          <a:graphicData uri="http://schemas.openxmlformats.org/presentationml/2006/ole">
            <p:oleObj spid="_x0000_s40961" name="Equation" r:id="rId4" imgW="23112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Result, cont.</a:t>
            </a:r>
            <a:endParaRPr lang="he-IL" dirty="0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 cstate="print"/>
          <a:srcRect r="44914" b="46001"/>
          <a:stretch>
            <a:fillRect/>
          </a:stretch>
        </p:blipFill>
        <p:spPr bwMode="auto">
          <a:xfrm>
            <a:off x="7493" y="1556792"/>
            <a:ext cx="9136507" cy="52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55407" b="44999"/>
          <a:stretch>
            <a:fillRect/>
          </a:stretch>
        </p:blipFill>
        <p:spPr bwMode="auto">
          <a:xfrm>
            <a:off x="7493" y="2132856"/>
            <a:ext cx="7396220" cy="53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50889" t="46001"/>
          <a:stretch>
            <a:fillRect/>
          </a:stretch>
        </p:blipFill>
        <p:spPr bwMode="auto">
          <a:xfrm>
            <a:off x="-36512" y="3410970"/>
            <a:ext cx="8145511" cy="52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44999" r="48586" b="-16999"/>
          <a:stretch>
            <a:fillRect/>
          </a:stretch>
        </p:blipFill>
        <p:spPr bwMode="auto">
          <a:xfrm>
            <a:off x="7493" y="2708920"/>
            <a:ext cx="8527407" cy="69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 Callout 7"/>
          <p:cNvSpPr/>
          <p:nvPr/>
        </p:nvSpPr>
        <p:spPr>
          <a:xfrm>
            <a:off x="4000496" y="5143512"/>
            <a:ext cx="5143536" cy="1714488"/>
          </a:xfrm>
          <a:prstGeom prst="cloudCallout">
            <a:avLst>
              <a:gd name="adj1" fmla="val -58017"/>
              <a:gd name="adj2" fmla="val -151217"/>
            </a:avLst>
          </a:prstGeom>
          <a:noFill/>
          <a:ln>
            <a:solidFill>
              <a:srgbClr val="00B0F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en-US" sz="2000" b="1" dirty="0">
                <a:solidFill>
                  <a:srgbClr val="006600"/>
                </a:solidFill>
                <a:cs typeface="Arial" charset="0"/>
              </a:rPr>
              <a:t>competitive: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z="2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 fraction of throughput.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capacity augmentation.</a:t>
            </a:r>
            <a:endParaRPr lang="en-US" sz="2000" b="1" i="1" dirty="0">
              <a:ln>
                <a:solidFill>
                  <a:srgbClr val="002060"/>
                </a:solidFill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 smtClean="0"/>
              <a:t>Corollaries</a:t>
            </a:r>
          </a:p>
          <a:p>
            <a:pPr lvl="1" algn="l" rtl="0"/>
            <a:r>
              <a:rPr lang="en-US" dirty="0" smtClean="0"/>
              <a:t>If </a:t>
            </a:r>
            <a:r>
              <a:rPr lang="en-US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is an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en-US" sz="2400" b="1" dirty="0" smtClean="0">
                <a:solidFill>
                  <a:srgbClr val="006600"/>
                </a:solidFill>
                <a:cs typeface="Arial" charset="0"/>
              </a:rPr>
              <a:t>competitive </a:t>
            </a:r>
            <a:r>
              <a:rPr lang="en-US" dirty="0" smtClean="0"/>
              <a:t>then </a:t>
            </a:r>
          </a:p>
          <a:p>
            <a:pPr lvl="2" algn="l" rtl="0"/>
            <a:r>
              <a:rPr lang="en-US" b="1" dirty="0" smtClean="0"/>
              <a:t>⇒ 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dirty="0" smtClean="0">
                <a:solidFill>
                  <a:srgbClr val="006600"/>
                </a:solidFill>
              </a:rPr>
              <a:t>/</a:t>
            </a:r>
            <a:r>
              <a:rPr lang="el-GR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is a </a:t>
            </a:r>
            <a:r>
              <a:rPr lang="en-US" b="1" u="sng" dirty="0" smtClean="0"/>
              <a:t>fractional</a:t>
            </a:r>
            <a:r>
              <a:rPr lang="en-US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cs typeface="Arial" charset="0"/>
              </a:rPr>
              <a:t>competitive .</a:t>
            </a:r>
          </a:p>
          <a:p>
            <a:pPr lvl="1" algn="l" rtl="0"/>
            <a:r>
              <a:rPr lang="en-US" sz="2400" dirty="0" smtClean="0">
                <a:cs typeface="Arial" charset="0"/>
              </a:rPr>
              <a:t>If capacities ≫ demands, then </a:t>
            </a:r>
          </a:p>
          <a:p>
            <a:pPr lvl="2" algn="l" rtl="0"/>
            <a:r>
              <a:rPr lang="en-US" sz="2400" b="1" dirty="0" smtClean="0">
                <a:solidFill>
                  <a:srgbClr val="00FF00"/>
                </a:solidFill>
                <a:cs typeface="Arial" charset="0"/>
              </a:rPr>
              <a:t>scale </a:t>
            </a:r>
            <a:r>
              <a:rPr lang="en-US" sz="2400" dirty="0" smtClean="0">
                <a:cs typeface="Arial" charset="0"/>
              </a:rPr>
              <a:t>capacities by </a:t>
            </a:r>
            <a:r>
              <a:rPr lang="en-US" sz="24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00FF00"/>
                </a:solidFill>
              </a:rPr>
              <a:t>/</a:t>
            </a:r>
            <a:r>
              <a:rPr lang="el-GR" sz="24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lvl="2" algn="l" rtl="0"/>
            <a:r>
              <a:rPr lang="en-US" b="1" dirty="0" smtClean="0"/>
              <a:t>⇒ </a:t>
            </a:r>
            <a:r>
              <a:rPr lang="en-US" b="1" u="sng" dirty="0" smtClean="0"/>
              <a:t>Integral</a:t>
            </a:r>
            <a:r>
              <a:rPr lang="en-US" b="1" dirty="0" smtClean="0"/>
              <a:t> 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cs typeface="Arial" charset="0"/>
              </a:rPr>
              <a:t>competitive .</a:t>
            </a:r>
          </a:p>
          <a:p>
            <a:pPr algn="l" rtl="0"/>
            <a:r>
              <a:rPr lang="en-US" b="1" u="sng" dirty="0" smtClean="0"/>
              <a:t>Analysis</a:t>
            </a:r>
          </a:p>
          <a:p>
            <a:pPr lvl="1" algn="l" rtl="0"/>
            <a:r>
              <a:rPr lang="en-US" dirty="0" smtClean="0"/>
              <a:t>Formalizing the problem as a packing linear program.</a:t>
            </a:r>
          </a:p>
          <a:p>
            <a:pPr lvl="1" algn="l" rtl="0"/>
            <a:r>
              <a:rPr lang="en-US" dirty="0" smtClean="0"/>
              <a:t>Applying the Primal-Dual Scheme by </a:t>
            </a:r>
            <a:r>
              <a:rPr lang="en-US" dirty="0" err="1" smtClean="0"/>
              <a:t>Buchbinder</a:t>
            </a:r>
            <a:r>
              <a:rPr lang="en-US" dirty="0" smtClean="0"/>
              <a:t> &amp; </a:t>
            </a:r>
            <a:r>
              <a:rPr lang="en-US" dirty="0" err="1" smtClean="0"/>
              <a:t>Naor</a:t>
            </a:r>
            <a:r>
              <a:rPr lang="en-US" dirty="0" smtClean="0"/>
              <a:t>.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Result, cont.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2"/>
          </a:xfrm>
        </p:spPr>
        <p:txBody>
          <a:bodyPr/>
          <a:lstStyle/>
          <a:p>
            <a:pPr algn="l" rtl="0"/>
            <a:r>
              <a:rPr lang="en-US" u="sng" dirty="0" err="1" smtClean="0"/>
              <a:t>VNet</a:t>
            </a:r>
            <a:r>
              <a:rPr lang="en-US" u="sng" dirty="0" smtClean="0"/>
              <a:t> Service Models</a:t>
            </a:r>
          </a:p>
          <a:p>
            <a:pPr lvl="1" algn="l" rtl="0"/>
            <a:r>
              <a:rPr lang="en-US" dirty="0" smtClean="0"/>
              <a:t>Packet Rate</a:t>
            </a:r>
          </a:p>
          <a:p>
            <a:pPr lvl="2" algn="l" rtl="0"/>
            <a:r>
              <a:rPr lang="en-US" dirty="0" smtClean="0"/>
              <a:t>A router needs to inspect  each packet </a:t>
            </a:r>
            <a:r>
              <a:rPr lang="en-US" dirty="0" smtClean="0">
                <a:sym typeface="Wingdings" pitchFamily="2" charset="2"/>
              </a:rPr>
              <a:t> router load.</a:t>
            </a:r>
            <a:endParaRPr lang="en-US" dirty="0" smtClean="0"/>
          </a:p>
          <a:p>
            <a:pPr lvl="1" algn="l" rtl="0"/>
            <a:r>
              <a:rPr lang="en-US" dirty="0" smtClean="0"/>
              <a:t>Finite duration.</a:t>
            </a:r>
          </a:p>
          <a:p>
            <a:pPr algn="l" rtl="0"/>
            <a:r>
              <a:rPr lang="en-US" u="sng" dirty="0" smtClean="0"/>
              <a:t>Using approximate oracles.</a:t>
            </a:r>
          </a:p>
          <a:p>
            <a:pPr algn="l" rtl="0" eaLnBrk="1" hangingPunct="1"/>
            <a:r>
              <a:rPr lang="en-US" u="sng" dirty="0" smtClean="0">
                <a:cs typeface="Arial" charset="0"/>
              </a:rPr>
              <a:t>Competitive ratio – </a:t>
            </a:r>
            <a:r>
              <a:rPr lang="en-US" b="1" u="sng" dirty="0" smtClean="0">
                <a:cs typeface="Arial" charset="0"/>
              </a:rPr>
              <a:t>logarithmic</a:t>
            </a:r>
            <a:r>
              <a:rPr lang="en-US" u="sng" dirty="0" smtClean="0">
                <a:cs typeface="Arial" charset="0"/>
              </a:rPr>
              <a:t> in the resources of the network </a:t>
            </a:r>
          </a:p>
          <a:p>
            <a:pPr lvl="2" algn="l" rtl="0" eaLnBrk="1" hangingPunct="1"/>
            <a:r>
              <a:rPr lang="en-US" dirty="0" smtClean="0">
                <a:cs typeface="Arial" charset="0"/>
              </a:rPr>
              <a:t>Approximation ratio of the oracle,</a:t>
            </a:r>
          </a:p>
          <a:p>
            <a:pPr lvl="2" algn="l" rtl="0" eaLnBrk="1" hangingPunct="1"/>
            <a:r>
              <a:rPr lang="en-US" dirty="0" smtClean="0">
                <a:cs typeface="Arial" charset="0"/>
              </a:rPr>
              <a:t>Number of links,</a:t>
            </a:r>
          </a:p>
          <a:p>
            <a:pPr lvl="2" algn="l" rtl="0" eaLnBrk="1" hangingPunct="1"/>
            <a:r>
              <a:rPr lang="en-US" dirty="0" smtClean="0">
                <a:cs typeface="Arial" charset="0"/>
              </a:rPr>
              <a:t>Max link capacity,</a:t>
            </a:r>
          </a:p>
          <a:p>
            <a:pPr lvl="2" algn="l" rtl="0" eaLnBrk="1" hangingPunct="1"/>
            <a:r>
              <a:rPr lang="en-US" dirty="0" smtClean="0">
                <a:cs typeface="Arial" charset="0"/>
              </a:rPr>
              <a:t>Number of nodes,</a:t>
            </a:r>
          </a:p>
          <a:p>
            <a:pPr lvl="2" algn="l" rtl="0" eaLnBrk="1" hangingPunct="1"/>
            <a:r>
              <a:rPr lang="en-US" dirty="0" smtClean="0">
                <a:cs typeface="Arial" charset="0"/>
              </a:rPr>
              <a:t>Max node capacity,</a:t>
            </a:r>
          </a:p>
          <a:p>
            <a:pPr lvl="2" algn="l" rtl="0" eaLnBrk="1" hangingPunct="1"/>
            <a:r>
              <a:rPr lang="en-US" dirty="0" smtClean="0">
                <a:cs typeface="Arial" charset="0"/>
              </a:rPr>
              <a:t>Max benefit,</a:t>
            </a:r>
          </a:p>
          <a:p>
            <a:pPr lvl="2" algn="l" rtl="0" eaLnBrk="1" hangingPunct="1"/>
            <a:r>
              <a:rPr lang="en-US" dirty="0" smtClean="0">
                <a:cs typeface="Arial" charset="0"/>
              </a:rPr>
              <a:t>Max duration.</a:t>
            </a:r>
          </a:p>
          <a:p>
            <a:pPr lvl="1" algn="l" rtl="0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/>
              <a:t>Extensions</a:t>
            </a:r>
            <a:endParaRPr lang="he-IL" dirty="0"/>
          </a:p>
        </p:txBody>
      </p:sp>
      <p:pic>
        <p:nvPicPr>
          <p:cNvPr id="38914" name="Picture 2" descr="File:Tron Legacy po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573016"/>
            <a:ext cx="2095500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179388" y="1135285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3200" dirty="0" smtClean="0">
                <a:cs typeface="Arial" charset="0"/>
              </a:rPr>
              <a:t>A method for providing an abstraction of a logical entity over a physical one.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400" dirty="0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Virtualization</a:t>
            </a:r>
            <a:endParaRPr lang="he-IL" dirty="0"/>
          </a:p>
        </p:txBody>
      </p:sp>
      <p:pic>
        <p:nvPicPr>
          <p:cNvPr id="57346" name="Picture 2" descr="http://images.businessweek.com/ss/06/02/david_perry/image/the-sims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348880"/>
            <a:ext cx="5436096" cy="4077073"/>
          </a:xfrm>
          <a:prstGeom prst="rect">
            <a:avLst/>
          </a:prstGeom>
          <a:noFill/>
        </p:spPr>
      </p:pic>
      <p:pic>
        <p:nvPicPr>
          <p:cNvPr id="66562" name="Picture 2" descr="http://www.gossipgamers.com/wp-content/uploads/2009/06/sim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67796">
            <a:off x="6853399" y="5066343"/>
            <a:ext cx="2088232" cy="1384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571504"/>
            <a:ext cx="9144000" cy="264318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he-IL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179388" y="836712"/>
            <a:ext cx="8229600" cy="5390059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900" dirty="0" smtClean="0">
                <a:cs typeface="Arial" charset="0"/>
              </a:rPr>
              <a:t>Virtual Network (</a:t>
            </a:r>
            <a:r>
              <a:rPr lang="en-US" sz="2900" dirty="0" err="1" smtClean="0">
                <a:cs typeface="Arial" charset="0"/>
              </a:rPr>
              <a:t>VNet</a:t>
            </a:r>
            <a:r>
              <a:rPr lang="en-US" sz="2900" dirty="0" smtClean="0">
                <a:cs typeface="Arial" charset="0"/>
              </a:rPr>
              <a:t>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500" dirty="0" smtClean="0">
                <a:cs typeface="Arial" charset="0"/>
              </a:rPr>
              <a:t>An abstraction of a network over a given set of terminals.</a:t>
            </a:r>
            <a:endParaRPr lang="en-US" sz="2900" dirty="0" smtClean="0">
              <a:cs typeface="Arial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sz="2500" dirty="0" smtClean="0">
                <a:cs typeface="Arial" charset="0"/>
              </a:rPr>
              <a:t>Establishing a </a:t>
            </a:r>
            <a:r>
              <a:rPr lang="en-US" sz="2500" dirty="0" err="1" smtClean="0">
                <a:cs typeface="Arial" charset="0"/>
              </a:rPr>
              <a:t>VNet</a:t>
            </a:r>
            <a:endParaRPr lang="en-US" sz="2500" dirty="0" smtClean="0">
              <a:cs typeface="Arial" charset="0"/>
            </a:endParaRP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Requires </a:t>
            </a:r>
            <a:r>
              <a:rPr lang="en-US" b="1" dirty="0" smtClean="0">
                <a:solidFill>
                  <a:srgbClr val="000099"/>
                </a:solidFill>
                <a:cs typeface="Arial" charset="0"/>
              </a:rPr>
              <a:t>embedding</a:t>
            </a:r>
            <a:r>
              <a:rPr lang="en-US" dirty="0" smtClean="0">
                <a:cs typeface="Arial" charset="0"/>
              </a:rPr>
              <a:t> a </a:t>
            </a:r>
            <a:r>
              <a:rPr lang="en-US" b="1" dirty="0" err="1" smtClean="0">
                <a:solidFill>
                  <a:srgbClr val="FF00FF"/>
                </a:solidFill>
                <a:cs typeface="Arial" charset="0"/>
              </a:rPr>
              <a:t>subnetwork</a:t>
            </a:r>
            <a:r>
              <a:rPr lang="en-US" dirty="0" smtClean="0">
                <a:cs typeface="Arial" charset="0"/>
              </a:rPr>
              <a:t> that spans the </a:t>
            </a:r>
            <a:r>
              <a:rPr lang="en-US" b="1" dirty="0" smtClean="0">
                <a:solidFill>
                  <a:srgbClr val="00B0F0"/>
                </a:solidFill>
                <a:cs typeface="Arial" charset="0"/>
              </a:rPr>
              <a:t>terminals</a:t>
            </a:r>
            <a:r>
              <a:rPr lang="en-US" dirty="0" smtClean="0">
                <a:cs typeface="Arial" charset="0"/>
              </a:rPr>
              <a:t> of the </a:t>
            </a:r>
            <a:r>
              <a:rPr lang="en-US" b="1" dirty="0" err="1" smtClean="0">
                <a:solidFill>
                  <a:srgbClr val="FF0000"/>
                </a:solidFill>
                <a:cs typeface="Arial" charset="0"/>
              </a:rPr>
              <a:t>VNet</a:t>
            </a:r>
            <a:r>
              <a:rPr lang="en-US" dirty="0" smtClean="0">
                <a:cs typeface="Arial" charset="0"/>
              </a:rPr>
              <a:t> in the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physical network </a:t>
            </a:r>
            <a:r>
              <a:rPr lang="en-US" dirty="0" smtClean="0">
                <a:cs typeface="Arial" charset="0"/>
              </a:rPr>
              <a:t>(substrate network).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Main Characteristic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 </a:t>
            </a:r>
            <a:r>
              <a:rPr lang="en-US" u="sng" dirty="0" smtClean="0">
                <a:cs typeface="Arial" charset="0"/>
              </a:rPr>
              <a:t>specification</a:t>
            </a:r>
            <a:r>
              <a:rPr lang="en-US" dirty="0" smtClean="0">
                <a:cs typeface="Arial" charset="0"/>
              </a:rPr>
              <a:t> of the traffic between terminals.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The </a:t>
            </a:r>
            <a:r>
              <a:rPr lang="en-US" dirty="0" smtClean="0">
                <a:cs typeface="Arial" charset="0"/>
              </a:rPr>
              <a:t>embedding must </a:t>
            </a:r>
            <a:r>
              <a:rPr lang="en-US" u="sng" dirty="0" smtClean="0">
                <a:cs typeface="Arial" charset="0"/>
              </a:rPr>
              <a:t>support</a:t>
            </a:r>
            <a:r>
              <a:rPr lang="en-US" dirty="0" smtClean="0">
                <a:cs typeface="Arial" charset="0"/>
              </a:rPr>
              <a:t> this specification.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A </a:t>
            </a:r>
            <a:r>
              <a:rPr lang="en-US" u="sng" dirty="0" smtClean="0">
                <a:cs typeface="Arial" charset="0"/>
              </a:rPr>
              <a:t>benefit</a:t>
            </a:r>
            <a:r>
              <a:rPr lang="en-US" dirty="0" smtClean="0">
                <a:cs typeface="Arial" charset="0"/>
              </a:rPr>
              <a:t> is associated with each </a:t>
            </a:r>
            <a:r>
              <a:rPr lang="en-US" dirty="0" err="1" smtClean="0">
                <a:cs typeface="Arial" charset="0"/>
              </a:rPr>
              <a:t>VNet</a:t>
            </a:r>
            <a:r>
              <a:rPr lang="en-US" dirty="0" smtClean="0">
                <a:cs typeface="Arial" charset="0"/>
              </a:rPr>
              <a:t> request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2" algn="l" rtl="0" eaLnBrk="1" hangingPunct="1">
              <a:lnSpc>
                <a:spcPct val="90000"/>
              </a:lnSpc>
            </a:pPr>
            <a:endParaRPr lang="en-US" dirty="0" smtClean="0">
              <a:cs typeface="Arial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FF00"/>
                </a:solidFill>
                <a:cs typeface="Arial" charset="0"/>
              </a:rPr>
              <a:t>Goal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FF00"/>
                </a:solidFill>
                <a:cs typeface="Arial" charset="0"/>
              </a:rPr>
              <a:t>Satisfying as many </a:t>
            </a:r>
            <a:r>
              <a:rPr lang="en-US" b="1" dirty="0" err="1" smtClean="0">
                <a:solidFill>
                  <a:srgbClr val="00FF00"/>
                </a:solidFill>
                <a:cs typeface="Arial" charset="0"/>
              </a:rPr>
              <a:t>VNet</a:t>
            </a:r>
            <a:r>
              <a:rPr lang="en-US" b="1" dirty="0" smtClean="0">
                <a:solidFill>
                  <a:srgbClr val="00FF00"/>
                </a:solidFill>
                <a:cs typeface="Arial" charset="0"/>
              </a:rPr>
              <a:t> requests as possible in a given physical network.</a:t>
            </a:r>
          </a:p>
          <a:p>
            <a:pPr lvl="2" algn="l" rtl="0" eaLnBrk="1" hangingPunct="1">
              <a:lnSpc>
                <a:spcPct val="90000"/>
              </a:lnSpc>
            </a:pPr>
            <a:endParaRPr lang="en-US" b="1" dirty="0" smtClean="0">
              <a:solidFill>
                <a:srgbClr val="00FF00"/>
              </a:solidFill>
              <a:cs typeface="Arial" charset="0"/>
            </a:endParaRPr>
          </a:p>
          <a:p>
            <a:pPr lvl="2" algn="l" rtl="0" eaLnBrk="1" hangingPunct="1">
              <a:lnSpc>
                <a:spcPct val="90000"/>
              </a:lnSpc>
            </a:pPr>
            <a:endParaRPr lang="en-US" b="1" dirty="0" smtClean="0">
              <a:cs typeface="Arial" charset="0"/>
            </a:endParaRPr>
          </a:p>
          <a:p>
            <a:pPr lvl="2" algn="l" rtl="0" eaLnBrk="1" hangingPunct="1">
              <a:lnSpc>
                <a:spcPct val="90000"/>
              </a:lnSpc>
            </a:pPr>
            <a:endParaRPr lang="en-US" dirty="0" smtClean="0"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Network</a:t>
            </a:r>
            <a:r>
              <a:rPr lang="en-US" dirty="0" smtClean="0"/>
              <a:t> Virtualization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Link capacity 1Mbps.</a:t>
            </a:r>
          </a:p>
          <a:p>
            <a:pPr algn="l" rtl="0"/>
            <a:r>
              <a:rPr lang="en-US" dirty="0" smtClean="0"/>
              <a:t>Two </a:t>
            </a:r>
            <a:r>
              <a:rPr lang="en-US" dirty="0" err="1" smtClean="0"/>
              <a:t>VNet</a:t>
            </a:r>
            <a:r>
              <a:rPr lang="en-US" dirty="0" smtClean="0"/>
              <a:t> requests:</a:t>
            </a:r>
          </a:p>
          <a:p>
            <a:pPr lvl="1" algn="l" rtl="0"/>
            <a:r>
              <a:rPr lang="en-US" dirty="0" smtClean="0"/>
              <a:t>{              }, </a:t>
            </a:r>
            <a:r>
              <a:rPr lang="en-US" b="1" dirty="0" smtClean="0">
                <a:solidFill>
                  <a:srgbClr val="002060"/>
                </a:solidFill>
              </a:rPr>
              <a:t>½ Mbps</a:t>
            </a:r>
            <a:r>
              <a:rPr lang="en-US" dirty="0" smtClean="0"/>
              <a:t>,</a:t>
            </a:r>
          </a:p>
          <a:p>
            <a:pPr lvl="1" algn="l" rtl="0"/>
            <a:r>
              <a:rPr lang="en-US" dirty="0" smtClean="0"/>
              <a:t>{              }, </a:t>
            </a:r>
            <a:r>
              <a:rPr lang="en-US" b="1" dirty="0" smtClean="0">
                <a:solidFill>
                  <a:srgbClr val="006600"/>
                </a:solidFill>
              </a:rPr>
              <a:t>½ Mbps</a:t>
            </a:r>
            <a:r>
              <a:rPr lang="en-US" dirty="0" smtClean="0"/>
              <a:t>,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An </a:t>
            </a:r>
            <a:r>
              <a:rPr lang="en-US" dirty="0" smtClean="0"/>
              <a:t>Example</a:t>
            </a:r>
            <a:endParaRPr lang="he-IL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6804248" y="2348880"/>
            <a:ext cx="228600" cy="228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8028384" y="3645024"/>
            <a:ext cx="228600" cy="228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732240" y="4869160"/>
            <a:ext cx="228600" cy="22860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508104" y="357301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6804248" y="3573016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" name="Straight Connector 11"/>
          <p:cNvCxnSpPr>
            <a:stCxn id="4" idx="4"/>
            <a:endCxn id="8" idx="0"/>
          </p:cNvCxnSpPr>
          <p:nvPr/>
        </p:nvCxnSpPr>
        <p:spPr>
          <a:xfrm rot="5400000">
            <a:off x="6420780" y="3075248"/>
            <a:ext cx="995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5"/>
            <a:endCxn id="5" idx="1"/>
          </p:cNvCxnSpPr>
          <p:nvPr/>
        </p:nvCxnSpPr>
        <p:spPr>
          <a:xfrm rot="16200000" flipH="1">
            <a:off x="6963366" y="2580006"/>
            <a:ext cx="1134500" cy="1062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7"/>
            <a:endCxn id="5" idx="3"/>
          </p:cNvCxnSpPr>
          <p:nvPr/>
        </p:nvCxnSpPr>
        <p:spPr>
          <a:xfrm rot="5400000" flipH="1" flipV="1">
            <a:off x="6963366" y="3804142"/>
            <a:ext cx="1062492" cy="113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7" idx="6"/>
          </p:cNvCxnSpPr>
          <p:nvPr/>
        </p:nvCxnSpPr>
        <p:spPr>
          <a:xfrm rot="10800000">
            <a:off x="5736704" y="3687316"/>
            <a:ext cx="10675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1"/>
            <a:endCxn id="7" idx="5"/>
          </p:cNvCxnSpPr>
          <p:nvPr/>
        </p:nvCxnSpPr>
        <p:spPr>
          <a:xfrm rot="16200000" flipV="1">
            <a:off x="5667222" y="3804142"/>
            <a:ext cx="1134500" cy="1062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3"/>
            <a:endCxn id="7" idx="7"/>
          </p:cNvCxnSpPr>
          <p:nvPr/>
        </p:nvCxnSpPr>
        <p:spPr>
          <a:xfrm rot="5400000">
            <a:off x="5739230" y="2507998"/>
            <a:ext cx="1062492" cy="113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>
            <a:spLocks noChangeAspect="1"/>
          </p:cNvSpPr>
          <p:nvPr/>
        </p:nvSpPr>
        <p:spPr>
          <a:xfrm>
            <a:off x="1331640" y="2492896"/>
            <a:ext cx="228600" cy="228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1763688" y="249289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2195736" y="2492896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1331640" y="2881511"/>
            <a:ext cx="228600" cy="228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1763688" y="2881511"/>
            <a:ext cx="228600" cy="22860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2195736" y="2881511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Freeform 78"/>
          <p:cNvSpPr/>
          <p:nvPr/>
        </p:nvSpPr>
        <p:spPr>
          <a:xfrm>
            <a:off x="5285159" y="2216150"/>
            <a:ext cx="1839262" cy="1708153"/>
          </a:xfrm>
          <a:custGeom>
            <a:avLst/>
            <a:gdLst>
              <a:gd name="connsiteX0" fmla="*/ 1620466 w 1839262"/>
              <a:gd name="connsiteY0" fmla="*/ 12700 h 1708153"/>
              <a:gd name="connsiteX1" fmla="*/ 1572841 w 1839262"/>
              <a:gd name="connsiteY1" fmla="*/ 79375 h 1708153"/>
              <a:gd name="connsiteX2" fmla="*/ 1525216 w 1839262"/>
              <a:gd name="connsiteY2" fmla="*/ 107950 h 1708153"/>
              <a:gd name="connsiteX3" fmla="*/ 1496641 w 1839262"/>
              <a:gd name="connsiteY3" fmla="*/ 127000 h 1708153"/>
              <a:gd name="connsiteX4" fmla="*/ 1439491 w 1839262"/>
              <a:gd name="connsiteY4" fmla="*/ 174625 h 1708153"/>
              <a:gd name="connsiteX5" fmla="*/ 1401391 w 1839262"/>
              <a:gd name="connsiteY5" fmla="*/ 203200 h 1708153"/>
              <a:gd name="connsiteX6" fmla="*/ 1372816 w 1839262"/>
              <a:gd name="connsiteY6" fmla="*/ 231775 h 1708153"/>
              <a:gd name="connsiteX7" fmla="*/ 1344241 w 1839262"/>
              <a:gd name="connsiteY7" fmla="*/ 241300 h 1708153"/>
              <a:gd name="connsiteX8" fmla="*/ 1287091 w 1839262"/>
              <a:gd name="connsiteY8" fmla="*/ 288925 h 1708153"/>
              <a:gd name="connsiteX9" fmla="*/ 1258516 w 1839262"/>
              <a:gd name="connsiteY9" fmla="*/ 298450 h 1708153"/>
              <a:gd name="connsiteX10" fmla="*/ 1229941 w 1839262"/>
              <a:gd name="connsiteY10" fmla="*/ 336550 h 1708153"/>
              <a:gd name="connsiteX11" fmla="*/ 1201366 w 1839262"/>
              <a:gd name="connsiteY11" fmla="*/ 346075 h 1708153"/>
              <a:gd name="connsiteX12" fmla="*/ 1172791 w 1839262"/>
              <a:gd name="connsiteY12" fmla="*/ 384175 h 1708153"/>
              <a:gd name="connsiteX13" fmla="*/ 1144216 w 1839262"/>
              <a:gd name="connsiteY13" fmla="*/ 403225 h 1708153"/>
              <a:gd name="connsiteX14" fmla="*/ 1115641 w 1839262"/>
              <a:gd name="connsiteY14" fmla="*/ 431800 h 1708153"/>
              <a:gd name="connsiteX15" fmla="*/ 1039441 w 1839262"/>
              <a:gd name="connsiteY15" fmla="*/ 469900 h 1708153"/>
              <a:gd name="connsiteX16" fmla="*/ 982291 w 1839262"/>
              <a:gd name="connsiteY16" fmla="*/ 508000 h 1708153"/>
              <a:gd name="connsiteX17" fmla="*/ 944191 w 1839262"/>
              <a:gd name="connsiteY17" fmla="*/ 536575 h 1708153"/>
              <a:gd name="connsiteX18" fmla="*/ 887041 w 1839262"/>
              <a:gd name="connsiteY18" fmla="*/ 574675 h 1708153"/>
              <a:gd name="connsiteX19" fmla="*/ 839416 w 1839262"/>
              <a:gd name="connsiteY19" fmla="*/ 631825 h 1708153"/>
              <a:gd name="connsiteX20" fmla="*/ 810841 w 1839262"/>
              <a:gd name="connsiteY20" fmla="*/ 641350 h 1708153"/>
              <a:gd name="connsiteX21" fmla="*/ 744166 w 1839262"/>
              <a:gd name="connsiteY21" fmla="*/ 708025 h 1708153"/>
              <a:gd name="connsiteX22" fmla="*/ 715591 w 1839262"/>
              <a:gd name="connsiteY22" fmla="*/ 736600 h 1708153"/>
              <a:gd name="connsiteX23" fmla="*/ 639391 w 1839262"/>
              <a:gd name="connsiteY23" fmla="*/ 784225 h 1708153"/>
              <a:gd name="connsiteX24" fmla="*/ 591766 w 1839262"/>
              <a:gd name="connsiteY24" fmla="*/ 822325 h 1708153"/>
              <a:gd name="connsiteX25" fmla="*/ 525091 w 1839262"/>
              <a:gd name="connsiteY25" fmla="*/ 879475 h 1708153"/>
              <a:gd name="connsiteX26" fmla="*/ 477466 w 1839262"/>
              <a:gd name="connsiteY26" fmla="*/ 908050 h 1708153"/>
              <a:gd name="connsiteX27" fmla="*/ 429841 w 1839262"/>
              <a:gd name="connsiteY27" fmla="*/ 965200 h 1708153"/>
              <a:gd name="connsiteX28" fmla="*/ 391741 w 1839262"/>
              <a:gd name="connsiteY28" fmla="*/ 993775 h 1708153"/>
              <a:gd name="connsiteX29" fmla="*/ 372691 w 1839262"/>
              <a:gd name="connsiteY29" fmla="*/ 1022350 h 1708153"/>
              <a:gd name="connsiteX30" fmla="*/ 334591 w 1839262"/>
              <a:gd name="connsiteY30" fmla="*/ 1060450 h 1708153"/>
              <a:gd name="connsiteX31" fmla="*/ 286966 w 1839262"/>
              <a:gd name="connsiteY31" fmla="*/ 1108075 h 1708153"/>
              <a:gd name="connsiteX32" fmla="*/ 267916 w 1839262"/>
              <a:gd name="connsiteY32" fmla="*/ 1136650 h 1708153"/>
              <a:gd name="connsiteX33" fmla="*/ 239341 w 1839262"/>
              <a:gd name="connsiteY33" fmla="*/ 1146175 h 1708153"/>
              <a:gd name="connsiteX34" fmla="*/ 201241 w 1839262"/>
              <a:gd name="connsiteY34" fmla="*/ 1203325 h 1708153"/>
              <a:gd name="connsiteX35" fmla="*/ 144091 w 1839262"/>
              <a:gd name="connsiteY35" fmla="*/ 1260475 h 1708153"/>
              <a:gd name="connsiteX36" fmla="*/ 115516 w 1839262"/>
              <a:gd name="connsiteY36" fmla="*/ 1298575 h 1708153"/>
              <a:gd name="connsiteX37" fmla="*/ 96466 w 1839262"/>
              <a:gd name="connsiteY37" fmla="*/ 1327150 h 1708153"/>
              <a:gd name="connsiteX38" fmla="*/ 67891 w 1839262"/>
              <a:gd name="connsiteY38" fmla="*/ 1346200 h 1708153"/>
              <a:gd name="connsiteX39" fmla="*/ 39316 w 1839262"/>
              <a:gd name="connsiteY39" fmla="*/ 1412875 h 1708153"/>
              <a:gd name="connsiteX40" fmla="*/ 20266 w 1839262"/>
              <a:gd name="connsiteY40" fmla="*/ 1441450 h 1708153"/>
              <a:gd name="connsiteX41" fmla="*/ 20266 w 1839262"/>
              <a:gd name="connsiteY41" fmla="*/ 1641475 h 1708153"/>
              <a:gd name="connsiteX42" fmla="*/ 39316 w 1839262"/>
              <a:gd name="connsiteY42" fmla="*/ 1670050 h 1708153"/>
              <a:gd name="connsiteX43" fmla="*/ 67891 w 1839262"/>
              <a:gd name="connsiteY43" fmla="*/ 1679575 h 1708153"/>
              <a:gd name="connsiteX44" fmla="*/ 391741 w 1839262"/>
              <a:gd name="connsiteY44" fmla="*/ 1670050 h 1708153"/>
              <a:gd name="connsiteX45" fmla="*/ 496516 w 1839262"/>
              <a:gd name="connsiteY45" fmla="*/ 1679575 h 1708153"/>
              <a:gd name="connsiteX46" fmla="*/ 839416 w 1839262"/>
              <a:gd name="connsiteY46" fmla="*/ 1689100 h 1708153"/>
              <a:gd name="connsiteX47" fmla="*/ 1401391 w 1839262"/>
              <a:gd name="connsiteY47" fmla="*/ 1698625 h 1708153"/>
              <a:gd name="connsiteX48" fmla="*/ 1601416 w 1839262"/>
              <a:gd name="connsiteY48" fmla="*/ 1679575 h 1708153"/>
              <a:gd name="connsiteX49" fmla="*/ 1668091 w 1839262"/>
              <a:gd name="connsiteY49" fmla="*/ 1660525 h 1708153"/>
              <a:gd name="connsiteX50" fmla="*/ 1696666 w 1839262"/>
              <a:gd name="connsiteY50" fmla="*/ 1641475 h 1708153"/>
              <a:gd name="connsiteX51" fmla="*/ 1763341 w 1839262"/>
              <a:gd name="connsiteY51" fmla="*/ 1622425 h 1708153"/>
              <a:gd name="connsiteX52" fmla="*/ 1820491 w 1839262"/>
              <a:gd name="connsiteY52" fmla="*/ 1574800 h 1708153"/>
              <a:gd name="connsiteX53" fmla="*/ 1810966 w 1839262"/>
              <a:gd name="connsiteY53" fmla="*/ 1470025 h 1708153"/>
              <a:gd name="connsiteX54" fmla="*/ 1801441 w 1839262"/>
              <a:gd name="connsiteY54" fmla="*/ 1393825 h 1708153"/>
              <a:gd name="connsiteX55" fmla="*/ 1820491 w 1839262"/>
              <a:gd name="connsiteY55" fmla="*/ 1079500 h 1708153"/>
              <a:gd name="connsiteX56" fmla="*/ 1820491 w 1839262"/>
              <a:gd name="connsiteY56" fmla="*/ 269875 h 1708153"/>
              <a:gd name="connsiteX57" fmla="*/ 1763341 w 1839262"/>
              <a:gd name="connsiteY57" fmla="*/ 155575 h 1708153"/>
              <a:gd name="connsiteX58" fmla="*/ 1744291 w 1839262"/>
              <a:gd name="connsiteY58" fmla="*/ 127000 h 1708153"/>
              <a:gd name="connsiteX59" fmla="*/ 1725241 w 1839262"/>
              <a:gd name="connsiteY59" fmla="*/ 69850 h 1708153"/>
              <a:gd name="connsiteX60" fmla="*/ 1696666 w 1839262"/>
              <a:gd name="connsiteY60" fmla="*/ 41275 h 1708153"/>
              <a:gd name="connsiteX61" fmla="*/ 1639516 w 1839262"/>
              <a:gd name="connsiteY61" fmla="*/ 3175 h 1708153"/>
              <a:gd name="connsiteX62" fmla="*/ 1620466 w 1839262"/>
              <a:gd name="connsiteY62" fmla="*/ 12700 h 17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839262" h="1708153">
                <a:moveTo>
                  <a:pt x="1620466" y="12700"/>
                </a:moveTo>
                <a:cubicBezTo>
                  <a:pt x="1609354" y="25400"/>
                  <a:pt x="1582293" y="71105"/>
                  <a:pt x="1572841" y="79375"/>
                </a:cubicBezTo>
                <a:cubicBezTo>
                  <a:pt x="1558908" y="91566"/>
                  <a:pt x="1540915" y="98138"/>
                  <a:pt x="1525216" y="107950"/>
                </a:cubicBezTo>
                <a:cubicBezTo>
                  <a:pt x="1515508" y="114017"/>
                  <a:pt x="1505435" y="119671"/>
                  <a:pt x="1496641" y="127000"/>
                </a:cubicBezTo>
                <a:cubicBezTo>
                  <a:pt x="1389909" y="215944"/>
                  <a:pt x="1538816" y="103679"/>
                  <a:pt x="1439491" y="174625"/>
                </a:cubicBezTo>
                <a:cubicBezTo>
                  <a:pt x="1426573" y="183852"/>
                  <a:pt x="1413444" y="192869"/>
                  <a:pt x="1401391" y="203200"/>
                </a:cubicBezTo>
                <a:cubicBezTo>
                  <a:pt x="1391164" y="211966"/>
                  <a:pt x="1384024" y="224303"/>
                  <a:pt x="1372816" y="231775"/>
                </a:cubicBezTo>
                <a:cubicBezTo>
                  <a:pt x="1364462" y="237344"/>
                  <a:pt x="1353766" y="238125"/>
                  <a:pt x="1344241" y="241300"/>
                </a:cubicBezTo>
                <a:cubicBezTo>
                  <a:pt x="1323175" y="262366"/>
                  <a:pt x="1313613" y="275664"/>
                  <a:pt x="1287091" y="288925"/>
                </a:cubicBezTo>
                <a:cubicBezTo>
                  <a:pt x="1278111" y="293415"/>
                  <a:pt x="1268041" y="295275"/>
                  <a:pt x="1258516" y="298450"/>
                </a:cubicBezTo>
                <a:cubicBezTo>
                  <a:pt x="1248991" y="311150"/>
                  <a:pt x="1242137" y="326387"/>
                  <a:pt x="1229941" y="336550"/>
                </a:cubicBezTo>
                <a:cubicBezTo>
                  <a:pt x="1222228" y="342978"/>
                  <a:pt x="1209079" y="339647"/>
                  <a:pt x="1201366" y="346075"/>
                </a:cubicBezTo>
                <a:cubicBezTo>
                  <a:pt x="1189170" y="356238"/>
                  <a:pt x="1184016" y="372950"/>
                  <a:pt x="1172791" y="384175"/>
                </a:cubicBezTo>
                <a:cubicBezTo>
                  <a:pt x="1164696" y="392270"/>
                  <a:pt x="1153010" y="395896"/>
                  <a:pt x="1144216" y="403225"/>
                </a:cubicBezTo>
                <a:cubicBezTo>
                  <a:pt x="1133868" y="411849"/>
                  <a:pt x="1127005" y="424568"/>
                  <a:pt x="1115641" y="431800"/>
                </a:cubicBezTo>
                <a:cubicBezTo>
                  <a:pt x="1091683" y="447046"/>
                  <a:pt x="1063070" y="454148"/>
                  <a:pt x="1039441" y="469900"/>
                </a:cubicBezTo>
                <a:cubicBezTo>
                  <a:pt x="1020391" y="482600"/>
                  <a:pt x="1000607" y="494263"/>
                  <a:pt x="982291" y="508000"/>
                </a:cubicBezTo>
                <a:cubicBezTo>
                  <a:pt x="969591" y="517525"/>
                  <a:pt x="957196" y="527471"/>
                  <a:pt x="944191" y="536575"/>
                </a:cubicBezTo>
                <a:cubicBezTo>
                  <a:pt x="925434" y="549705"/>
                  <a:pt x="887041" y="574675"/>
                  <a:pt x="887041" y="574675"/>
                </a:cubicBezTo>
                <a:cubicBezTo>
                  <a:pt x="872984" y="595760"/>
                  <a:pt x="861418" y="617157"/>
                  <a:pt x="839416" y="631825"/>
                </a:cubicBezTo>
                <a:cubicBezTo>
                  <a:pt x="831062" y="637394"/>
                  <a:pt x="820366" y="638175"/>
                  <a:pt x="810841" y="641350"/>
                </a:cubicBezTo>
                <a:lnTo>
                  <a:pt x="744166" y="708025"/>
                </a:lnTo>
                <a:cubicBezTo>
                  <a:pt x="734641" y="717550"/>
                  <a:pt x="727014" y="729461"/>
                  <a:pt x="715591" y="736600"/>
                </a:cubicBezTo>
                <a:lnTo>
                  <a:pt x="639391" y="784225"/>
                </a:lnTo>
                <a:cubicBezTo>
                  <a:pt x="603243" y="838447"/>
                  <a:pt x="641313" y="794013"/>
                  <a:pt x="591766" y="822325"/>
                </a:cubicBezTo>
                <a:cubicBezTo>
                  <a:pt x="526099" y="859849"/>
                  <a:pt x="579139" y="838939"/>
                  <a:pt x="525091" y="879475"/>
                </a:cubicBezTo>
                <a:cubicBezTo>
                  <a:pt x="510280" y="890583"/>
                  <a:pt x="493341" y="898525"/>
                  <a:pt x="477466" y="908050"/>
                </a:cubicBezTo>
                <a:cubicBezTo>
                  <a:pt x="457869" y="937445"/>
                  <a:pt x="458362" y="940754"/>
                  <a:pt x="429841" y="965200"/>
                </a:cubicBezTo>
                <a:cubicBezTo>
                  <a:pt x="417788" y="975531"/>
                  <a:pt x="402966" y="982550"/>
                  <a:pt x="391741" y="993775"/>
                </a:cubicBezTo>
                <a:cubicBezTo>
                  <a:pt x="383646" y="1001870"/>
                  <a:pt x="380141" y="1013658"/>
                  <a:pt x="372691" y="1022350"/>
                </a:cubicBezTo>
                <a:cubicBezTo>
                  <a:pt x="361002" y="1035987"/>
                  <a:pt x="346280" y="1046813"/>
                  <a:pt x="334591" y="1060450"/>
                </a:cubicBezTo>
                <a:cubicBezTo>
                  <a:pt x="292258" y="1109839"/>
                  <a:pt x="341999" y="1071386"/>
                  <a:pt x="286966" y="1108075"/>
                </a:cubicBezTo>
                <a:cubicBezTo>
                  <a:pt x="280616" y="1117600"/>
                  <a:pt x="276855" y="1129499"/>
                  <a:pt x="267916" y="1136650"/>
                </a:cubicBezTo>
                <a:cubicBezTo>
                  <a:pt x="260076" y="1142922"/>
                  <a:pt x="246441" y="1139075"/>
                  <a:pt x="239341" y="1146175"/>
                </a:cubicBezTo>
                <a:cubicBezTo>
                  <a:pt x="223152" y="1162364"/>
                  <a:pt x="217430" y="1187136"/>
                  <a:pt x="201241" y="1203325"/>
                </a:cubicBezTo>
                <a:cubicBezTo>
                  <a:pt x="182191" y="1222375"/>
                  <a:pt x="160255" y="1238922"/>
                  <a:pt x="144091" y="1260475"/>
                </a:cubicBezTo>
                <a:cubicBezTo>
                  <a:pt x="134566" y="1273175"/>
                  <a:pt x="124743" y="1285657"/>
                  <a:pt x="115516" y="1298575"/>
                </a:cubicBezTo>
                <a:cubicBezTo>
                  <a:pt x="108862" y="1307890"/>
                  <a:pt x="104561" y="1319055"/>
                  <a:pt x="96466" y="1327150"/>
                </a:cubicBezTo>
                <a:cubicBezTo>
                  <a:pt x="88371" y="1335245"/>
                  <a:pt x="77416" y="1339850"/>
                  <a:pt x="67891" y="1346200"/>
                </a:cubicBezTo>
                <a:cubicBezTo>
                  <a:pt x="20065" y="1417939"/>
                  <a:pt x="76220" y="1326765"/>
                  <a:pt x="39316" y="1412875"/>
                </a:cubicBezTo>
                <a:cubicBezTo>
                  <a:pt x="34807" y="1423397"/>
                  <a:pt x="26616" y="1431925"/>
                  <a:pt x="20266" y="1441450"/>
                </a:cubicBezTo>
                <a:cubicBezTo>
                  <a:pt x="42" y="1522346"/>
                  <a:pt x="0" y="1506370"/>
                  <a:pt x="20266" y="1641475"/>
                </a:cubicBezTo>
                <a:cubicBezTo>
                  <a:pt x="21964" y="1652796"/>
                  <a:pt x="30377" y="1662899"/>
                  <a:pt x="39316" y="1670050"/>
                </a:cubicBezTo>
                <a:cubicBezTo>
                  <a:pt x="47156" y="1676322"/>
                  <a:pt x="58366" y="1676400"/>
                  <a:pt x="67891" y="1679575"/>
                </a:cubicBezTo>
                <a:cubicBezTo>
                  <a:pt x="175841" y="1676400"/>
                  <a:pt x="283744" y="1670050"/>
                  <a:pt x="391741" y="1670050"/>
                </a:cubicBezTo>
                <a:cubicBezTo>
                  <a:pt x="426810" y="1670050"/>
                  <a:pt x="461479" y="1678084"/>
                  <a:pt x="496516" y="1679575"/>
                </a:cubicBezTo>
                <a:cubicBezTo>
                  <a:pt x="610757" y="1684436"/>
                  <a:pt x="725097" y="1686693"/>
                  <a:pt x="839416" y="1689100"/>
                </a:cubicBezTo>
                <a:lnTo>
                  <a:pt x="1401391" y="1698625"/>
                </a:lnTo>
                <a:cubicBezTo>
                  <a:pt x="1680617" y="1683112"/>
                  <a:pt x="1501393" y="1708153"/>
                  <a:pt x="1601416" y="1679575"/>
                </a:cubicBezTo>
                <a:cubicBezTo>
                  <a:pt x="1615658" y="1675506"/>
                  <a:pt x="1652866" y="1668138"/>
                  <a:pt x="1668091" y="1660525"/>
                </a:cubicBezTo>
                <a:cubicBezTo>
                  <a:pt x="1678330" y="1655405"/>
                  <a:pt x="1686144" y="1645984"/>
                  <a:pt x="1696666" y="1641475"/>
                </a:cubicBezTo>
                <a:cubicBezTo>
                  <a:pt x="1739392" y="1623164"/>
                  <a:pt x="1726270" y="1640961"/>
                  <a:pt x="1763341" y="1622425"/>
                </a:cubicBezTo>
                <a:cubicBezTo>
                  <a:pt x="1789863" y="1609164"/>
                  <a:pt x="1799425" y="1595866"/>
                  <a:pt x="1820491" y="1574800"/>
                </a:cubicBezTo>
                <a:cubicBezTo>
                  <a:pt x="1817316" y="1539875"/>
                  <a:pt x="1814637" y="1504901"/>
                  <a:pt x="1810966" y="1470025"/>
                </a:cubicBezTo>
                <a:cubicBezTo>
                  <a:pt x="1808286" y="1444568"/>
                  <a:pt x="1801441" y="1419423"/>
                  <a:pt x="1801441" y="1393825"/>
                </a:cubicBezTo>
                <a:cubicBezTo>
                  <a:pt x="1801441" y="1251982"/>
                  <a:pt x="1808456" y="1199850"/>
                  <a:pt x="1820491" y="1079500"/>
                </a:cubicBezTo>
                <a:cubicBezTo>
                  <a:pt x="1825510" y="828541"/>
                  <a:pt x="1839262" y="526411"/>
                  <a:pt x="1820491" y="269875"/>
                </a:cubicBezTo>
                <a:cubicBezTo>
                  <a:pt x="1817250" y="225578"/>
                  <a:pt x="1786300" y="190013"/>
                  <a:pt x="1763341" y="155575"/>
                </a:cubicBezTo>
                <a:cubicBezTo>
                  <a:pt x="1756991" y="146050"/>
                  <a:pt x="1747911" y="137860"/>
                  <a:pt x="1744291" y="127000"/>
                </a:cubicBezTo>
                <a:cubicBezTo>
                  <a:pt x="1737941" y="107950"/>
                  <a:pt x="1739440" y="84049"/>
                  <a:pt x="1725241" y="69850"/>
                </a:cubicBezTo>
                <a:cubicBezTo>
                  <a:pt x="1715716" y="60325"/>
                  <a:pt x="1707299" y="49545"/>
                  <a:pt x="1696666" y="41275"/>
                </a:cubicBezTo>
                <a:cubicBezTo>
                  <a:pt x="1678594" y="27219"/>
                  <a:pt x="1639516" y="3175"/>
                  <a:pt x="1639516" y="3175"/>
                </a:cubicBezTo>
                <a:cubicBezTo>
                  <a:pt x="1617975" y="35486"/>
                  <a:pt x="1631578" y="0"/>
                  <a:pt x="1620466" y="12700"/>
                </a:cubicBezTo>
                <a:close/>
              </a:path>
            </a:pathLst>
          </a:custGeom>
          <a:noFill/>
          <a:ln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Freeform 79"/>
          <p:cNvSpPr/>
          <p:nvPr/>
        </p:nvSpPr>
        <p:spPr>
          <a:xfrm>
            <a:off x="5149724" y="2047875"/>
            <a:ext cx="3232276" cy="3381375"/>
          </a:xfrm>
          <a:custGeom>
            <a:avLst/>
            <a:gdLst>
              <a:gd name="connsiteX0" fmla="*/ 3232276 w 3232276"/>
              <a:gd name="connsiteY0" fmla="*/ 1590675 h 3381375"/>
              <a:gd name="connsiteX1" fmla="*/ 3203701 w 3232276"/>
              <a:gd name="connsiteY1" fmla="*/ 1581150 h 3381375"/>
              <a:gd name="connsiteX2" fmla="*/ 3137026 w 3232276"/>
              <a:gd name="connsiteY2" fmla="*/ 1476375 h 3381375"/>
              <a:gd name="connsiteX3" fmla="*/ 3108451 w 3232276"/>
              <a:gd name="connsiteY3" fmla="*/ 1438275 h 3381375"/>
              <a:gd name="connsiteX4" fmla="*/ 3070351 w 3232276"/>
              <a:gd name="connsiteY4" fmla="*/ 1371600 h 3381375"/>
              <a:gd name="connsiteX5" fmla="*/ 3013201 w 3232276"/>
              <a:gd name="connsiteY5" fmla="*/ 1314450 h 3381375"/>
              <a:gd name="connsiteX6" fmla="*/ 2956051 w 3232276"/>
              <a:gd name="connsiteY6" fmla="*/ 1238250 h 3381375"/>
              <a:gd name="connsiteX7" fmla="*/ 2927476 w 3232276"/>
              <a:gd name="connsiteY7" fmla="*/ 1181100 h 3381375"/>
              <a:gd name="connsiteX8" fmla="*/ 2898901 w 3232276"/>
              <a:gd name="connsiteY8" fmla="*/ 1152525 h 3381375"/>
              <a:gd name="connsiteX9" fmla="*/ 2832226 w 3232276"/>
              <a:gd name="connsiteY9" fmla="*/ 1085850 h 3381375"/>
              <a:gd name="connsiteX10" fmla="*/ 2784601 w 3232276"/>
              <a:gd name="connsiteY10" fmla="*/ 1009650 h 3381375"/>
              <a:gd name="connsiteX11" fmla="*/ 2746501 w 3232276"/>
              <a:gd name="connsiteY11" fmla="*/ 971550 h 3381375"/>
              <a:gd name="connsiteX12" fmla="*/ 2727451 w 3232276"/>
              <a:gd name="connsiteY12" fmla="*/ 942975 h 3381375"/>
              <a:gd name="connsiteX13" fmla="*/ 2689351 w 3232276"/>
              <a:gd name="connsiteY13" fmla="*/ 904875 h 3381375"/>
              <a:gd name="connsiteX14" fmla="*/ 2651251 w 3232276"/>
              <a:gd name="connsiteY14" fmla="*/ 847725 h 3381375"/>
              <a:gd name="connsiteX15" fmla="*/ 2575051 w 3232276"/>
              <a:gd name="connsiteY15" fmla="*/ 790575 h 3381375"/>
              <a:gd name="connsiteX16" fmla="*/ 2527426 w 3232276"/>
              <a:gd name="connsiteY16" fmla="*/ 723900 h 3381375"/>
              <a:gd name="connsiteX17" fmla="*/ 2470276 w 3232276"/>
              <a:gd name="connsiteY17" fmla="*/ 666750 h 3381375"/>
              <a:gd name="connsiteX18" fmla="*/ 2441701 w 3232276"/>
              <a:gd name="connsiteY18" fmla="*/ 638175 h 3381375"/>
              <a:gd name="connsiteX19" fmla="*/ 2403601 w 3232276"/>
              <a:gd name="connsiteY19" fmla="*/ 619125 h 3381375"/>
              <a:gd name="connsiteX20" fmla="*/ 2384551 w 3232276"/>
              <a:gd name="connsiteY20" fmla="*/ 590550 h 3381375"/>
              <a:gd name="connsiteX21" fmla="*/ 2355976 w 3232276"/>
              <a:gd name="connsiteY21" fmla="*/ 571500 h 3381375"/>
              <a:gd name="connsiteX22" fmla="*/ 2308351 w 3232276"/>
              <a:gd name="connsiteY22" fmla="*/ 533400 h 3381375"/>
              <a:gd name="connsiteX23" fmla="*/ 2279776 w 3232276"/>
              <a:gd name="connsiteY23" fmla="*/ 514350 h 3381375"/>
              <a:gd name="connsiteX24" fmla="*/ 2213101 w 3232276"/>
              <a:gd name="connsiteY24" fmla="*/ 457200 h 3381375"/>
              <a:gd name="connsiteX25" fmla="*/ 2155951 w 3232276"/>
              <a:gd name="connsiteY25" fmla="*/ 419100 h 3381375"/>
              <a:gd name="connsiteX26" fmla="*/ 2098801 w 3232276"/>
              <a:gd name="connsiteY26" fmla="*/ 361950 h 3381375"/>
              <a:gd name="connsiteX27" fmla="*/ 2060701 w 3232276"/>
              <a:gd name="connsiteY27" fmla="*/ 342900 h 3381375"/>
              <a:gd name="connsiteX28" fmla="*/ 2032126 w 3232276"/>
              <a:gd name="connsiteY28" fmla="*/ 314325 h 3381375"/>
              <a:gd name="connsiteX29" fmla="*/ 2003551 w 3232276"/>
              <a:gd name="connsiteY29" fmla="*/ 295275 h 3381375"/>
              <a:gd name="connsiteX30" fmla="*/ 1917826 w 3232276"/>
              <a:gd name="connsiteY30" fmla="*/ 200025 h 3381375"/>
              <a:gd name="connsiteX31" fmla="*/ 1870201 w 3232276"/>
              <a:gd name="connsiteY31" fmla="*/ 133350 h 3381375"/>
              <a:gd name="connsiteX32" fmla="*/ 1851151 w 3232276"/>
              <a:gd name="connsiteY32" fmla="*/ 104775 h 3381375"/>
              <a:gd name="connsiteX33" fmla="*/ 1794001 w 3232276"/>
              <a:gd name="connsiteY33" fmla="*/ 66675 h 3381375"/>
              <a:gd name="connsiteX34" fmla="*/ 1765426 w 3232276"/>
              <a:gd name="connsiteY34" fmla="*/ 38100 h 3381375"/>
              <a:gd name="connsiteX35" fmla="*/ 1736851 w 3232276"/>
              <a:gd name="connsiteY35" fmla="*/ 19050 h 3381375"/>
              <a:gd name="connsiteX36" fmla="*/ 1679701 w 3232276"/>
              <a:gd name="connsiteY36" fmla="*/ 0 h 3381375"/>
              <a:gd name="connsiteX37" fmla="*/ 1593976 w 3232276"/>
              <a:gd name="connsiteY37" fmla="*/ 9525 h 3381375"/>
              <a:gd name="connsiteX38" fmla="*/ 1565401 w 3232276"/>
              <a:gd name="connsiteY38" fmla="*/ 19050 h 3381375"/>
              <a:gd name="connsiteX39" fmla="*/ 1517776 w 3232276"/>
              <a:gd name="connsiteY39" fmla="*/ 76200 h 3381375"/>
              <a:gd name="connsiteX40" fmla="*/ 1498726 w 3232276"/>
              <a:gd name="connsiteY40" fmla="*/ 114300 h 3381375"/>
              <a:gd name="connsiteX41" fmla="*/ 1479676 w 3232276"/>
              <a:gd name="connsiteY41" fmla="*/ 190500 h 3381375"/>
              <a:gd name="connsiteX42" fmla="*/ 1460626 w 3232276"/>
              <a:gd name="connsiteY42" fmla="*/ 247650 h 3381375"/>
              <a:gd name="connsiteX43" fmla="*/ 1470151 w 3232276"/>
              <a:gd name="connsiteY43" fmla="*/ 619125 h 3381375"/>
              <a:gd name="connsiteX44" fmla="*/ 1479676 w 3232276"/>
              <a:gd name="connsiteY44" fmla="*/ 723900 h 3381375"/>
              <a:gd name="connsiteX45" fmla="*/ 1498726 w 3232276"/>
              <a:gd name="connsiteY45" fmla="*/ 781050 h 3381375"/>
              <a:gd name="connsiteX46" fmla="*/ 1508251 w 3232276"/>
              <a:gd name="connsiteY46" fmla="*/ 857250 h 3381375"/>
              <a:gd name="connsiteX47" fmla="*/ 1517776 w 3232276"/>
              <a:gd name="connsiteY47" fmla="*/ 904875 h 3381375"/>
              <a:gd name="connsiteX48" fmla="*/ 1527301 w 3232276"/>
              <a:gd name="connsiteY48" fmla="*/ 1047750 h 3381375"/>
              <a:gd name="connsiteX49" fmla="*/ 1517776 w 3232276"/>
              <a:gd name="connsiteY49" fmla="*/ 1409700 h 3381375"/>
              <a:gd name="connsiteX50" fmla="*/ 1479676 w 3232276"/>
              <a:gd name="connsiteY50" fmla="*/ 1438275 h 3381375"/>
              <a:gd name="connsiteX51" fmla="*/ 1422526 w 3232276"/>
              <a:gd name="connsiteY51" fmla="*/ 1466850 h 3381375"/>
              <a:gd name="connsiteX52" fmla="*/ 1317751 w 3232276"/>
              <a:gd name="connsiteY52" fmla="*/ 1457325 h 3381375"/>
              <a:gd name="connsiteX53" fmla="*/ 1260601 w 3232276"/>
              <a:gd name="connsiteY53" fmla="*/ 1447800 h 3381375"/>
              <a:gd name="connsiteX54" fmla="*/ 1184401 w 3232276"/>
              <a:gd name="connsiteY54" fmla="*/ 1438275 h 3381375"/>
              <a:gd name="connsiteX55" fmla="*/ 1136776 w 3232276"/>
              <a:gd name="connsiteY55" fmla="*/ 1428750 h 3381375"/>
              <a:gd name="connsiteX56" fmla="*/ 1070101 w 3232276"/>
              <a:gd name="connsiteY56" fmla="*/ 1419225 h 3381375"/>
              <a:gd name="connsiteX57" fmla="*/ 984376 w 3232276"/>
              <a:gd name="connsiteY57" fmla="*/ 1400175 h 3381375"/>
              <a:gd name="connsiteX58" fmla="*/ 746251 w 3232276"/>
              <a:gd name="connsiteY58" fmla="*/ 1390650 h 3381375"/>
              <a:gd name="connsiteX59" fmla="*/ 660526 w 3232276"/>
              <a:gd name="connsiteY59" fmla="*/ 1371600 h 3381375"/>
              <a:gd name="connsiteX60" fmla="*/ 603376 w 3232276"/>
              <a:gd name="connsiteY60" fmla="*/ 1352550 h 3381375"/>
              <a:gd name="connsiteX61" fmla="*/ 574801 w 3232276"/>
              <a:gd name="connsiteY61" fmla="*/ 1343025 h 3381375"/>
              <a:gd name="connsiteX62" fmla="*/ 450976 w 3232276"/>
              <a:gd name="connsiteY62" fmla="*/ 1333500 h 3381375"/>
              <a:gd name="connsiteX63" fmla="*/ 298576 w 3232276"/>
              <a:gd name="connsiteY63" fmla="*/ 1314450 h 3381375"/>
              <a:gd name="connsiteX64" fmla="*/ 98551 w 3232276"/>
              <a:gd name="connsiteY64" fmla="*/ 1323975 h 3381375"/>
              <a:gd name="connsiteX65" fmla="*/ 41401 w 3232276"/>
              <a:gd name="connsiteY65" fmla="*/ 1352550 h 3381375"/>
              <a:gd name="connsiteX66" fmla="*/ 31876 w 3232276"/>
              <a:gd name="connsiteY66" fmla="*/ 1390650 h 3381375"/>
              <a:gd name="connsiteX67" fmla="*/ 22351 w 3232276"/>
              <a:gd name="connsiteY67" fmla="*/ 1419225 h 3381375"/>
              <a:gd name="connsiteX68" fmla="*/ 3301 w 3232276"/>
              <a:gd name="connsiteY68" fmla="*/ 1504950 h 3381375"/>
              <a:gd name="connsiteX69" fmla="*/ 12826 w 3232276"/>
              <a:gd name="connsiteY69" fmla="*/ 1714500 h 3381375"/>
              <a:gd name="connsiteX70" fmla="*/ 22351 w 3232276"/>
              <a:gd name="connsiteY70" fmla="*/ 1762125 h 3381375"/>
              <a:gd name="connsiteX71" fmla="*/ 41401 w 3232276"/>
              <a:gd name="connsiteY71" fmla="*/ 1914525 h 3381375"/>
              <a:gd name="connsiteX72" fmla="*/ 127126 w 3232276"/>
              <a:gd name="connsiteY72" fmla="*/ 2076450 h 3381375"/>
              <a:gd name="connsiteX73" fmla="*/ 146176 w 3232276"/>
              <a:gd name="connsiteY73" fmla="*/ 2124075 h 3381375"/>
              <a:gd name="connsiteX74" fmla="*/ 184276 w 3232276"/>
              <a:gd name="connsiteY74" fmla="*/ 2181225 h 3381375"/>
              <a:gd name="connsiteX75" fmla="*/ 231901 w 3232276"/>
              <a:gd name="connsiteY75" fmla="*/ 2257425 h 3381375"/>
              <a:gd name="connsiteX76" fmla="*/ 260476 w 3232276"/>
              <a:gd name="connsiteY76" fmla="*/ 2305050 h 3381375"/>
              <a:gd name="connsiteX77" fmla="*/ 384301 w 3232276"/>
              <a:gd name="connsiteY77" fmla="*/ 2447925 h 3381375"/>
              <a:gd name="connsiteX78" fmla="*/ 422401 w 3232276"/>
              <a:gd name="connsiteY78" fmla="*/ 2476500 h 3381375"/>
              <a:gd name="connsiteX79" fmla="*/ 431926 w 3232276"/>
              <a:gd name="connsiteY79" fmla="*/ 2524125 h 3381375"/>
              <a:gd name="connsiteX80" fmla="*/ 470026 w 3232276"/>
              <a:gd name="connsiteY80" fmla="*/ 2552700 h 3381375"/>
              <a:gd name="connsiteX81" fmla="*/ 517651 w 3232276"/>
              <a:gd name="connsiteY81" fmla="*/ 2600325 h 3381375"/>
              <a:gd name="connsiteX82" fmla="*/ 546226 w 3232276"/>
              <a:gd name="connsiteY82" fmla="*/ 2647950 h 3381375"/>
              <a:gd name="connsiteX83" fmla="*/ 574801 w 3232276"/>
              <a:gd name="connsiteY83" fmla="*/ 2676525 h 3381375"/>
              <a:gd name="connsiteX84" fmla="*/ 622426 w 3232276"/>
              <a:gd name="connsiteY84" fmla="*/ 2724150 h 3381375"/>
              <a:gd name="connsiteX85" fmla="*/ 670051 w 3232276"/>
              <a:gd name="connsiteY85" fmla="*/ 2809875 h 3381375"/>
              <a:gd name="connsiteX86" fmla="*/ 698626 w 3232276"/>
              <a:gd name="connsiteY86" fmla="*/ 2819400 h 3381375"/>
              <a:gd name="connsiteX87" fmla="*/ 765301 w 3232276"/>
              <a:gd name="connsiteY87" fmla="*/ 2867025 h 3381375"/>
              <a:gd name="connsiteX88" fmla="*/ 822451 w 3232276"/>
              <a:gd name="connsiteY88" fmla="*/ 2905125 h 3381375"/>
              <a:gd name="connsiteX89" fmla="*/ 898651 w 3232276"/>
              <a:gd name="connsiteY89" fmla="*/ 2952750 h 3381375"/>
              <a:gd name="connsiteX90" fmla="*/ 955801 w 3232276"/>
              <a:gd name="connsiteY90" fmla="*/ 2990850 h 3381375"/>
              <a:gd name="connsiteX91" fmla="*/ 984376 w 3232276"/>
              <a:gd name="connsiteY91" fmla="*/ 3009900 h 3381375"/>
              <a:gd name="connsiteX92" fmla="*/ 1041526 w 3232276"/>
              <a:gd name="connsiteY92" fmla="*/ 3067050 h 3381375"/>
              <a:gd name="connsiteX93" fmla="*/ 1098676 w 3232276"/>
              <a:gd name="connsiteY93" fmla="*/ 3086100 h 3381375"/>
              <a:gd name="connsiteX94" fmla="*/ 1203451 w 3232276"/>
              <a:gd name="connsiteY94" fmla="*/ 3152775 h 3381375"/>
              <a:gd name="connsiteX95" fmla="*/ 1270126 w 3232276"/>
              <a:gd name="connsiteY95" fmla="*/ 3181350 h 3381375"/>
              <a:gd name="connsiteX96" fmla="*/ 1308226 w 3232276"/>
              <a:gd name="connsiteY96" fmla="*/ 3209925 h 3381375"/>
              <a:gd name="connsiteX97" fmla="*/ 1336801 w 3232276"/>
              <a:gd name="connsiteY97" fmla="*/ 3219450 h 3381375"/>
              <a:gd name="connsiteX98" fmla="*/ 1374901 w 3232276"/>
              <a:gd name="connsiteY98" fmla="*/ 3238500 h 3381375"/>
              <a:gd name="connsiteX99" fmla="*/ 1413001 w 3232276"/>
              <a:gd name="connsiteY99" fmla="*/ 3295650 h 3381375"/>
              <a:gd name="connsiteX100" fmla="*/ 1470151 w 3232276"/>
              <a:gd name="connsiteY100" fmla="*/ 3324225 h 3381375"/>
              <a:gd name="connsiteX101" fmla="*/ 1555876 w 3232276"/>
              <a:gd name="connsiteY101" fmla="*/ 3362325 h 3381375"/>
              <a:gd name="connsiteX102" fmla="*/ 1584451 w 3232276"/>
              <a:gd name="connsiteY102" fmla="*/ 3371850 h 3381375"/>
              <a:gd name="connsiteX103" fmla="*/ 1698751 w 3232276"/>
              <a:gd name="connsiteY103" fmla="*/ 3381375 h 3381375"/>
              <a:gd name="connsiteX104" fmla="*/ 1898776 w 3232276"/>
              <a:gd name="connsiteY104" fmla="*/ 3362325 h 3381375"/>
              <a:gd name="connsiteX105" fmla="*/ 1946401 w 3232276"/>
              <a:gd name="connsiteY105" fmla="*/ 3286125 h 3381375"/>
              <a:gd name="connsiteX106" fmla="*/ 1974976 w 3232276"/>
              <a:gd name="connsiteY106" fmla="*/ 3257550 h 3381375"/>
              <a:gd name="connsiteX107" fmla="*/ 1994026 w 3232276"/>
              <a:gd name="connsiteY107" fmla="*/ 3228975 h 3381375"/>
              <a:gd name="connsiteX108" fmla="*/ 2022601 w 3232276"/>
              <a:gd name="connsiteY108" fmla="*/ 3209925 h 3381375"/>
              <a:gd name="connsiteX109" fmla="*/ 2060701 w 3232276"/>
              <a:gd name="connsiteY109" fmla="*/ 3152775 h 3381375"/>
              <a:gd name="connsiteX110" fmla="*/ 2108326 w 3232276"/>
              <a:gd name="connsiteY110" fmla="*/ 3086100 h 3381375"/>
              <a:gd name="connsiteX111" fmla="*/ 2136901 w 3232276"/>
              <a:gd name="connsiteY111" fmla="*/ 3057525 h 3381375"/>
              <a:gd name="connsiteX112" fmla="*/ 2175001 w 3232276"/>
              <a:gd name="connsiteY112" fmla="*/ 3000375 h 3381375"/>
              <a:gd name="connsiteX113" fmla="*/ 2184526 w 3232276"/>
              <a:gd name="connsiteY113" fmla="*/ 2952750 h 3381375"/>
              <a:gd name="connsiteX114" fmla="*/ 2213101 w 3232276"/>
              <a:gd name="connsiteY114" fmla="*/ 2914650 h 3381375"/>
              <a:gd name="connsiteX115" fmla="*/ 2232151 w 3232276"/>
              <a:gd name="connsiteY115" fmla="*/ 2867025 h 3381375"/>
              <a:gd name="connsiteX116" fmla="*/ 2241676 w 3232276"/>
              <a:gd name="connsiteY116" fmla="*/ 2838450 h 3381375"/>
              <a:gd name="connsiteX117" fmla="*/ 2336926 w 3232276"/>
              <a:gd name="connsiteY117" fmla="*/ 2762250 h 3381375"/>
              <a:gd name="connsiteX118" fmla="*/ 2394076 w 3232276"/>
              <a:gd name="connsiteY118" fmla="*/ 2714625 h 3381375"/>
              <a:gd name="connsiteX119" fmla="*/ 2451226 w 3232276"/>
              <a:gd name="connsiteY119" fmla="*/ 2638425 h 3381375"/>
              <a:gd name="connsiteX120" fmla="*/ 2479801 w 3232276"/>
              <a:gd name="connsiteY120" fmla="*/ 2609850 h 3381375"/>
              <a:gd name="connsiteX121" fmla="*/ 2546476 w 3232276"/>
              <a:gd name="connsiteY121" fmla="*/ 2562225 h 3381375"/>
              <a:gd name="connsiteX122" fmla="*/ 2565526 w 3232276"/>
              <a:gd name="connsiteY122" fmla="*/ 2533650 h 3381375"/>
              <a:gd name="connsiteX123" fmla="*/ 2622676 w 3232276"/>
              <a:gd name="connsiteY123" fmla="*/ 2486025 h 3381375"/>
              <a:gd name="connsiteX124" fmla="*/ 2651251 w 3232276"/>
              <a:gd name="connsiteY124" fmla="*/ 2447925 h 3381375"/>
              <a:gd name="connsiteX125" fmla="*/ 2784601 w 3232276"/>
              <a:gd name="connsiteY125" fmla="*/ 2381250 h 3381375"/>
              <a:gd name="connsiteX126" fmla="*/ 2860801 w 3232276"/>
              <a:gd name="connsiteY126" fmla="*/ 2305050 h 3381375"/>
              <a:gd name="connsiteX127" fmla="*/ 2898901 w 3232276"/>
              <a:gd name="connsiteY127" fmla="*/ 2266950 h 3381375"/>
              <a:gd name="connsiteX128" fmla="*/ 2984626 w 3232276"/>
              <a:gd name="connsiteY128" fmla="*/ 2190750 h 3381375"/>
              <a:gd name="connsiteX129" fmla="*/ 3013201 w 3232276"/>
              <a:gd name="connsiteY129" fmla="*/ 2143125 h 3381375"/>
              <a:gd name="connsiteX130" fmla="*/ 3022726 w 3232276"/>
              <a:gd name="connsiteY130" fmla="*/ 2105025 h 3381375"/>
              <a:gd name="connsiteX131" fmla="*/ 3079876 w 3232276"/>
              <a:gd name="connsiteY131" fmla="*/ 2038350 h 3381375"/>
              <a:gd name="connsiteX132" fmla="*/ 3117976 w 3232276"/>
              <a:gd name="connsiteY132" fmla="*/ 2019300 h 3381375"/>
              <a:gd name="connsiteX133" fmla="*/ 3127501 w 3232276"/>
              <a:gd name="connsiteY133" fmla="*/ 1981200 h 3381375"/>
              <a:gd name="connsiteX134" fmla="*/ 3137026 w 3232276"/>
              <a:gd name="connsiteY134" fmla="*/ 1933575 h 3381375"/>
              <a:gd name="connsiteX135" fmla="*/ 3194176 w 3232276"/>
              <a:gd name="connsiteY135" fmla="*/ 1838325 h 3381375"/>
              <a:gd name="connsiteX136" fmla="*/ 3203701 w 3232276"/>
              <a:gd name="connsiteY136" fmla="*/ 1800225 h 3381375"/>
              <a:gd name="connsiteX137" fmla="*/ 3213226 w 3232276"/>
              <a:gd name="connsiteY137" fmla="*/ 1771650 h 3381375"/>
              <a:gd name="connsiteX138" fmla="*/ 3222751 w 3232276"/>
              <a:gd name="connsiteY138" fmla="*/ 1714500 h 3381375"/>
              <a:gd name="connsiteX139" fmla="*/ 3232276 w 3232276"/>
              <a:gd name="connsiteY139" fmla="*/ 1676400 h 3381375"/>
              <a:gd name="connsiteX140" fmla="*/ 3232276 w 3232276"/>
              <a:gd name="connsiteY140" fmla="*/ 1590675 h 338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3232276" h="3381375">
                <a:moveTo>
                  <a:pt x="3232276" y="1590675"/>
                </a:moveTo>
                <a:cubicBezTo>
                  <a:pt x="3222751" y="1587500"/>
                  <a:pt x="3210801" y="1588250"/>
                  <a:pt x="3203701" y="1581150"/>
                </a:cubicBezTo>
                <a:cubicBezTo>
                  <a:pt x="3144983" y="1522432"/>
                  <a:pt x="3169767" y="1528761"/>
                  <a:pt x="3137026" y="1476375"/>
                </a:cubicBezTo>
                <a:cubicBezTo>
                  <a:pt x="3128612" y="1462913"/>
                  <a:pt x="3116974" y="1451668"/>
                  <a:pt x="3108451" y="1438275"/>
                </a:cubicBezTo>
                <a:cubicBezTo>
                  <a:pt x="3094708" y="1416679"/>
                  <a:pt x="3085958" y="1391889"/>
                  <a:pt x="3070351" y="1371600"/>
                </a:cubicBezTo>
                <a:cubicBezTo>
                  <a:pt x="3053925" y="1350246"/>
                  <a:pt x="3025249" y="1338547"/>
                  <a:pt x="3013201" y="1314450"/>
                </a:cubicBezTo>
                <a:cubicBezTo>
                  <a:pt x="2986119" y="1260286"/>
                  <a:pt x="3004191" y="1286390"/>
                  <a:pt x="2956051" y="1238250"/>
                </a:cubicBezTo>
                <a:cubicBezTo>
                  <a:pt x="2946505" y="1209611"/>
                  <a:pt x="2947992" y="1205719"/>
                  <a:pt x="2927476" y="1181100"/>
                </a:cubicBezTo>
                <a:cubicBezTo>
                  <a:pt x="2918852" y="1170752"/>
                  <a:pt x="2907525" y="1162873"/>
                  <a:pt x="2898901" y="1152525"/>
                </a:cubicBezTo>
                <a:cubicBezTo>
                  <a:pt x="2845829" y="1088838"/>
                  <a:pt x="2929184" y="1163416"/>
                  <a:pt x="2832226" y="1085850"/>
                </a:cubicBezTo>
                <a:cubicBezTo>
                  <a:pt x="2813449" y="1048297"/>
                  <a:pt x="2813452" y="1042623"/>
                  <a:pt x="2784601" y="1009650"/>
                </a:cubicBezTo>
                <a:cubicBezTo>
                  <a:pt x="2772774" y="996133"/>
                  <a:pt x="2758190" y="985187"/>
                  <a:pt x="2746501" y="971550"/>
                </a:cubicBezTo>
                <a:cubicBezTo>
                  <a:pt x="2739051" y="962858"/>
                  <a:pt x="2734901" y="951667"/>
                  <a:pt x="2727451" y="942975"/>
                </a:cubicBezTo>
                <a:cubicBezTo>
                  <a:pt x="2715762" y="929338"/>
                  <a:pt x="2700571" y="918900"/>
                  <a:pt x="2689351" y="904875"/>
                </a:cubicBezTo>
                <a:cubicBezTo>
                  <a:pt x="2675048" y="886997"/>
                  <a:pt x="2669567" y="861462"/>
                  <a:pt x="2651251" y="847725"/>
                </a:cubicBezTo>
                <a:cubicBezTo>
                  <a:pt x="2625851" y="828675"/>
                  <a:pt x="2592663" y="816993"/>
                  <a:pt x="2575051" y="790575"/>
                </a:cubicBezTo>
                <a:cubicBezTo>
                  <a:pt x="2561800" y="770699"/>
                  <a:pt x="2542616" y="740778"/>
                  <a:pt x="2527426" y="723900"/>
                </a:cubicBezTo>
                <a:cubicBezTo>
                  <a:pt x="2509404" y="703875"/>
                  <a:pt x="2489326" y="685800"/>
                  <a:pt x="2470276" y="666750"/>
                </a:cubicBezTo>
                <a:cubicBezTo>
                  <a:pt x="2460751" y="657225"/>
                  <a:pt x="2453749" y="644199"/>
                  <a:pt x="2441701" y="638175"/>
                </a:cubicBezTo>
                <a:lnTo>
                  <a:pt x="2403601" y="619125"/>
                </a:lnTo>
                <a:cubicBezTo>
                  <a:pt x="2397251" y="609600"/>
                  <a:pt x="2392646" y="598645"/>
                  <a:pt x="2384551" y="590550"/>
                </a:cubicBezTo>
                <a:cubicBezTo>
                  <a:pt x="2376456" y="582455"/>
                  <a:pt x="2365134" y="578369"/>
                  <a:pt x="2355976" y="571500"/>
                </a:cubicBezTo>
                <a:cubicBezTo>
                  <a:pt x="2339712" y="559302"/>
                  <a:pt x="2324615" y="545598"/>
                  <a:pt x="2308351" y="533400"/>
                </a:cubicBezTo>
                <a:cubicBezTo>
                  <a:pt x="2299193" y="526531"/>
                  <a:pt x="2288570" y="521679"/>
                  <a:pt x="2279776" y="514350"/>
                </a:cubicBezTo>
                <a:cubicBezTo>
                  <a:pt x="2205778" y="452685"/>
                  <a:pt x="2302280" y="519625"/>
                  <a:pt x="2213101" y="457200"/>
                </a:cubicBezTo>
                <a:cubicBezTo>
                  <a:pt x="2194344" y="444070"/>
                  <a:pt x="2172140" y="435289"/>
                  <a:pt x="2155951" y="419100"/>
                </a:cubicBezTo>
                <a:cubicBezTo>
                  <a:pt x="2136901" y="400050"/>
                  <a:pt x="2122898" y="373998"/>
                  <a:pt x="2098801" y="361950"/>
                </a:cubicBezTo>
                <a:cubicBezTo>
                  <a:pt x="2086101" y="355600"/>
                  <a:pt x="2072255" y="351153"/>
                  <a:pt x="2060701" y="342900"/>
                </a:cubicBezTo>
                <a:cubicBezTo>
                  <a:pt x="2049740" y="335070"/>
                  <a:pt x="2042474" y="322949"/>
                  <a:pt x="2032126" y="314325"/>
                </a:cubicBezTo>
                <a:cubicBezTo>
                  <a:pt x="2023332" y="306996"/>
                  <a:pt x="2013076" y="301625"/>
                  <a:pt x="2003551" y="295275"/>
                </a:cubicBezTo>
                <a:cubicBezTo>
                  <a:pt x="1940832" y="201196"/>
                  <a:pt x="1978982" y="220410"/>
                  <a:pt x="1917826" y="200025"/>
                </a:cubicBezTo>
                <a:cubicBezTo>
                  <a:pt x="1882576" y="129525"/>
                  <a:pt x="1918470" y="191273"/>
                  <a:pt x="1870201" y="133350"/>
                </a:cubicBezTo>
                <a:cubicBezTo>
                  <a:pt x="1862872" y="124556"/>
                  <a:pt x="1859766" y="112313"/>
                  <a:pt x="1851151" y="104775"/>
                </a:cubicBezTo>
                <a:cubicBezTo>
                  <a:pt x="1833921" y="89698"/>
                  <a:pt x="1810190" y="82864"/>
                  <a:pt x="1794001" y="66675"/>
                </a:cubicBezTo>
                <a:cubicBezTo>
                  <a:pt x="1784476" y="57150"/>
                  <a:pt x="1775774" y="46724"/>
                  <a:pt x="1765426" y="38100"/>
                </a:cubicBezTo>
                <a:cubicBezTo>
                  <a:pt x="1756632" y="30771"/>
                  <a:pt x="1747312" y="23699"/>
                  <a:pt x="1736851" y="19050"/>
                </a:cubicBezTo>
                <a:cubicBezTo>
                  <a:pt x="1718501" y="10895"/>
                  <a:pt x="1679701" y="0"/>
                  <a:pt x="1679701" y="0"/>
                </a:cubicBezTo>
                <a:cubicBezTo>
                  <a:pt x="1651126" y="3175"/>
                  <a:pt x="1622336" y="4798"/>
                  <a:pt x="1593976" y="9525"/>
                </a:cubicBezTo>
                <a:cubicBezTo>
                  <a:pt x="1584072" y="11176"/>
                  <a:pt x="1573755" y="13481"/>
                  <a:pt x="1565401" y="19050"/>
                </a:cubicBezTo>
                <a:cubicBezTo>
                  <a:pt x="1547216" y="31173"/>
                  <a:pt x="1528589" y="57277"/>
                  <a:pt x="1517776" y="76200"/>
                </a:cubicBezTo>
                <a:cubicBezTo>
                  <a:pt x="1510731" y="88528"/>
                  <a:pt x="1503216" y="100830"/>
                  <a:pt x="1498726" y="114300"/>
                </a:cubicBezTo>
                <a:cubicBezTo>
                  <a:pt x="1490447" y="139138"/>
                  <a:pt x="1487955" y="165662"/>
                  <a:pt x="1479676" y="190500"/>
                </a:cubicBezTo>
                <a:lnTo>
                  <a:pt x="1460626" y="247650"/>
                </a:lnTo>
                <a:cubicBezTo>
                  <a:pt x="1463801" y="371475"/>
                  <a:pt x="1465200" y="495358"/>
                  <a:pt x="1470151" y="619125"/>
                </a:cubicBezTo>
                <a:cubicBezTo>
                  <a:pt x="1471553" y="654166"/>
                  <a:pt x="1473582" y="689365"/>
                  <a:pt x="1479676" y="723900"/>
                </a:cubicBezTo>
                <a:cubicBezTo>
                  <a:pt x="1483166" y="743675"/>
                  <a:pt x="1492376" y="762000"/>
                  <a:pt x="1498726" y="781050"/>
                </a:cubicBezTo>
                <a:cubicBezTo>
                  <a:pt x="1501901" y="806450"/>
                  <a:pt x="1504359" y="831950"/>
                  <a:pt x="1508251" y="857250"/>
                </a:cubicBezTo>
                <a:cubicBezTo>
                  <a:pt x="1510713" y="873251"/>
                  <a:pt x="1516165" y="888766"/>
                  <a:pt x="1517776" y="904875"/>
                </a:cubicBezTo>
                <a:cubicBezTo>
                  <a:pt x="1522525" y="952369"/>
                  <a:pt x="1524126" y="1000125"/>
                  <a:pt x="1527301" y="1047750"/>
                </a:cubicBezTo>
                <a:cubicBezTo>
                  <a:pt x="1524126" y="1168400"/>
                  <a:pt x="1532386" y="1289896"/>
                  <a:pt x="1517776" y="1409700"/>
                </a:cubicBezTo>
                <a:cubicBezTo>
                  <a:pt x="1515854" y="1425458"/>
                  <a:pt x="1492594" y="1429048"/>
                  <a:pt x="1479676" y="1438275"/>
                </a:cubicBezTo>
                <a:cubicBezTo>
                  <a:pt x="1447363" y="1461356"/>
                  <a:pt x="1457913" y="1455054"/>
                  <a:pt x="1422526" y="1466850"/>
                </a:cubicBezTo>
                <a:cubicBezTo>
                  <a:pt x="1387601" y="1463675"/>
                  <a:pt x="1352580" y="1461423"/>
                  <a:pt x="1317751" y="1457325"/>
                </a:cubicBezTo>
                <a:cubicBezTo>
                  <a:pt x="1298571" y="1455068"/>
                  <a:pt x="1279720" y="1450531"/>
                  <a:pt x="1260601" y="1447800"/>
                </a:cubicBezTo>
                <a:cubicBezTo>
                  <a:pt x="1235261" y="1444180"/>
                  <a:pt x="1209701" y="1442167"/>
                  <a:pt x="1184401" y="1438275"/>
                </a:cubicBezTo>
                <a:cubicBezTo>
                  <a:pt x="1168400" y="1435813"/>
                  <a:pt x="1152745" y="1431412"/>
                  <a:pt x="1136776" y="1428750"/>
                </a:cubicBezTo>
                <a:cubicBezTo>
                  <a:pt x="1114631" y="1425059"/>
                  <a:pt x="1092190" y="1423241"/>
                  <a:pt x="1070101" y="1419225"/>
                </a:cubicBezTo>
                <a:cubicBezTo>
                  <a:pt x="1041045" y="1413942"/>
                  <a:pt x="1014229" y="1402165"/>
                  <a:pt x="984376" y="1400175"/>
                </a:cubicBezTo>
                <a:cubicBezTo>
                  <a:pt x="905113" y="1394891"/>
                  <a:pt x="825626" y="1393825"/>
                  <a:pt x="746251" y="1390650"/>
                </a:cubicBezTo>
                <a:cubicBezTo>
                  <a:pt x="719060" y="1385212"/>
                  <a:pt x="687429" y="1379671"/>
                  <a:pt x="660526" y="1371600"/>
                </a:cubicBezTo>
                <a:cubicBezTo>
                  <a:pt x="641292" y="1365830"/>
                  <a:pt x="622426" y="1358900"/>
                  <a:pt x="603376" y="1352550"/>
                </a:cubicBezTo>
                <a:cubicBezTo>
                  <a:pt x="593851" y="1349375"/>
                  <a:pt x="584812" y="1343795"/>
                  <a:pt x="574801" y="1343025"/>
                </a:cubicBezTo>
                <a:lnTo>
                  <a:pt x="450976" y="1333500"/>
                </a:lnTo>
                <a:cubicBezTo>
                  <a:pt x="403921" y="1325657"/>
                  <a:pt x="344363" y="1314450"/>
                  <a:pt x="298576" y="1314450"/>
                </a:cubicBezTo>
                <a:cubicBezTo>
                  <a:pt x="231825" y="1314450"/>
                  <a:pt x="165226" y="1320800"/>
                  <a:pt x="98551" y="1323975"/>
                </a:cubicBezTo>
                <a:cubicBezTo>
                  <a:pt x="82251" y="1329408"/>
                  <a:pt x="51952" y="1336723"/>
                  <a:pt x="41401" y="1352550"/>
                </a:cubicBezTo>
                <a:cubicBezTo>
                  <a:pt x="34139" y="1363442"/>
                  <a:pt x="35472" y="1378063"/>
                  <a:pt x="31876" y="1390650"/>
                </a:cubicBezTo>
                <a:cubicBezTo>
                  <a:pt x="29118" y="1400304"/>
                  <a:pt x="24529" y="1409424"/>
                  <a:pt x="22351" y="1419225"/>
                </a:cubicBezTo>
                <a:cubicBezTo>
                  <a:pt x="0" y="1519805"/>
                  <a:pt x="24743" y="1440624"/>
                  <a:pt x="3301" y="1504950"/>
                </a:cubicBezTo>
                <a:cubicBezTo>
                  <a:pt x="6476" y="1574800"/>
                  <a:pt x="7661" y="1644769"/>
                  <a:pt x="12826" y="1714500"/>
                </a:cubicBezTo>
                <a:cubicBezTo>
                  <a:pt x="14022" y="1730645"/>
                  <a:pt x="20211" y="1746078"/>
                  <a:pt x="22351" y="1762125"/>
                </a:cubicBezTo>
                <a:cubicBezTo>
                  <a:pt x="22888" y="1766153"/>
                  <a:pt x="33233" y="1892745"/>
                  <a:pt x="41401" y="1914525"/>
                </a:cubicBezTo>
                <a:cubicBezTo>
                  <a:pt x="70373" y="1991783"/>
                  <a:pt x="93120" y="2008438"/>
                  <a:pt x="127126" y="2076450"/>
                </a:cubicBezTo>
                <a:cubicBezTo>
                  <a:pt x="134772" y="2091743"/>
                  <a:pt x="137989" y="2109065"/>
                  <a:pt x="146176" y="2124075"/>
                </a:cubicBezTo>
                <a:cubicBezTo>
                  <a:pt x="157139" y="2144175"/>
                  <a:pt x="174037" y="2160747"/>
                  <a:pt x="184276" y="2181225"/>
                </a:cubicBezTo>
                <a:cubicBezTo>
                  <a:pt x="221485" y="2255643"/>
                  <a:pt x="182442" y="2183236"/>
                  <a:pt x="231901" y="2257425"/>
                </a:cubicBezTo>
                <a:cubicBezTo>
                  <a:pt x="242170" y="2272829"/>
                  <a:pt x="249230" y="2290344"/>
                  <a:pt x="260476" y="2305050"/>
                </a:cubicBezTo>
                <a:cubicBezTo>
                  <a:pt x="265223" y="2311258"/>
                  <a:pt x="347580" y="2416450"/>
                  <a:pt x="384301" y="2447925"/>
                </a:cubicBezTo>
                <a:cubicBezTo>
                  <a:pt x="396354" y="2458256"/>
                  <a:pt x="409701" y="2466975"/>
                  <a:pt x="422401" y="2476500"/>
                </a:cubicBezTo>
                <a:cubicBezTo>
                  <a:pt x="425576" y="2492375"/>
                  <a:pt x="423346" y="2510396"/>
                  <a:pt x="431926" y="2524125"/>
                </a:cubicBezTo>
                <a:cubicBezTo>
                  <a:pt x="440340" y="2537587"/>
                  <a:pt x="458161" y="2542153"/>
                  <a:pt x="470026" y="2552700"/>
                </a:cubicBezTo>
                <a:cubicBezTo>
                  <a:pt x="486806" y="2567615"/>
                  <a:pt x="503626" y="2582794"/>
                  <a:pt x="517651" y="2600325"/>
                </a:cubicBezTo>
                <a:cubicBezTo>
                  <a:pt x="529216" y="2614781"/>
                  <a:pt x="535118" y="2633139"/>
                  <a:pt x="546226" y="2647950"/>
                </a:cubicBezTo>
                <a:cubicBezTo>
                  <a:pt x="554308" y="2658726"/>
                  <a:pt x="566177" y="2666177"/>
                  <a:pt x="574801" y="2676525"/>
                </a:cubicBezTo>
                <a:cubicBezTo>
                  <a:pt x="614488" y="2724150"/>
                  <a:pt x="570038" y="2689225"/>
                  <a:pt x="622426" y="2724150"/>
                </a:cubicBezTo>
                <a:cubicBezTo>
                  <a:pt x="630813" y="2749311"/>
                  <a:pt x="645487" y="2801687"/>
                  <a:pt x="670051" y="2809875"/>
                </a:cubicBezTo>
                <a:lnTo>
                  <a:pt x="698626" y="2819400"/>
                </a:lnTo>
                <a:cubicBezTo>
                  <a:pt x="719264" y="2881313"/>
                  <a:pt x="689101" y="2816225"/>
                  <a:pt x="765301" y="2867025"/>
                </a:cubicBezTo>
                <a:lnTo>
                  <a:pt x="822451" y="2905125"/>
                </a:lnTo>
                <a:cubicBezTo>
                  <a:pt x="868148" y="2973671"/>
                  <a:pt x="803437" y="2889274"/>
                  <a:pt x="898651" y="2952750"/>
                </a:cubicBezTo>
                <a:lnTo>
                  <a:pt x="955801" y="2990850"/>
                </a:lnTo>
                <a:lnTo>
                  <a:pt x="984376" y="3009900"/>
                </a:lnTo>
                <a:cubicBezTo>
                  <a:pt x="1003712" y="3038904"/>
                  <a:pt x="1006082" y="3049328"/>
                  <a:pt x="1041526" y="3067050"/>
                </a:cubicBezTo>
                <a:cubicBezTo>
                  <a:pt x="1059487" y="3076030"/>
                  <a:pt x="1081968" y="3074961"/>
                  <a:pt x="1098676" y="3086100"/>
                </a:cubicBezTo>
                <a:cubicBezTo>
                  <a:pt x="1111343" y="3094544"/>
                  <a:pt x="1184619" y="3144704"/>
                  <a:pt x="1203451" y="3152775"/>
                </a:cubicBezTo>
                <a:cubicBezTo>
                  <a:pt x="1225676" y="3162300"/>
                  <a:pt x="1248898" y="3169771"/>
                  <a:pt x="1270126" y="3181350"/>
                </a:cubicBezTo>
                <a:cubicBezTo>
                  <a:pt x="1284063" y="3188952"/>
                  <a:pt x="1294443" y="3202049"/>
                  <a:pt x="1308226" y="3209925"/>
                </a:cubicBezTo>
                <a:cubicBezTo>
                  <a:pt x="1316943" y="3214906"/>
                  <a:pt x="1327573" y="3215495"/>
                  <a:pt x="1336801" y="3219450"/>
                </a:cubicBezTo>
                <a:cubicBezTo>
                  <a:pt x="1349852" y="3225043"/>
                  <a:pt x="1362201" y="3232150"/>
                  <a:pt x="1374901" y="3238500"/>
                </a:cubicBezTo>
                <a:cubicBezTo>
                  <a:pt x="1387601" y="3257550"/>
                  <a:pt x="1393951" y="3282950"/>
                  <a:pt x="1413001" y="3295650"/>
                </a:cubicBezTo>
                <a:cubicBezTo>
                  <a:pt x="1494893" y="3350245"/>
                  <a:pt x="1391281" y="3284790"/>
                  <a:pt x="1470151" y="3324225"/>
                </a:cubicBezTo>
                <a:cubicBezTo>
                  <a:pt x="1560717" y="3369508"/>
                  <a:pt x="1408434" y="3313178"/>
                  <a:pt x="1555876" y="3362325"/>
                </a:cubicBezTo>
                <a:cubicBezTo>
                  <a:pt x="1565401" y="3365500"/>
                  <a:pt x="1574445" y="3371016"/>
                  <a:pt x="1584451" y="3371850"/>
                </a:cubicBezTo>
                <a:lnTo>
                  <a:pt x="1698751" y="3381375"/>
                </a:lnTo>
                <a:cubicBezTo>
                  <a:pt x="1765426" y="3375025"/>
                  <a:pt x="1832711" y="3373336"/>
                  <a:pt x="1898776" y="3362325"/>
                </a:cubicBezTo>
                <a:cubicBezTo>
                  <a:pt x="1947907" y="3354137"/>
                  <a:pt x="1916982" y="3315544"/>
                  <a:pt x="1946401" y="3286125"/>
                </a:cubicBezTo>
                <a:cubicBezTo>
                  <a:pt x="1955926" y="3276600"/>
                  <a:pt x="1966352" y="3267898"/>
                  <a:pt x="1974976" y="3257550"/>
                </a:cubicBezTo>
                <a:cubicBezTo>
                  <a:pt x="1982305" y="3248756"/>
                  <a:pt x="1985931" y="3237070"/>
                  <a:pt x="1994026" y="3228975"/>
                </a:cubicBezTo>
                <a:cubicBezTo>
                  <a:pt x="2002121" y="3220880"/>
                  <a:pt x="2013076" y="3216275"/>
                  <a:pt x="2022601" y="3209925"/>
                </a:cubicBezTo>
                <a:lnTo>
                  <a:pt x="2060701" y="3152775"/>
                </a:lnTo>
                <a:cubicBezTo>
                  <a:pt x="2075778" y="3130160"/>
                  <a:pt x="2090604" y="3106775"/>
                  <a:pt x="2108326" y="3086100"/>
                </a:cubicBezTo>
                <a:cubicBezTo>
                  <a:pt x="2117092" y="3075873"/>
                  <a:pt x="2127376" y="3067050"/>
                  <a:pt x="2136901" y="3057525"/>
                </a:cubicBezTo>
                <a:cubicBezTo>
                  <a:pt x="2170933" y="2921397"/>
                  <a:pt x="2116531" y="3102698"/>
                  <a:pt x="2175001" y="3000375"/>
                </a:cubicBezTo>
                <a:cubicBezTo>
                  <a:pt x="2183033" y="2986319"/>
                  <a:pt x="2177951" y="2967544"/>
                  <a:pt x="2184526" y="2952750"/>
                </a:cubicBezTo>
                <a:cubicBezTo>
                  <a:pt x="2190973" y="2938243"/>
                  <a:pt x="2205391" y="2928527"/>
                  <a:pt x="2213101" y="2914650"/>
                </a:cubicBezTo>
                <a:cubicBezTo>
                  <a:pt x="2221404" y="2899704"/>
                  <a:pt x="2226148" y="2883034"/>
                  <a:pt x="2232151" y="2867025"/>
                </a:cubicBezTo>
                <a:cubicBezTo>
                  <a:pt x="2235676" y="2857624"/>
                  <a:pt x="2235840" y="2846620"/>
                  <a:pt x="2241676" y="2838450"/>
                </a:cubicBezTo>
                <a:cubicBezTo>
                  <a:pt x="2271164" y="2797167"/>
                  <a:pt x="2296447" y="2793733"/>
                  <a:pt x="2336926" y="2762250"/>
                </a:cubicBezTo>
                <a:cubicBezTo>
                  <a:pt x="2446935" y="2676687"/>
                  <a:pt x="2291966" y="2782698"/>
                  <a:pt x="2394076" y="2714625"/>
                </a:cubicBezTo>
                <a:cubicBezTo>
                  <a:pt x="2416759" y="2680601"/>
                  <a:pt x="2419550" y="2674626"/>
                  <a:pt x="2451226" y="2638425"/>
                </a:cubicBezTo>
                <a:cubicBezTo>
                  <a:pt x="2460096" y="2628288"/>
                  <a:pt x="2469453" y="2618474"/>
                  <a:pt x="2479801" y="2609850"/>
                </a:cubicBezTo>
                <a:cubicBezTo>
                  <a:pt x="2512251" y="2582808"/>
                  <a:pt x="2512161" y="2596540"/>
                  <a:pt x="2546476" y="2562225"/>
                </a:cubicBezTo>
                <a:cubicBezTo>
                  <a:pt x="2554571" y="2554130"/>
                  <a:pt x="2557431" y="2541745"/>
                  <a:pt x="2565526" y="2533650"/>
                </a:cubicBezTo>
                <a:cubicBezTo>
                  <a:pt x="2583061" y="2516115"/>
                  <a:pt x="2605141" y="2503560"/>
                  <a:pt x="2622676" y="2486025"/>
                </a:cubicBezTo>
                <a:cubicBezTo>
                  <a:pt x="2633901" y="2474800"/>
                  <a:pt x="2638855" y="2457842"/>
                  <a:pt x="2651251" y="2447925"/>
                </a:cubicBezTo>
                <a:cubicBezTo>
                  <a:pt x="2684970" y="2420950"/>
                  <a:pt x="2745361" y="2398067"/>
                  <a:pt x="2784601" y="2381250"/>
                </a:cubicBezTo>
                <a:lnTo>
                  <a:pt x="2860801" y="2305050"/>
                </a:lnTo>
                <a:cubicBezTo>
                  <a:pt x="2873501" y="2292350"/>
                  <a:pt x="2884533" y="2277726"/>
                  <a:pt x="2898901" y="2266950"/>
                </a:cubicBezTo>
                <a:cubicBezTo>
                  <a:pt x="2934155" y="2240510"/>
                  <a:pt x="2955201" y="2227531"/>
                  <a:pt x="2984626" y="2190750"/>
                </a:cubicBezTo>
                <a:cubicBezTo>
                  <a:pt x="2996191" y="2176294"/>
                  <a:pt x="3003676" y="2159000"/>
                  <a:pt x="3013201" y="2143125"/>
                </a:cubicBezTo>
                <a:cubicBezTo>
                  <a:pt x="3016376" y="2130425"/>
                  <a:pt x="3016872" y="2116734"/>
                  <a:pt x="3022726" y="2105025"/>
                </a:cubicBezTo>
                <a:cubicBezTo>
                  <a:pt x="3029952" y="2090572"/>
                  <a:pt x="3065049" y="2048941"/>
                  <a:pt x="3079876" y="2038350"/>
                </a:cubicBezTo>
                <a:cubicBezTo>
                  <a:pt x="3091430" y="2030097"/>
                  <a:pt x="3105276" y="2025650"/>
                  <a:pt x="3117976" y="2019300"/>
                </a:cubicBezTo>
                <a:cubicBezTo>
                  <a:pt x="3121151" y="2006600"/>
                  <a:pt x="3124661" y="1993979"/>
                  <a:pt x="3127501" y="1981200"/>
                </a:cubicBezTo>
                <a:cubicBezTo>
                  <a:pt x="3131013" y="1965396"/>
                  <a:pt x="3130327" y="1948313"/>
                  <a:pt x="3137026" y="1933575"/>
                </a:cubicBezTo>
                <a:cubicBezTo>
                  <a:pt x="3184499" y="1829134"/>
                  <a:pt x="3163959" y="1918905"/>
                  <a:pt x="3194176" y="1838325"/>
                </a:cubicBezTo>
                <a:cubicBezTo>
                  <a:pt x="3198773" y="1826068"/>
                  <a:pt x="3200105" y="1812812"/>
                  <a:pt x="3203701" y="1800225"/>
                </a:cubicBezTo>
                <a:cubicBezTo>
                  <a:pt x="3206459" y="1790571"/>
                  <a:pt x="3211048" y="1781451"/>
                  <a:pt x="3213226" y="1771650"/>
                </a:cubicBezTo>
                <a:cubicBezTo>
                  <a:pt x="3217416" y="1752797"/>
                  <a:pt x="3218963" y="1733438"/>
                  <a:pt x="3222751" y="1714500"/>
                </a:cubicBezTo>
                <a:cubicBezTo>
                  <a:pt x="3225318" y="1701663"/>
                  <a:pt x="3229101" y="1689100"/>
                  <a:pt x="3232276" y="1676400"/>
                </a:cubicBezTo>
                <a:lnTo>
                  <a:pt x="3232276" y="1590675"/>
                </a:lnTo>
                <a:close/>
              </a:path>
            </a:pathLst>
          </a:custGeom>
          <a:noFill/>
          <a:ln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Cloud Callout 80"/>
          <p:cNvSpPr/>
          <p:nvPr/>
        </p:nvSpPr>
        <p:spPr>
          <a:xfrm>
            <a:off x="3347864" y="4437112"/>
            <a:ext cx="2088232" cy="1008112"/>
          </a:xfrm>
          <a:prstGeom prst="cloudCallout">
            <a:avLst>
              <a:gd name="adj1" fmla="val 96104"/>
              <a:gd name="adj2" fmla="val -120798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Link is saturated</a:t>
            </a:r>
            <a:endParaRPr lang="he-IL" dirty="0"/>
          </a:p>
        </p:txBody>
      </p:sp>
      <p:sp>
        <p:nvSpPr>
          <p:cNvPr id="84" name="Cloud Callout 83"/>
          <p:cNvSpPr/>
          <p:nvPr/>
        </p:nvSpPr>
        <p:spPr>
          <a:xfrm>
            <a:off x="4355976" y="836712"/>
            <a:ext cx="2088232" cy="1008112"/>
          </a:xfrm>
          <a:prstGeom prst="cloudCallout">
            <a:avLst>
              <a:gd name="adj1" fmla="val 72386"/>
              <a:gd name="adj2" fmla="val 17399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Link is saturated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81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Traffic</a:t>
            </a:r>
          </a:p>
          <a:p>
            <a:pPr lvl="1" algn="l" rtl="0"/>
            <a:r>
              <a:rPr lang="en-US" b="1" u="sng" dirty="0" smtClean="0"/>
              <a:t>Customer-pipe model</a:t>
            </a:r>
          </a:p>
          <a:p>
            <a:pPr lvl="2" algn="l" rtl="0"/>
            <a:r>
              <a:rPr lang="en-US" dirty="0" smtClean="0"/>
              <a:t>Traffic matrix that specifies </a:t>
            </a:r>
          </a:p>
          <a:p>
            <a:pPr lvl="2" algn="l" rtl="0">
              <a:buNone/>
            </a:pPr>
            <a:r>
              <a:rPr lang="en-US" dirty="0" smtClean="0"/>
              <a:t>	the required BW between </a:t>
            </a:r>
          </a:p>
          <a:p>
            <a:pPr lvl="2" algn="l" rtl="0">
              <a:buNone/>
            </a:pPr>
            <a:r>
              <a:rPr lang="en-US" dirty="0" smtClean="0"/>
              <a:t>	every pair of terminals.</a:t>
            </a:r>
          </a:p>
          <a:p>
            <a:pPr lvl="2" algn="l" rtl="0"/>
            <a:r>
              <a:rPr lang="en-US" dirty="0" smtClean="0">
                <a:solidFill>
                  <a:srgbClr val="FF0000"/>
                </a:solidFill>
              </a:rPr>
              <a:t>Not necessarily symmetric</a:t>
            </a:r>
            <a:r>
              <a:rPr lang="en-US" dirty="0" smtClean="0"/>
              <a:t>.</a:t>
            </a:r>
          </a:p>
          <a:p>
            <a:pPr lvl="1" algn="l" rtl="0"/>
            <a:r>
              <a:rPr lang="en-US" b="1" u="sng" dirty="0" smtClean="0"/>
              <a:t>Hose </a:t>
            </a:r>
            <a:r>
              <a:rPr lang="en-US" b="1" u="sng" dirty="0" smtClean="0"/>
              <a:t>model</a:t>
            </a:r>
            <a:r>
              <a:rPr lang="en-US" u="sng" dirty="0" smtClean="0"/>
              <a:t> </a:t>
            </a:r>
            <a:r>
              <a:rPr lang="en-US" sz="1800" u="sng" dirty="0" smtClean="0"/>
              <a:t>[DGGMRM 99], [FST 97]</a:t>
            </a:r>
            <a:endParaRPr lang="en-US" u="sng" dirty="0" smtClean="0"/>
          </a:p>
          <a:p>
            <a:pPr lvl="2" algn="l" rtl="0"/>
            <a:r>
              <a:rPr lang="en-US" dirty="0" smtClean="0"/>
              <a:t>Each terminal is assigned a max ingress BW and a max egress BW.</a:t>
            </a:r>
          </a:p>
          <a:p>
            <a:pPr lvl="2" algn="l" rtl="0"/>
            <a:r>
              <a:rPr lang="en-US" dirty="0" smtClean="0"/>
              <a:t>Applications</a:t>
            </a:r>
          </a:p>
          <a:p>
            <a:pPr lvl="3" algn="l" rtl="0"/>
            <a:r>
              <a:rPr lang="en-US" dirty="0" smtClean="0"/>
              <a:t>Balanced </a:t>
            </a:r>
          </a:p>
          <a:p>
            <a:pPr lvl="3" algn="l" rtl="0">
              <a:buNone/>
            </a:pPr>
            <a:r>
              <a:rPr lang="en-US" dirty="0" smtClean="0"/>
              <a:t>	Video Conf.</a:t>
            </a:r>
          </a:p>
          <a:p>
            <a:pPr lvl="4" algn="l" rtl="0">
              <a:buNone/>
            </a:pPr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VNet</a:t>
            </a:r>
            <a:r>
              <a:rPr lang="en-US" dirty="0" smtClean="0"/>
              <a:t> Service Models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6156176" y="1916832"/>
            <a:ext cx="1872208" cy="180020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Connector 5"/>
          <p:cNvCxnSpPr/>
          <p:nvPr/>
        </p:nvCxnSpPr>
        <p:spPr>
          <a:xfrm>
            <a:off x="6156176" y="2276872"/>
            <a:ext cx="1872208" cy="0"/>
          </a:xfrm>
          <a:prstGeom prst="line">
            <a:avLst/>
          </a:prstGeom>
          <a:ln w="54991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56176" y="2636912"/>
            <a:ext cx="1872208" cy="0"/>
          </a:xfrm>
          <a:prstGeom prst="line">
            <a:avLst/>
          </a:prstGeom>
          <a:ln w="54991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56176" y="2996952"/>
            <a:ext cx="1872208" cy="0"/>
          </a:xfrm>
          <a:prstGeom prst="line">
            <a:avLst/>
          </a:prstGeom>
          <a:ln w="54991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56176" y="3356992"/>
            <a:ext cx="1872208" cy="0"/>
          </a:xfrm>
          <a:prstGeom prst="line">
            <a:avLst/>
          </a:prstGeom>
          <a:ln w="54991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616116" y="2816932"/>
            <a:ext cx="1800200" cy="0"/>
          </a:xfrm>
          <a:prstGeom prst="line">
            <a:avLst/>
          </a:prstGeom>
          <a:ln w="54991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976156" y="2816932"/>
            <a:ext cx="1800200" cy="0"/>
          </a:xfrm>
          <a:prstGeom prst="line">
            <a:avLst/>
          </a:prstGeom>
          <a:ln w="54991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364771" y="2816932"/>
            <a:ext cx="1800200" cy="0"/>
          </a:xfrm>
          <a:prstGeom prst="line">
            <a:avLst/>
          </a:prstGeom>
          <a:ln w="54991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749194" y="2816932"/>
            <a:ext cx="1800200" cy="0"/>
          </a:xfrm>
          <a:prstGeom prst="line">
            <a:avLst/>
          </a:prstGeom>
          <a:ln w="54991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796136" y="2539504"/>
            <a:ext cx="3501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endParaRPr lang="en-US" sz="36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87394" y="1412776"/>
            <a:ext cx="3501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</a:t>
            </a:r>
            <a:endParaRPr lang="en-US" sz="28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52817" y="2545740"/>
            <a:ext cx="3501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US" sz="36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96136" y="3265820"/>
            <a:ext cx="3501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</a:t>
            </a:r>
            <a:endParaRPr lang="en-US" sz="36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1412776"/>
            <a:ext cx="3501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endParaRPr lang="en-US" sz="28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76256" y="3265820"/>
            <a:ext cx="3501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en-US" sz="36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Cloud 23"/>
          <p:cNvSpPr/>
          <p:nvPr/>
        </p:nvSpPr>
        <p:spPr>
          <a:xfrm>
            <a:off x="6516216" y="4869160"/>
            <a:ext cx="2592288" cy="1656184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Can 25"/>
          <p:cNvSpPr/>
          <p:nvPr/>
        </p:nvSpPr>
        <p:spPr>
          <a:xfrm rot="5400000">
            <a:off x="6300192" y="4509120"/>
            <a:ext cx="288032" cy="1728192"/>
          </a:xfrm>
          <a:prstGeom prst="can">
            <a:avLst>
              <a:gd name="adj" fmla="val 5047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5580112" y="5229200"/>
            <a:ext cx="144016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1" name="Straight Arrow Connector 30"/>
          <p:cNvCxnSpPr>
            <a:endCxn id="26" idx="1"/>
          </p:cNvCxnSpPr>
          <p:nvPr/>
        </p:nvCxnSpPr>
        <p:spPr>
          <a:xfrm>
            <a:off x="5292080" y="5373216"/>
            <a:ext cx="201622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n 37"/>
          <p:cNvSpPr/>
          <p:nvPr/>
        </p:nvSpPr>
        <p:spPr>
          <a:xfrm rot="5400000">
            <a:off x="6300192" y="5013176"/>
            <a:ext cx="288032" cy="1728192"/>
          </a:xfrm>
          <a:prstGeom prst="can">
            <a:avLst>
              <a:gd name="adj" fmla="val 5047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5580112" y="5733256"/>
            <a:ext cx="144016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0" name="Straight Arrow Connector 39"/>
          <p:cNvCxnSpPr>
            <a:endCxn id="38" idx="1"/>
          </p:cNvCxnSpPr>
          <p:nvPr/>
        </p:nvCxnSpPr>
        <p:spPr>
          <a:xfrm>
            <a:off x="5292080" y="5877272"/>
            <a:ext cx="2016224" cy="1588"/>
          </a:xfrm>
          <a:prstGeom prst="straightConnector1">
            <a:avLst/>
          </a:prstGeom>
          <a:ln w="508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779912" y="5013176"/>
            <a:ext cx="14401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ingress</a:t>
            </a:r>
            <a:endParaRPr lang="en-US" sz="36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79912" y="5570076"/>
            <a:ext cx="14401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egress</a:t>
            </a:r>
            <a:endParaRPr lang="en-US" sz="36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3479304" y="5373216"/>
            <a:ext cx="444624" cy="4446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</a:t>
            </a:r>
            <a:endParaRPr lang="he-IL" dirty="0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8172400" y="5157192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7596336" y="5445224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7812360" y="6165304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8604448" y="5445224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Traffic, cont.</a:t>
            </a:r>
          </a:p>
          <a:p>
            <a:pPr lvl="1" algn="l" rtl="0"/>
            <a:r>
              <a:rPr lang="en-US" b="1" u="sng" dirty="0" smtClean="0"/>
              <a:t>Aggregate ingress model </a:t>
            </a:r>
            <a:r>
              <a:rPr lang="en-US" dirty="0" smtClean="0">
                <a:solidFill>
                  <a:srgbClr val="00FF00"/>
                </a:solidFill>
              </a:rPr>
              <a:t>(new)</a:t>
            </a:r>
          </a:p>
          <a:p>
            <a:pPr lvl="2" algn="l" rtl="0"/>
            <a:r>
              <a:rPr lang="en-US" dirty="0" smtClean="0"/>
              <a:t>A parameter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I.</a:t>
            </a:r>
          </a:p>
          <a:p>
            <a:pPr lvl="2" algn="l" rtl="0"/>
            <a:r>
              <a:rPr lang="en-US" dirty="0" smtClean="0"/>
              <a:t>Any traffic in which the sum of ingress BW is at most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/>
              <a:t>must be served.</a:t>
            </a:r>
          </a:p>
          <a:p>
            <a:pPr lvl="2" algn="l" rtl="0"/>
            <a:r>
              <a:rPr lang="en-US" dirty="0" smtClean="0"/>
              <a:t>Application</a:t>
            </a:r>
          </a:p>
          <a:p>
            <a:pPr lvl="3" algn="l" rtl="0"/>
            <a:r>
              <a:rPr lang="en-US" dirty="0" smtClean="0"/>
              <a:t>Non-balanced VC.</a:t>
            </a:r>
          </a:p>
          <a:p>
            <a:pPr algn="l" rtl="0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VNet</a:t>
            </a:r>
            <a:r>
              <a:rPr lang="en-US" dirty="0" smtClean="0"/>
              <a:t> Service </a:t>
            </a:r>
            <a:r>
              <a:rPr lang="en-US" dirty="0" smtClean="0"/>
              <a:t>Models, cont.</a:t>
            </a:r>
            <a:endParaRPr lang="he-IL" dirty="0"/>
          </a:p>
        </p:txBody>
      </p:sp>
      <p:sp>
        <p:nvSpPr>
          <p:cNvPr id="24" name="Cloud 23"/>
          <p:cNvSpPr/>
          <p:nvPr/>
        </p:nvSpPr>
        <p:spPr>
          <a:xfrm>
            <a:off x="6516216" y="4725144"/>
            <a:ext cx="2592288" cy="1800200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Can 24"/>
          <p:cNvSpPr/>
          <p:nvPr/>
        </p:nvSpPr>
        <p:spPr>
          <a:xfrm rot="5400000">
            <a:off x="6300192" y="4509120"/>
            <a:ext cx="288032" cy="1728192"/>
          </a:xfrm>
          <a:prstGeom prst="can">
            <a:avLst>
              <a:gd name="adj" fmla="val 5047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/>
          <p:cNvSpPr/>
          <p:nvPr/>
        </p:nvSpPr>
        <p:spPr>
          <a:xfrm>
            <a:off x="5580112" y="5229200"/>
            <a:ext cx="144016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7" name="Straight Arrow Connector 26"/>
          <p:cNvCxnSpPr>
            <a:endCxn id="25" idx="1"/>
          </p:cNvCxnSpPr>
          <p:nvPr/>
        </p:nvCxnSpPr>
        <p:spPr>
          <a:xfrm>
            <a:off x="5292080" y="5373216"/>
            <a:ext cx="2016224" cy="1588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945137" y="5066020"/>
            <a:ext cx="14401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ingress</a:t>
            </a:r>
            <a:endParaRPr lang="en-US" sz="36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3491880" y="5157192"/>
            <a:ext cx="444624" cy="4446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v</a:t>
            </a:r>
            <a:endParaRPr lang="he-IL" dirty="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172400" y="5157192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7596336" y="5445224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8604448" y="5445224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Can 37"/>
          <p:cNvSpPr/>
          <p:nvPr/>
        </p:nvSpPr>
        <p:spPr>
          <a:xfrm rot="7350677">
            <a:off x="6746234" y="3798844"/>
            <a:ext cx="288032" cy="1728192"/>
          </a:xfrm>
          <a:prstGeom prst="can">
            <a:avLst>
              <a:gd name="adj" fmla="val 5047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ectangle 39"/>
          <p:cNvSpPr/>
          <p:nvPr/>
        </p:nvSpPr>
        <p:spPr>
          <a:xfrm rot="1950677">
            <a:off x="4743775" y="3991044"/>
            <a:ext cx="14401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ingress</a:t>
            </a:r>
            <a:endParaRPr lang="en-US" sz="36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5148064" y="3501008"/>
            <a:ext cx="444624" cy="4446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u</a:t>
            </a:r>
            <a:endParaRPr lang="he-IL" dirty="0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7740352" y="6008712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Can 44"/>
          <p:cNvSpPr/>
          <p:nvPr/>
        </p:nvSpPr>
        <p:spPr>
          <a:xfrm rot="4826207">
            <a:off x="6300192" y="5144616"/>
            <a:ext cx="288032" cy="1728192"/>
          </a:xfrm>
          <a:prstGeom prst="can">
            <a:avLst>
              <a:gd name="adj" fmla="val 5047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 rot="21026207">
            <a:off x="5592812" y="6011326"/>
            <a:ext cx="144016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>
          <a:xfrm flipV="1">
            <a:off x="5148064" y="5865155"/>
            <a:ext cx="2148232" cy="372158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 rot="21026207">
            <a:off x="3813368" y="6065276"/>
            <a:ext cx="144015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ingress</a:t>
            </a:r>
            <a:endParaRPr lang="en-US" sz="3600" i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 rot="21026207">
            <a:off x="4677853" y="5767100"/>
            <a:ext cx="444624" cy="4446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</a:t>
            </a:r>
            <a:endParaRPr lang="he-IL" dirty="0"/>
          </a:p>
        </p:txBody>
      </p:sp>
      <p:sp>
        <p:nvSpPr>
          <p:cNvPr id="50" name="Oval 49"/>
          <p:cNvSpPr/>
          <p:nvPr/>
        </p:nvSpPr>
        <p:spPr>
          <a:xfrm rot="18245857">
            <a:off x="6098012" y="4163101"/>
            <a:ext cx="313897" cy="19999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810130" y="4014868"/>
            <a:ext cx="1802083" cy="1114478"/>
          </a:xfrm>
          <a:prstGeom prst="straightConnector1">
            <a:avLst/>
          </a:prstGeom>
          <a:ln w="508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4972198"/>
          </a:xfrm>
        </p:spPr>
        <p:txBody>
          <a:bodyPr/>
          <a:lstStyle/>
          <a:p>
            <a:pPr algn="l" rtl="0"/>
            <a:r>
              <a:rPr lang="en-US" dirty="0" smtClean="0"/>
              <a:t>Routing</a:t>
            </a:r>
          </a:p>
          <a:p>
            <a:pPr lvl="1" algn="l" rtl="0"/>
            <a:r>
              <a:rPr lang="en-US" u="sng" dirty="0" smtClean="0"/>
              <a:t>Tree routing</a:t>
            </a:r>
          </a:p>
          <a:p>
            <a:pPr lvl="2" algn="l" rtl="0"/>
            <a:r>
              <a:rPr lang="en-US" dirty="0" smtClean="0"/>
              <a:t>A Steiner tree over the </a:t>
            </a:r>
            <a:r>
              <a:rPr lang="en-US" dirty="0" smtClean="0"/>
              <a:t>terminals of the </a:t>
            </a:r>
            <a:r>
              <a:rPr lang="en-US" dirty="0" err="1" smtClean="0"/>
              <a:t>VNet</a:t>
            </a:r>
            <a:r>
              <a:rPr lang="en-US" dirty="0" smtClean="0"/>
              <a:t>.</a:t>
            </a:r>
          </a:p>
          <a:p>
            <a:pPr lvl="2" algn="l" rtl="0">
              <a:buNone/>
            </a:pPr>
            <a:endParaRPr lang="en-US" dirty="0" smtClean="0"/>
          </a:p>
          <a:p>
            <a:pPr lvl="1" algn="l" rtl="0"/>
            <a:r>
              <a:rPr lang="en-US" u="sng" dirty="0" smtClean="0"/>
              <a:t>Single path routing</a:t>
            </a:r>
          </a:p>
          <a:p>
            <a:pPr lvl="2" algn="l" rtl="0"/>
            <a:r>
              <a:rPr lang="en-US" dirty="0" smtClean="0"/>
              <a:t>Each </a:t>
            </a:r>
            <a:r>
              <a:rPr lang="en-US" dirty="0" smtClean="0"/>
              <a:t>pair of terminals communicates along</a:t>
            </a:r>
          </a:p>
          <a:p>
            <a:pPr lvl="2" algn="l" rtl="0">
              <a:buNone/>
            </a:pPr>
            <a:r>
              <a:rPr lang="en-US" dirty="0" smtClean="0"/>
              <a:t>	a single path</a:t>
            </a:r>
            <a:r>
              <a:rPr lang="en-US" dirty="0" smtClean="0"/>
              <a:t>.</a:t>
            </a:r>
          </a:p>
          <a:p>
            <a:pPr lvl="2" algn="l" rtl="0">
              <a:buNone/>
            </a:pPr>
            <a:endParaRPr lang="en-US" dirty="0" smtClean="0"/>
          </a:p>
          <a:p>
            <a:pPr lvl="1" algn="l" rtl="0"/>
            <a:r>
              <a:rPr lang="en-US" u="sng" dirty="0" smtClean="0"/>
              <a:t>Multipath routing</a:t>
            </a:r>
          </a:p>
          <a:p>
            <a:pPr lvl="2" algn="l" rtl="0"/>
            <a:r>
              <a:rPr lang="en-US" dirty="0" smtClean="0"/>
              <a:t>Each pair of terminals communicates along</a:t>
            </a:r>
          </a:p>
          <a:p>
            <a:pPr lvl="2" algn="l" rtl="0">
              <a:buNone/>
            </a:pPr>
            <a:r>
              <a:rPr lang="en-US" dirty="0" smtClean="0"/>
              <a:t>	multiple paths.</a:t>
            </a:r>
          </a:p>
          <a:p>
            <a:pPr algn="l" rtl="0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VNet</a:t>
            </a:r>
            <a:r>
              <a:rPr lang="en-US" dirty="0" smtClean="0"/>
              <a:t> Service Models, cont.</a:t>
            </a:r>
            <a:endParaRPr lang="he-IL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7691264" y="4109120"/>
            <a:ext cx="228600" cy="228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8915400" y="5405264"/>
            <a:ext cx="228600" cy="228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7619256" y="6629400"/>
            <a:ext cx="228600" cy="22860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395120" y="533325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691264" y="5333256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" name="Straight Connector 8"/>
          <p:cNvCxnSpPr>
            <a:stCxn id="4" idx="4"/>
            <a:endCxn id="8" idx="0"/>
          </p:cNvCxnSpPr>
          <p:nvPr/>
        </p:nvCxnSpPr>
        <p:spPr>
          <a:xfrm rot="5400000">
            <a:off x="7307796" y="4835488"/>
            <a:ext cx="99553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5" idx="1"/>
          </p:cNvCxnSpPr>
          <p:nvPr/>
        </p:nvCxnSpPr>
        <p:spPr>
          <a:xfrm rot="16200000" flipH="1">
            <a:off x="7850382" y="4340246"/>
            <a:ext cx="1134500" cy="1062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7"/>
            <a:endCxn id="5" idx="3"/>
          </p:cNvCxnSpPr>
          <p:nvPr/>
        </p:nvCxnSpPr>
        <p:spPr>
          <a:xfrm rot="5400000" flipH="1" flipV="1">
            <a:off x="7850382" y="5564382"/>
            <a:ext cx="1062492" cy="113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2"/>
            <a:endCxn id="7" idx="6"/>
          </p:cNvCxnSpPr>
          <p:nvPr/>
        </p:nvCxnSpPr>
        <p:spPr>
          <a:xfrm rot="10800000">
            <a:off x="6623720" y="5447556"/>
            <a:ext cx="106754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1"/>
            <a:endCxn id="7" idx="5"/>
          </p:cNvCxnSpPr>
          <p:nvPr/>
        </p:nvCxnSpPr>
        <p:spPr>
          <a:xfrm rot="16200000" flipV="1">
            <a:off x="6554238" y="5564382"/>
            <a:ext cx="1134500" cy="1062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7" idx="7"/>
          </p:cNvCxnSpPr>
          <p:nvPr/>
        </p:nvCxnSpPr>
        <p:spPr>
          <a:xfrm rot="5400000">
            <a:off x="6626246" y="4268238"/>
            <a:ext cx="1062492" cy="113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0"/>
            <a:endCxn id="8" idx="4"/>
          </p:cNvCxnSpPr>
          <p:nvPr/>
        </p:nvCxnSpPr>
        <p:spPr>
          <a:xfrm rot="5400000" flipH="1" flipV="1">
            <a:off x="7235788" y="6059624"/>
            <a:ext cx="1067544" cy="720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307797" y="4835488"/>
            <a:ext cx="9955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623721" y="5447556"/>
            <a:ext cx="10675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7235789" y="6059624"/>
            <a:ext cx="1067544" cy="720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588224" y="4305128"/>
            <a:ext cx="2358636" cy="2358636"/>
            <a:chOff x="3491880" y="4456642"/>
            <a:chExt cx="2358636" cy="2358636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4752020" y="4492646"/>
              <a:ext cx="1134500" cy="1062492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752020" y="5716782"/>
              <a:ext cx="1062492" cy="113450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V="1">
              <a:off x="3455876" y="5716782"/>
              <a:ext cx="1134500" cy="1062492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527884" y="4420638"/>
              <a:ext cx="1062492" cy="113450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209435" y="4987888"/>
              <a:ext cx="995536" cy="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3525359" y="5599956"/>
              <a:ext cx="1067544" cy="0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4137427" y="6212024"/>
              <a:ext cx="1067544" cy="72008"/>
            </a:xfrm>
            <a:prstGeom prst="line">
              <a:avLst/>
            </a:pr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4991472" y="6512768"/>
            <a:ext cx="228600" cy="2286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423520" y="651276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5855568" y="6512768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287616" y="6512768"/>
            <a:ext cx="228600" cy="228600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Rectangle 52"/>
          <p:cNvSpPr/>
          <p:nvPr/>
        </p:nvSpPr>
        <p:spPr>
          <a:xfrm>
            <a:off x="4896128" y="6093296"/>
            <a:ext cx="1680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VNet</a:t>
            </a:r>
            <a:r>
              <a:rPr lang="en-US" dirty="0" smtClean="0"/>
              <a:t> request:</a:t>
            </a:r>
            <a:endParaRPr lang="he-IL" dirty="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300192" y="5240878"/>
            <a:ext cx="400050" cy="400050"/>
          </a:xfrm>
          <a:prstGeom prst="ellipse">
            <a:avLst/>
          </a:prstGeom>
          <a:noFill/>
          <a:ln w="635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7596966" y="5229200"/>
            <a:ext cx="400050" cy="400050"/>
          </a:xfrm>
          <a:prstGeom prst="ellipse">
            <a:avLst/>
          </a:prstGeom>
          <a:noFill/>
          <a:ln w="635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6" name="Group 55"/>
          <p:cNvGrpSpPr/>
          <p:nvPr/>
        </p:nvGrpSpPr>
        <p:grpSpPr>
          <a:xfrm>
            <a:off x="6597037" y="4310724"/>
            <a:ext cx="1215323" cy="2358636"/>
            <a:chOff x="2699792" y="4310724"/>
            <a:chExt cx="1215323" cy="2358636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V="1">
              <a:off x="2663788" y="5570864"/>
              <a:ext cx="1134500" cy="106249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2735796" y="4274720"/>
              <a:ext cx="1062492" cy="11345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3417347" y="4841970"/>
              <a:ext cx="995536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2733271" y="5454038"/>
              <a:ext cx="1067544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3345339" y="6066106"/>
              <a:ext cx="1067544" cy="7200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2"/>
          </a:xfrm>
        </p:spPr>
        <p:txBody>
          <a:bodyPr/>
          <a:lstStyle/>
          <a:p>
            <a:pPr algn="l" rtl="0"/>
            <a:r>
              <a:rPr lang="en-US" dirty="0" smtClean="0"/>
              <a:t>Undirected communication network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/>
              <a:t> - is the set of substrate nodes.</a:t>
            </a:r>
          </a:p>
          <a:p>
            <a:pPr lvl="1" algn="l" rtl="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/>
              <a:t> - is the set of links.</a:t>
            </a:r>
          </a:p>
          <a:p>
            <a:pPr lvl="1" algn="l" rtl="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 – link capacity function.</a:t>
            </a:r>
          </a:p>
          <a:p>
            <a:pPr lvl="1" algn="l" rtl="0"/>
            <a:endParaRPr lang="en-US" dirty="0" smtClean="0"/>
          </a:p>
          <a:p>
            <a:pPr algn="l" rtl="0"/>
            <a:r>
              <a:rPr lang="en-US" dirty="0" smtClean="0"/>
              <a:t>Sequence of </a:t>
            </a:r>
            <a:r>
              <a:rPr lang="en-US" dirty="0" err="1" smtClean="0"/>
              <a:t>VNet</a:t>
            </a:r>
            <a:r>
              <a:rPr lang="en-US" dirty="0" smtClean="0"/>
              <a:t> requests                  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Upon arrival of a request</a:t>
            </a:r>
          </a:p>
          <a:p>
            <a:pPr lvl="1" algn="l" rtl="0"/>
            <a:r>
              <a:rPr lang="en-US" dirty="0" smtClean="0"/>
              <a:t>Either </a:t>
            </a:r>
            <a:r>
              <a:rPr lang="en-US" b="1" dirty="0" smtClean="0">
                <a:solidFill>
                  <a:srgbClr val="006600"/>
                </a:solidFill>
              </a:rPr>
              <a:t>embed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reject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/>
              <a:t>.</a:t>
            </a:r>
          </a:p>
          <a:p>
            <a:pPr lvl="1" algn="l" rtl="0"/>
            <a:r>
              <a:rPr lang="en-US" dirty="0" smtClean="0"/>
              <a:t>The set of valid embeddings of     depends on the service model.</a:t>
            </a:r>
            <a:endParaRPr lang="en-US" dirty="0"/>
          </a:p>
          <a:p>
            <a:pPr lvl="1" algn="l" rt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he-IL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463873" y="3573016"/>
          <a:ext cx="1844431" cy="467990"/>
        </p:xfrm>
        <a:graphic>
          <a:graphicData uri="http://schemas.openxmlformats.org/presentationml/2006/ole">
            <p:oleObj spid="_x0000_s54273" name="Equation" r:id="rId4" imgW="850680" imgH="215640" progId="Equation.3">
              <p:embed/>
            </p:oleObj>
          </a:graphicData>
        </a:graphic>
      </p:graphicFrame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5076056" y="4463124"/>
          <a:ext cx="360040" cy="622060"/>
        </p:xfrm>
        <a:graphic>
          <a:graphicData uri="http://schemas.openxmlformats.org/presentationml/2006/ole">
            <p:oleObj spid="_x0000_s54274" name="Equation" r:id="rId5" imgW="139680" imgH="24120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4552945" y="4837792"/>
          <a:ext cx="358775" cy="622300"/>
        </p:xfrm>
        <a:graphic>
          <a:graphicData uri="http://schemas.openxmlformats.org/presentationml/2006/ole">
            <p:oleObj spid="_x0000_s54277" name="Equation" r:id="rId6" imgW="139680" imgH="24120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5635708" y="5239206"/>
          <a:ext cx="358775" cy="622300"/>
        </p:xfrm>
        <a:graphic>
          <a:graphicData uri="http://schemas.openxmlformats.org/presentationml/2006/ole">
            <p:oleObj spid="_x0000_s54278" name="Equation" r:id="rId7" imgW="139680" imgH="241200" progId="Equation.3">
              <p:embed/>
            </p:oleObj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6876256" y="1403499"/>
          <a:ext cx="1735137" cy="441325"/>
        </p:xfrm>
        <a:graphic>
          <a:graphicData uri="http://schemas.openxmlformats.org/presentationml/2006/ole">
            <p:oleObj spid="_x0000_s54280" name="Equation" r:id="rId8" imgW="799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Every request is a 5-tuple </a:t>
            </a:r>
          </a:p>
          <a:p>
            <a:pPr lvl="1" algn="l" rtl="0"/>
            <a:r>
              <a:rPr lang="en-US" dirty="0" smtClean="0"/>
              <a:t>A set of terminals             .</a:t>
            </a:r>
          </a:p>
          <a:p>
            <a:pPr lvl="1" algn="l" rtl="0"/>
            <a:r>
              <a:rPr lang="en-US" dirty="0" smtClean="0"/>
              <a:t>A set of allowed traffic patterns between the terminals     .</a:t>
            </a:r>
          </a:p>
          <a:p>
            <a:pPr lvl="1" algn="l" rtl="0"/>
            <a:r>
              <a:rPr lang="en-US" dirty="0" smtClean="0"/>
              <a:t>Routing model</a:t>
            </a:r>
          </a:p>
          <a:p>
            <a:pPr lvl="2" algn="l" rtl="0"/>
            <a:r>
              <a:rPr lang="en-US" dirty="0" smtClean="0"/>
              <a:t>Multi path, single path, or tree.</a:t>
            </a:r>
          </a:p>
          <a:p>
            <a:pPr lvl="1" algn="l" rtl="0"/>
            <a:r>
              <a:rPr lang="en-US" dirty="0" smtClean="0"/>
              <a:t>Benefit      . </a:t>
            </a:r>
          </a:p>
          <a:p>
            <a:pPr algn="l" rtl="0"/>
            <a:endParaRPr lang="en-US" b="1" dirty="0" smtClean="0">
              <a:solidFill>
                <a:srgbClr val="0066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006600"/>
                </a:solidFill>
              </a:rPr>
              <a:t>Goal</a:t>
            </a:r>
          </a:p>
          <a:p>
            <a:pPr lvl="1" algn="l" rtl="0"/>
            <a:r>
              <a:rPr lang="en-US" b="1" dirty="0" smtClean="0">
                <a:solidFill>
                  <a:srgbClr val="006600"/>
                </a:solidFill>
              </a:rPr>
              <a:t>Maximize the sum of the benefits of the embedded </a:t>
            </a:r>
            <a:r>
              <a:rPr lang="en-US" b="1" dirty="0" err="1" smtClean="0">
                <a:solidFill>
                  <a:srgbClr val="006600"/>
                </a:solidFill>
              </a:rPr>
              <a:t>VNets</a:t>
            </a:r>
            <a:r>
              <a:rPr lang="en-US" b="1" dirty="0" smtClean="0">
                <a:solidFill>
                  <a:srgbClr val="006600"/>
                </a:solidFill>
              </a:rPr>
              <a:t>.</a:t>
            </a:r>
          </a:p>
          <a:p>
            <a:pPr lvl="1" algn="l" rtl="0">
              <a:buNone/>
            </a:pPr>
            <a:endParaRPr lang="en-US" dirty="0" smtClean="0"/>
          </a:p>
          <a:p>
            <a:pPr lvl="1" algn="l" rtl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Definition, cont</a:t>
            </a:r>
            <a:r>
              <a:rPr lang="en-US" dirty="0" smtClean="0"/>
              <a:t>.</a:t>
            </a:r>
            <a:endParaRPr lang="he-IL" dirty="0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3785295" y="1897013"/>
          <a:ext cx="1074737" cy="523875"/>
        </p:xfrm>
        <a:graphic>
          <a:graphicData uri="http://schemas.openxmlformats.org/presentationml/2006/ole">
            <p:oleObj spid="_x0000_s53249" name="Equation" r:id="rId4" imgW="495000" imgH="24120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2591042" y="2625207"/>
          <a:ext cx="469900" cy="523875"/>
        </p:xfrm>
        <a:graphic>
          <a:graphicData uri="http://schemas.openxmlformats.org/presentationml/2006/ole">
            <p:oleObj spid="_x0000_s53251" name="Equation" r:id="rId5" imgW="215640" imgH="24120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291808" y="3789363"/>
          <a:ext cx="358775" cy="523875"/>
        </p:xfrm>
        <a:graphic>
          <a:graphicData uri="http://schemas.openxmlformats.org/presentationml/2006/ole">
            <p:oleObj spid="_x0000_s53252" name="Equation" r:id="rId6" imgW="164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954</Words>
  <Application>Microsoft Office PowerPoint</Application>
  <PresentationFormat>On-screen Show (4:3)</PresentationFormat>
  <Paragraphs>251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Concourse</vt:lpstr>
      <vt:lpstr>Equation</vt:lpstr>
      <vt:lpstr>Competitive and Deterministic Embeddings of Virtual Networks</vt:lpstr>
      <vt:lpstr>Virtualization</vt:lpstr>
      <vt:lpstr>Network Virtualization</vt:lpstr>
      <vt:lpstr>An Example</vt:lpstr>
      <vt:lpstr>VNet Service Models</vt:lpstr>
      <vt:lpstr>VNet Service Models, cont.</vt:lpstr>
      <vt:lpstr>VNet Service Models, cont.</vt:lpstr>
      <vt:lpstr>Problem Definition</vt:lpstr>
      <vt:lpstr>Problem Definition, cont.</vt:lpstr>
      <vt:lpstr>Overall Profit &amp; Competitive Analysis</vt:lpstr>
      <vt:lpstr>Previous Work</vt:lpstr>
      <vt:lpstr>Previous Work, cont.</vt:lpstr>
      <vt:lpstr>Main Result</vt:lpstr>
      <vt:lpstr>Algorithm Outline</vt:lpstr>
      <vt:lpstr>Algorithm Outline, cont.</vt:lpstr>
      <vt:lpstr>Main Result</vt:lpstr>
      <vt:lpstr>Main Result, cont.</vt:lpstr>
      <vt:lpstr>Main Result, cont.</vt:lpstr>
      <vt:lpstr>Extensions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/>
  <cp:lastModifiedBy/>
  <cp:revision>23</cp:revision>
  <cp:lastPrinted>1601-01-01T00:00:00Z</cp:lastPrinted>
  <dcterms:created xsi:type="dcterms:W3CDTF">1601-01-01T00:00:00Z</dcterms:created>
  <dcterms:modified xsi:type="dcterms:W3CDTF">2011-03-30T21:38:13Z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