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361" r:id="rId3"/>
    <p:sldId id="358" r:id="rId4"/>
    <p:sldId id="359" r:id="rId5"/>
    <p:sldId id="362" r:id="rId6"/>
    <p:sldId id="439" r:id="rId7"/>
    <p:sldId id="363" r:id="rId8"/>
    <p:sldId id="364" r:id="rId9"/>
    <p:sldId id="258" r:id="rId10"/>
    <p:sldId id="260" r:id="rId11"/>
    <p:sldId id="366" r:id="rId12"/>
    <p:sldId id="430" r:id="rId13"/>
    <p:sldId id="431" r:id="rId14"/>
    <p:sldId id="429" r:id="rId15"/>
    <p:sldId id="432" r:id="rId16"/>
    <p:sldId id="434" r:id="rId17"/>
    <p:sldId id="433" r:id="rId18"/>
    <p:sldId id="435" r:id="rId19"/>
    <p:sldId id="436" r:id="rId20"/>
    <p:sldId id="374" r:id="rId21"/>
    <p:sldId id="377" r:id="rId22"/>
    <p:sldId id="375" r:id="rId23"/>
    <p:sldId id="360" r:id="rId24"/>
    <p:sldId id="378" r:id="rId25"/>
    <p:sldId id="379" r:id="rId26"/>
    <p:sldId id="380" r:id="rId27"/>
    <p:sldId id="381" r:id="rId28"/>
    <p:sldId id="382" r:id="rId29"/>
    <p:sldId id="383" r:id="rId30"/>
    <p:sldId id="395" r:id="rId31"/>
    <p:sldId id="385" r:id="rId32"/>
    <p:sldId id="386" r:id="rId33"/>
    <p:sldId id="387" r:id="rId34"/>
    <p:sldId id="440" r:id="rId35"/>
    <p:sldId id="388" r:id="rId36"/>
    <p:sldId id="441" r:id="rId37"/>
    <p:sldId id="442" r:id="rId38"/>
    <p:sldId id="443" r:id="rId39"/>
    <p:sldId id="445" r:id="rId40"/>
    <p:sldId id="389" r:id="rId41"/>
    <p:sldId id="396" r:id="rId42"/>
    <p:sldId id="384" r:id="rId43"/>
    <p:sldId id="356" r:id="rId44"/>
    <p:sldId id="393" r:id="rId45"/>
    <p:sldId id="394" r:id="rId46"/>
    <p:sldId id="392" r:id="rId47"/>
    <p:sldId id="397" r:id="rId48"/>
    <p:sldId id="400" r:id="rId49"/>
    <p:sldId id="282" r:id="rId50"/>
    <p:sldId id="283" r:id="rId51"/>
    <p:sldId id="284" r:id="rId52"/>
    <p:sldId id="451" r:id="rId53"/>
    <p:sldId id="452" r:id="rId54"/>
    <p:sldId id="326" r:id="rId55"/>
    <p:sldId id="324" r:id="rId56"/>
    <p:sldId id="328" r:id="rId57"/>
    <p:sldId id="329" r:id="rId58"/>
    <p:sldId id="401" r:id="rId59"/>
    <p:sldId id="402" r:id="rId60"/>
    <p:sldId id="449" r:id="rId61"/>
    <p:sldId id="398" r:id="rId62"/>
    <p:sldId id="390" r:id="rId63"/>
    <p:sldId id="403" r:id="rId64"/>
    <p:sldId id="406" r:id="rId65"/>
    <p:sldId id="405" r:id="rId66"/>
    <p:sldId id="446" r:id="rId67"/>
    <p:sldId id="407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08" r:id="rId77"/>
    <p:sldId id="418" r:id="rId78"/>
    <p:sldId id="419" r:id="rId79"/>
    <p:sldId id="289" r:id="rId80"/>
    <p:sldId id="417" r:id="rId81"/>
    <p:sldId id="391" r:id="rId82"/>
    <p:sldId id="288" r:id="rId83"/>
    <p:sldId id="327" r:id="rId84"/>
    <p:sldId id="325" r:id="rId85"/>
    <p:sldId id="357" r:id="rId86"/>
    <p:sldId id="450" r:id="rId87"/>
    <p:sldId id="332" r:id="rId88"/>
    <p:sldId id="420" r:id="rId89"/>
    <p:sldId id="437" r:id="rId90"/>
    <p:sldId id="422" r:id="rId91"/>
    <p:sldId id="421" r:id="rId92"/>
    <p:sldId id="423" r:id="rId93"/>
    <p:sldId id="424" r:id="rId94"/>
    <p:sldId id="425" r:id="rId95"/>
    <p:sldId id="426" r:id="rId96"/>
    <p:sldId id="448" r:id="rId97"/>
    <p:sldId id="333" r:id="rId98"/>
    <p:sldId id="444" r:id="rId99"/>
    <p:sldId id="438" r:id="rId100"/>
    <p:sldId id="427" r:id="rId101"/>
    <p:sldId id="336" r:id="rId102"/>
    <p:sldId id="294" r:id="rId103"/>
    <p:sldId id="399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  <a:srgbClr val="0000FF"/>
    <a:srgbClr val="800000"/>
    <a:srgbClr val="FF0000"/>
    <a:srgbClr val="FFFF99"/>
    <a:srgbClr val="0B0D59"/>
    <a:srgbClr val="101382"/>
    <a:srgbClr val="5A04A8"/>
    <a:srgbClr val="F4C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5" autoAdjust="0"/>
  </p:normalViewPr>
  <p:slideViewPr>
    <p:cSldViewPr>
      <p:cViewPr varScale="1">
        <p:scale>
          <a:sx n="70" d="100"/>
          <a:sy n="70" d="100"/>
        </p:scale>
        <p:origin x="-1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9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BE1710-6839-44BF-9E90-5E04F4F57F4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657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average =&gt; statistics matter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1710-6839-44BF-9E90-5E04F4F57F4D}" type="slidenum">
              <a:rPr lang="he-IL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4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F0BC4-8F86-4C27-A0A9-17DF17343B6E}" type="slidenum">
              <a:rPr lang="he-IL" altLang="en-US"/>
              <a:pPr/>
              <a:t>9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Parse the title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2DC03-EBE4-41EA-96D5-0330629598A6}" type="slidenum">
              <a:rPr lang="he-IL" altLang="en-US"/>
              <a:pPr/>
              <a:t>37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Red is EASY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0B014-B604-4C77-A09A-7673429A3AFA}" type="slidenum">
              <a:rPr lang="he-IL" altLang="en-US"/>
              <a:pPr/>
              <a:t>45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Logs have 10^5 to 10^6 jobs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04697-F2E9-4873-9B43-0E71B3056149}" type="slidenum">
              <a:rPr lang="he-IL" altLang="en-US"/>
              <a:pPr/>
              <a:t>83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Like equilibrium in economics supply and demand curves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2D4C5-10ED-4046-9BB5-8E0EEA3775CE}" type="slidenum">
              <a:rPr lang="he-IL" altLang="en-US"/>
              <a:pPr/>
              <a:t>84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evaluations also need to simulate user behavior!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9ADD-1E4E-47D0-BEA2-A8B4BE2D82DD}" type="slidenum">
              <a:rPr lang="he-IL" altLang="en-US"/>
              <a:pPr/>
              <a:t>85</a:t>
            </a:fld>
            <a:endParaRPr lang="en-US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evaluations also need to simulate user behavior!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6477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64770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30530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305300" cy="25527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86300" y="4152900"/>
            <a:ext cx="4305300" cy="25527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כותרת, תרש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30530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רשים 3"/>
          <p:cNvSpPr>
            <a:spLocks noGrp="1"/>
          </p:cNvSpPr>
          <p:nvPr>
            <p:ph type="chart" sz="half" idx="2"/>
          </p:nvPr>
        </p:nvSpPr>
        <p:spPr>
          <a:xfrm>
            <a:off x="4686300" y="1447800"/>
            <a:ext cx="43053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30530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30530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305300" cy="25527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305300" cy="25527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228600" y="4152900"/>
            <a:ext cx="4305300" cy="25527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86300" y="4152900"/>
            <a:ext cx="4305300" cy="25527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4CF66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9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8445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6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6134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4039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2000">
              <a:srgbClr val="0B0D59"/>
            </a:gs>
            <a:gs pos="100000">
              <a:srgbClr val="5A04A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23755"/>
            <a:ext cx="7772400" cy="237669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Resampling with Feedback</a:t>
            </a:r>
            <a:br>
              <a:rPr lang="en-US" altLang="en-US" dirty="0"/>
            </a:br>
            <a:r>
              <a:rPr lang="en-US" altLang="en-US" sz="800" dirty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/>
              <a:t>A New Paradigm of Using Workload Data for Performance Evaluation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Dror </a:t>
            </a:r>
            <a:r>
              <a:rPr lang="en-US" altLang="en-US" dirty="0" err="1"/>
              <a:t>Feitelson</a:t>
            </a:r>
            <a:endParaRPr lang="en-US" altLang="en-US" dirty="0"/>
          </a:p>
          <a:p>
            <a:r>
              <a:rPr lang="en-US" altLang="en-US" dirty="0"/>
              <a:t>Hebrew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Job Scheduling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job is a rectangle in </a:t>
            </a:r>
            <a:r>
              <a:rPr lang="en-US" altLang="en-US" dirty="0" err="1">
                <a:solidFill>
                  <a:srgbClr val="92D050"/>
                </a:solidFill>
              </a:rPr>
              <a:t>processors</a:t>
            </a:r>
            <a:r>
              <a:rPr lang="en-US" altLang="en-US" dirty="0" err="1"/>
              <a:t>X</a:t>
            </a:r>
            <a:r>
              <a:rPr lang="en-US" altLang="en-US" dirty="0" err="1">
                <a:solidFill>
                  <a:srgbClr val="92D050"/>
                </a:solidFill>
              </a:rPr>
              <a:t>time</a:t>
            </a:r>
            <a:r>
              <a:rPr lang="en-US" altLang="en-US" dirty="0"/>
              <a:t> space</a:t>
            </a:r>
          </a:p>
          <a:p>
            <a:r>
              <a:rPr lang="en-US" altLang="en-US" dirty="0"/>
              <a:t>Given many jobs, we must schedule them to run on available processors</a:t>
            </a:r>
          </a:p>
          <a:p>
            <a:r>
              <a:rPr lang="en-US" altLang="en-US" dirty="0"/>
              <a:t>This is like packing the rectangles</a:t>
            </a:r>
          </a:p>
          <a:p>
            <a:r>
              <a:rPr lang="en-US" altLang="en-US" dirty="0"/>
              <a:t>Want to minimize space used, i.e. minimize used resources and fragmentation</a:t>
            </a:r>
          </a:p>
          <a:p>
            <a:r>
              <a:rPr lang="en-US" altLang="en-US" dirty="0"/>
              <a:t>On-line problem: don’t know future arrivals or runtimes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Background – parallel job scheduling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Workload models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logs directly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Resampling workloads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Adding feedback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Examples of evaluation results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4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Main Results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Resampling with feedback is a new way to use workload logs</a:t>
            </a:r>
          </a:p>
          <a:p>
            <a:pPr lvl="1"/>
            <a:r>
              <a:rPr lang="en-US" altLang="en-US" dirty="0"/>
              <a:t>Retain realism of logs</a:t>
            </a:r>
          </a:p>
          <a:p>
            <a:pPr lvl="1"/>
            <a:r>
              <a:rPr lang="en-US" altLang="en-US" dirty="0"/>
              <a:t>Support flexibility</a:t>
            </a:r>
          </a:p>
          <a:p>
            <a:pPr lvl="1"/>
            <a:r>
              <a:rPr lang="en-US" altLang="en-US" dirty="0"/>
              <a:t>Measure throughput (=satisfaction?)</a:t>
            </a:r>
          </a:p>
          <a:p>
            <a:pPr lvl="1"/>
            <a:r>
              <a:rPr lang="en-US" altLang="en-US" dirty="0"/>
              <a:t>Avoid original system’s signature</a:t>
            </a:r>
          </a:p>
          <a:p>
            <a:r>
              <a:rPr lang="en-US" altLang="en-US" dirty="0"/>
              <a:t>New interpretation of “fair evaluations”:   </a:t>
            </a:r>
            <a:r>
              <a:rPr lang="en-US" altLang="en-US" dirty="0">
                <a:solidFill>
                  <a:srgbClr val="92D050"/>
                </a:solidFill>
              </a:rPr>
              <a:t>same users instead of same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8740"/>
            <a:ext cx="8763000" cy="5625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92D050"/>
                </a:solidFill>
              </a:rPr>
              <a:t>My students</a:t>
            </a:r>
            <a:endParaRPr lang="en-US" altLang="en-US" sz="2200" dirty="0">
              <a:solidFill>
                <a:srgbClr val="92D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Dan </a:t>
            </a:r>
            <a:r>
              <a:rPr lang="en-US" altLang="en-US" sz="2200" dirty="0" err="1"/>
              <a:t>Tsafrir</a:t>
            </a:r>
            <a:r>
              <a:rPr lang="en-US" altLang="en-US" sz="2200" dirty="0"/>
              <a:t> (PhD 2006)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Edi </a:t>
            </a:r>
            <a:r>
              <a:rPr lang="en-US" altLang="en-US" sz="2200" dirty="0" err="1"/>
              <a:t>Shmueli</a:t>
            </a:r>
            <a:r>
              <a:rPr lang="en-US" altLang="en-US" sz="2200" dirty="0"/>
              <a:t> (PhD 2008)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err="1"/>
              <a:t>Netanel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Zakay</a:t>
            </a:r>
            <a:r>
              <a:rPr lang="en-US" altLang="en-US" sz="2200" dirty="0"/>
              <a:t> (PhD 2017)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92D050"/>
                </a:solidFill>
              </a:rPr>
              <a:t>Financial support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Israel Science Foundation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Ministry of Science and Technology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92D050"/>
                </a:solidFill>
              </a:rPr>
              <a:t>Parallel Workloads Archive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CTC SP2 – Steven </a:t>
            </a:r>
            <a:r>
              <a:rPr lang="en-US" altLang="en-US" sz="2000" dirty="0" err="1"/>
              <a:t>Hotovy</a:t>
            </a:r>
            <a:r>
              <a:rPr lang="en-US" altLang="en-US" sz="2000" dirty="0"/>
              <a:t> and Dan Dwyer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SDSC Paragon – Reagan Moore and Allen Downey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SDSC SP2 and </a:t>
            </a:r>
            <a:r>
              <a:rPr lang="en-US" altLang="en-US" sz="2000" dirty="0" err="1"/>
              <a:t>DataStar</a:t>
            </a:r>
            <a:r>
              <a:rPr lang="en-US" altLang="en-US" sz="2000" dirty="0"/>
              <a:t> – Victor Hazelwood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SDSC Blue Horizon – Travis </a:t>
            </a:r>
            <a:r>
              <a:rPr lang="en-US" altLang="en-US" sz="2000" dirty="0" err="1"/>
              <a:t>Earheart</a:t>
            </a:r>
            <a:r>
              <a:rPr lang="en-US" altLang="en-US" sz="2000" dirty="0"/>
              <a:t> and Nancy Wilkins-</a:t>
            </a:r>
            <a:r>
              <a:rPr lang="en-US" altLang="en-US" sz="2000" dirty="0" err="1"/>
              <a:t>Diehr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LANL CM5 – Curt Canada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LANL O2K – </a:t>
            </a:r>
            <a:r>
              <a:rPr lang="en-US" altLang="en-US" sz="2000" dirty="0" err="1"/>
              <a:t>Fabrizio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Petrini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HPC2N cluster – Ake </a:t>
            </a:r>
            <a:r>
              <a:rPr lang="en-US" altLang="en-US" sz="2000" dirty="0" err="1"/>
              <a:t>Sandgren</a:t>
            </a:r>
            <a:r>
              <a:rPr lang="en-US" altLang="en-US" sz="2000" dirty="0"/>
              <a:t> and Michael Jack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LLNL </a:t>
            </a:r>
            <a:r>
              <a:rPr lang="en-US" altLang="en-US" sz="2000" dirty="0" err="1"/>
              <a:t>uBGL</a:t>
            </a:r>
            <a:r>
              <a:rPr lang="en-US" altLang="en-US" sz="2000" dirty="0"/>
              <a:t> – Moe </a:t>
            </a:r>
            <a:r>
              <a:rPr lang="en-US" altLang="en-US" sz="2000" dirty="0" err="1"/>
              <a:t>Jette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728917" y="4639270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Whoop-dee-doo!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4610448" y="2248390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858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4610448" y="2248390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1977954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197649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611560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116 L 3.61111E-6 0.276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0139 0.53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5 -7.40741E-7 L 0.11823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47 L -1.38889E-6 0.276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47 L -1.38889E-6 0.532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150361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4610448" y="2248390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77003" y="1983402"/>
            <a:ext cx="593038" cy="985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2132" y="1988840"/>
            <a:ext cx="609600" cy="9802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27713" y="1504671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1691680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>
            <a:off x="3328767" y="1504543"/>
            <a:ext cx="702119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7.40741E-7 L 0.1501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162 L -0.00139 0.275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6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24 L 0.00018 0.534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7 -0.0007 L 0.17708 -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7 0.281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0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00034 0.539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520596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4610448" y="2248390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85533" y="5633755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5949" y="387856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17881" y="3448512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3311860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/>
          <p:cNvSpPr/>
          <p:nvPr/>
        </p:nvSpPr>
        <p:spPr>
          <a:xfrm>
            <a:off x="3841162" y="2705345"/>
            <a:ext cx="1414244" cy="259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842663" y="2707994"/>
            <a:ext cx="1414244" cy="256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56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23 L -0.00104 0.275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00052 0.531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32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520596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7637" y="1334601"/>
            <a:ext cx="315035" cy="1298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4610448" y="2248390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85533" y="5633755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5949" y="387856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17881" y="3448512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3851920" y="6349274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850083" y="460270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3841419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>
            <a:off x="4231624" y="1339106"/>
            <a:ext cx="305203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4225084" y="1340278"/>
            <a:ext cx="301911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2220" y="49498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Queued jobs</a:t>
            </a:r>
          </a:p>
        </p:txBody>
      </p:sp>
    </p:spTree>
    <p:extLst>
      <p:ext uri="{BB962C8B-B14F-4D97-AF65-F5344CB8AC3E}">
        <p14:creationId xmlns:p14="http://schemas.microsoft.com/office/powerpoint/2010/main" val="15503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404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7 L 0.00104 0.16528 C 0.00104 0.23889 0.07778 0.32894 0.14045 0.32894 L 0.27951 0.32894 " pathEditMode="relative" rAng="16200000" ptsTypes="FfFF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64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2.59259E-6 L 0.0007 0.29375 C 0.0007 0.425 0.07761 0.58518 0.14011 0.58518 L 0.27882 0.58518 " pathEditMode="relative" rAng="16200000" ptsTypes="FfFF">
                                      <p:cBhvr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520596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4610448" y="2248390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85533" y="5633755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5949" y="387856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17881" y="3448512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3851920" y="6349274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850083" y="460270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4203334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>
            <a:off x="6753756" y="5343104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6753756" y="3587909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2220" y="49498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Queued jobs</a:t>
            </a:r>
          </a:p>
        </p:txBody>
      </p:sp>
      <p:sp>
        <p:nvSpPr>
          <p:cNvPr id="33" name="מלבן 32"/>
          <p:cNvSpPr/>
          <p:nvPr/>
        </p:nvSpPr>
        <p:spPr>
          <a:xfrm>
            <a:off x="6742998" y="5329968"/>
            <a:ext cx="315035" cy="1294141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מלבן 33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93 L -0.15747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520596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85533" y="5633755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5949" y="387856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17881" y="3448512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3851920" y="6349274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850083" y="460270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6753756" y="5332346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6753756" y="3587909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2220" y="49498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Queued jobs</a:t>
            </a:r>
          </a:p>
        </p:txBody>
      </p:sp>
      <p:sp>
        <p:nvSpPr>
          <p:cNvPr id="33" name="מלבן 32"/>
          <p:cNvSpPr/>
          <p:nvPr/>
        </p:nvSpPr>
        <p:spPr>
          <a:xfrm>
            <a:off x="5292080" y="5319210"/>
            <a:ext cx="315035" cy="1294141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מלבן 33"/>
          <p:cNvSpPr/>
          <p:nvPr/>
        </p:nvSpPr>
        <p:spPr>
          <a:xfrm>
            <a:off x="4608379" y="2247742"/>
            <a:ext cx="227901" cy="373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לבן 34"/>
          <p:cNvSpPr/>
          <p:nvPr/>
        </p:nvSpPr>
        <p:spPr>
          <a:xfrm>
            <a:off x="4607173" y="2258870"/>
            <a:ext cx="227902" cy="3625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מלבן 35"/>
          <p:cNvSpPr/>
          <p:nvPr/>
        </p:nvSpPr>
        <p:spPr>
          <a:xfrm>
            <a:off x="4607173" y="2247742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מלבן 36"/>
          <p:cNvSpPr/>
          <p:nvPr/>
        </p:nvSpPr>
        <p:spPr>
          <a:xfrm>
            <a:off x="4726142" y="1556042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מלבן 37"/>
          <p:cNvSpPr/>
          <p:nvPr/>
        </p:nvSpPr>
        <p:spPr>
          <a:xfrm>
            <a:off x="4724267" y="1556042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4203334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פיצוץ 1 3"/>
          <p:cNvSpPr/>
          <p:nvPr/>
        </p:nvSpPr>
        <p:spPr>
          <a:xfrm>
            <a:off x="4844906" y="4602705"/>
            <a:ext cx="2453671" cy="1360875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backfilling</a:t>
            </a:r>
          </a:p>
        </p:txBody>
      </p:sp>
    </p:spTree>
    <p:extLst>
      <p:ext uri="{BB962C8B-B14F-4D97-AF65-F5344CB8AC3E}">
        <p14:creationId xmlns:p14="http://schemas.microsoft.com/office/powerpoint/2010/main" val="41050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69 L 0.04427 -0.0006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-0.00017 0.15972 C -0.00017 0.23194 0.07639 0.32129 0.13906 0.32129 L 0.27899 0.32129 " pathEditMode="relative" rAng="5400000" ptsTypes="FfFF">
                                      <p:cBhvr>
                                        <p:cTn id="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6 L -0.00017 0.537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4479 -0.00069 L 0.05643 -0.0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69 L 0.00034 0.19167 C 0.00034 0.27847 0.08246 0.38519 0.14896 0.38519 L 0.29791 0.38519 " pathEditMode="fixed" rAng="5400000" ptsTypes="FfFF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1928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537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  <p:bldP spid="37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520596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85533" y="5633755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5949" y="387856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17881" y="3448512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3851920" y="6349274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850083" y="460270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6742998" y="5332346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6742998" y="3577151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2220" y="49498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Queued jobs</a:t>
            </a:r>
          </a:p>
        </p:txBody>
      </p:sp>
      <p:sp>
        <p:nvSpPr>
          <p:cNvPr id="33" name="מלבן 32"/>
          <p:cNvSpPr/>
          <p:nvPr/>
        </p:nvSpPr>
        <p:spPr>
          <a:xfrm>
            <a:off x="5292080" y="5319210"/>
            <a:ext cx="315035" cy="1294141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מלבן 33"/>
          <p:cNvSpPr/>
          <p:nvPr/>
        </p:nvSpPr>
        <p:spPr>
          <a:xfrm>
            <a:off x="4607173" y="2249038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מלבן 35"/>
          <p:cNvSpPr/>
          <p:nvPr/>
        </p:nvSpPr>
        <p:spPr>
          <a:xfrm>
            <a:off x="4608379" y="5947447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קבוצה 3"/>
          <p:cNvGrpSpPr/>
          <p:nvPr/>
        </p:nvGrpSpPr>
        <p:grpSpPr>
          <a:xfrm>
            <a:off x="7160287" y="4193907"/>
            <a:ext cx="742083" cy="638874"/>
            <a:chOff x="7160287" y="4193907"/>
            <a:chExt cx="742083" cy="638874"/>
          </a:xfrm>
        </p:grpSpPr>
        <p:sp>
          <p:nvSpPr>
            <p:cNvPr id="35" name="מלבן 34"/>
            <p:cNvSpPr/>
            <p:nvPr/>
          </p:nvSpPr>
          <p:spPr>
            <a:xfrm>
              <a:off x="7160287" y="4451781"/>
              <a:ext cx="202023" cy="381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מלבן 36"/>
            <p:cNvSpPr/>
            <p:nvPr/>
          </p:nvSpPr>
          <p:spPr>
            <a:xfrm>
              <a:off x="7445170" y="4193907"/>
              <a:ext cx="457200" cy="6302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מלבן 37"/>
          <p:cNvSpPr/>
          <p:nvPr/>
        </p:nvSpPr>
        <p:spPr>
          <a:xfrm>
            <a:off x="4724267" y="5246274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4715641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58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39 L -0.15989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046 L -0.15989 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4791 -0.0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9600" y="51816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</a:t>
            </a:r>
          </a:p>
        </p:txBody>
      </p:sp>
      <p:sp>
        <p:nvSpPr>
          <p:cNvPr id="7" name="מלבן 6"/>
          <p:cNvSpPr/>
          <p:nvPr/>
        </p:nvSpPr>
        <p:spPr>
          <a:xfrm>
            <a:off x="609600" y="3429000"/>
            <a:ext cx="5410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FCFS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FCFS and EASY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09600" y="3048000"/>
            <a:ext cx="55283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1691680" y="2438890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838200" y="1981200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3068972" y="198120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3326985" y="5205967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4215252" y="1336332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843556" y="270534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4724398" y="1552113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5375944" y="2051957"/>
            <a:ext cx="546205" cy="919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836585" y="5611983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מלבן 20"/>
          <p:cNvSpPr/>
          <p:nvPr/>
        </p:nvSpPr>
        <p:spPr>
          <a:xfrm>
            <a:off x="836585" y="3855817"/>
            <a:ext cx="49344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691680" y="6080559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1691680" y="4325364"/>
            <a:ext cx="900100" cy="532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085533" y="5633755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3075949" y="3878560"/>
            <a:ext cx="609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3317881" y="3448512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3851920" y="6349274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850083" y="4602705"/>
            <a:ext cx="1414244" cy="266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5274828" y="5321588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5274828" y="3577151"/>
            <a:ext cx="315035" cy="12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2220" y="49498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Queued jobs</a:t>
            </a:r>
          </a:p>
        </p:txBody>
      </p:sp>
      <p:sp>
        <p:nvSpPr>
          <p:cNvPr id="34" name="מלבן 33"/>
          <p:cNvSpPr/>
          <p:nvPr/>
        </p:nvSpPr>
        <p:spPr>
          <a:xfrm>
            <a:off x="4607173" y="2249038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לבן 34"/>
          <p:cNvSpPr/>
          <p:nvPr/>
        </p:nvSpPr>
        <p:spPr>
          <a:xfrm>
            <a:off x="6720738" y="4443155"/>
            <a:ext cx="20202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מלבן 35"/>
          <p:cNvSpPr/>
          <p:nvPr/>
        </p:nvSpPr>
        <p:spPr>
          <a:xfrm>
            <a:off x="4608379" y="5947447"/>
            <a:ext cx="22790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מלבן 36"/>
          <p:cNvSpPr/>
          <p:nvPr/>
        </p:nvSpPr>
        <p:spPr>
          <a:xfrm>
            <a:off x="7005621" y="4185281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מלבן 37"/>
          <p:cNvSpPr/>
          <p:nvPr/>
        </p:nvSpPr>
        <p:spPr>
          <a:xfrm>
            <a:off x="4724267" y="5246274"/>
            <a:ext cx="457200" cy="630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5257833" y="959876"/>
            <a:ext cx="0" cy="566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מלבן 32"/>
          <p:cNvSpPr/>
          <p:nvPr/>
        </p:nvSpPr>
        <p:spPr>
          <a:xfrm>
            <a:off x="3326985" y="1503805"/>
            <a:ext cx="703173" cy="41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7 L 0.0128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“Experimental computer science at its best” [Denning 1981]</a:t>
            </a:r>
          </a:p>
          <a:p>
            <a:pPr>
              <a:spcBef>
                <a:spcPts val="600"/>
              </a:spcBef>
            </a:pPr>
            <a:r>
              <a:rPr lang="en-US" dirty="0"/>
              <a:t>Major element of systems research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Compare design alternatives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Tune parameter values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Assess capacity requirements</a:t>
            </a:r>
          </a:p>
          <a:p>
            <a:pPr>
              <a:spcBef>
                <a:spcPts val="600"/>
              </a:spcBef>
            </a:pPr>
            <a:r>
              <a:rPr lang="en-US" dirty="0"/>
              <a:t>Very good when done well</a:t>
            </a:r>
          </a:p>
          <a:p>
            <a:pPr>
              <a:spcBef>
                <a:spcPts val="600"/>
              </a:spcBef>
            </a:pPr>
            <a:r>
              <a:rPr lang="en-US" dirty="0"/>
              <a:t>Very bad when not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Miss missions objectives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Waste of resources</a:t>
            </a:r>
          </a:p>
        </p:txBody>
      </p:sp>
    </p:spTree>
    <p:extLst>
      <p:ext uri="{BB962C8B-B14F-4D97-AF65-F5344CB8AC3E}">
        <p14:creationId xmlns:p14="http://schemas.microsoft.com/office/powerpoint/2010/main" val="39050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by Simulation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just saw is a simulation of two schedulers</a:t>
            </a:r>
          </a:p>
          <a:p>
            <a:r>
              <a:rPr lang="en-US" dirty="0"/>
              <a:t>Tabulate wait times to assess performance</a:t>
            </a:r>
          </a:p>
          <a:p>
            <a:pPr lvl="1"/>
            <a:r>
              <a:rPr lang="en-US" dirty="0"/>
              <a:t>In this case, EASY was better</a:t>
            </a:r>
          </a:p>
          <a:p>
            <a:r>
              <a:rPr lang="en-US" dirty="0"/>
              <a:t>It all depends on the workload</a:t>
            </a:r>
          </a:p>
          <a:p>
            <a:pPr lvl="1"/>
            <a:r>
              <a:rPr lang="en-US" dirty="0"/>
              <a:t>In this case, combinations of long-narrow jobs</a:t>
            </a:r>
          </a:p>
          <a:p>
            <a:r>
              <a:rPr lang="en-US" dirty="0"/>
              <a:t>So the workload needs to be “representative”</a:t>
            </a:r>
          </a:p>
        </p:txBody>
      </p:sp>
    </p:spTree>
    <p:extLst>
      <p:ext uri="{BB962C8B-B14F-4D97-AF65-F5344CB8AC3E}">
        <p14:creationId xmlns:p14="http://schemas.microsoft.com/office/powerpoint/2010/main" val="6242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Workload Data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Ensure representativeness by using real workloads</a:t>
            </a:r>
          </a:p>
        </p:txBody>
      </p:sp>
      <p:grpSp>
        <p:nvGrpSpPr>
          <p:cNvPr id="3" name="קבוצה 2"/>
          <p:cNvGrpSpPr/>
          <p:nvPr/>
        </p:nvGrpSpPr>
        <p:grpSpPr>
          <a:xfrm rot="356685">
            <a:off x="2092769" y="3378819"/>
            <a:ext cx="6131373" cy="2845666"/>
            <a:chOff x="2119457" y="3068118"/>
            <a:chExt cx="6255695" cy="3189469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119457" y="3068118"/>
              <a:ext cx="6255695" cy="3189469"/>
            </a:xfrm>
            <a:prstGeom prst="cloudCallout">
              <a:avLst>
                <a:gd name="adj1" fmla="val -40898"/>
                <a:gd name="adj2" fmla="val -69774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/>
            <a:lstStyle>
              <a:lvl1pPr marL="182563" indent="-182563"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422525" algn="l"/>
                  <a:tab pos="2865438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/>
              <a:endParaRPr lang="en-US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21243315">
              <a:off x="2787172" y="3560268"/>
              <a:ext cx="5219426" cy="181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>
                <a:buFontTx/>
                <a:buChar char="•"/>
              </a:pPr>
              <a:r>
                <a:rPr lang="en-US" altLang="en-US" sz="3200" dirty="0">
                  <a:solidFill>
                    <a:schemeClr val="bg1"/>
                  </a:solidFill>
                </a:rPr>
                <a:t>Job arrival patterns</a:t>
              </a:r>
            </a:p>
            <a:p>
              <a:pPr marL="271463" indent="-271463">
                <a:buFontTx/>
                <a:buChar char="•"/>
              </a:pPr>
              <a:r>
                <a:rPr lang="en-US" altLang="en-US" sz="3200" dirty="0">
                  <a:solidFill>
                    <a:schemeClr val="bg1"/>
                  </a:solidFill>
                </a:rPr>
                <a:t>Job resource demands (processors and runtime)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6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Today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Background – parallel job scheduling</a:t>
            </a:r>
          </a:p>
          <a:p>
            <a:r>
              <a:rPr lang="en-US" dirty="0"/>
              <a:t>Workload models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logs directly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Resampling workloads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Adding feedback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5106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Workload Modeling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dirty="0"/>
              <a:t>Identify important workload attributes</a:t>
            </a:r>
          </a:p>
          <a:p>
            <a:pPr algn="l" rtl="0"/>
            <a:r>
              <a:rPr lang="en-US" altLang="en-US" dirty="0"/>
              <a:t>Collect data (empirical distributions)</a:t>
            </a:r>
          </a:p>
          <a:p>
            <a:pPr algn="l" rtl="0"/>
            <a:r>
              <a:rPr lang="en-US" altLang="en-US" dirty="0"/>
              <a:t>Fit to mathematical distributions</a:t>
            </a:r>
          </a:p>
          <a:p>
            <a:pPr algn="l" rtl="0"/>
            <a:r>
              <a:rPr lang="en-US" altLang="en-US" dirty="0"/>
              <a:t>Used for random variate generation as input to simulations</a:t>
            </a:r>
          </a:p>
          <a:p>
            <a:pPr algn="l" rtl="0"/>
            <a:r>
              <a:rPr lang="en-US" altLang="en-US" dirty="0"/>
              <a:t>Used for selecting distributions as input to analysis</a:t>
            </a:r>
          </a:p>
          <a:p>
            <a:pPr algn="l" rtl="0"/>
            <a:r>
              <a:rPr lang="en-US" altLang="en-US" dirty="0"/>
              <a:t>Typically assume stationarity</a:t>
            </a:r>
          </a:p>
          <a:p>
            <a:pPr lvl="1"/>
            <a:r>
              <a:rPr lang="en-US" altLang="en-US" dirty="0"/>
              <a:t>Evaluate the system is a “steady state”</a:t>
            </a:r>
          </a:p>
        </p:txBody>
      </p:sp>
    </p:spTree>
    <p:extLst>
      <p:ext uri="{BB962C8B-B14F-4D97-AF65-F5344CB8AC3E}">
        <p14:creationId xmlns:p14="http://schemas.microsoft.com/office/powerpoint/2010/main" val="22589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 Great!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embody knowledge</a:t>
            </a:r>
          </a:p>
          <a:p>
            <a:r>
              <a:rPr lang="en-US" dirty="0"/>
              <a:t>Models allow for controlled experiments</a:t>
            </a:r>
          </a:p>
          <a:p>
            <a:r>
              <a:rPr lang="en-US" dirty="0"/>
              <a:t>Modeled workloads have good statistical properties</a:t>
            </a:r>
          </a:p>
          <a:p>
            <a:r>
              <a:rPr lang="en-US" dirty="0"/>
              <a:t>Models avoid problems in logs</a:t>
            </a:r>
          </a:p>
          <a:p>
            <a:pPr lvl="1"/>
            <a:r>
              <a:rPr lang="en-US" dirty="0"/>
              <a:t>Bogus data</a:t>
            </a:r>
          </a:p>
          <a:p>
            <a:pPr lvl="1"/>
            <a:r>
              <a:rPr lang="en-US" dirty="0"/>
              <a:t>Local limitations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543">
            <a:off x="2355950" y="1014071"/>
            <a:ext cx="3886200" cy="55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 Great!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embody knowledge</a:t>
            </a:r>
          </a:p>
          <a:p>
            <a:r>
              <a:rPr lang="en-US" dirty="0"/>
              <a:t>Models allow for controlled experiments</a:t>
            </a:r>
          </a:p>
          <a:p>
            <a:r>
              <a:rPr lang="en-US" dirty="0"/>
              <a:t>Modeled workloads have good statistical properties</a:t>
            </a:r>
          </a:p>
          <a:p>
            <a:r>
              <a:rPr lang="en-US" dirty="0"/>
              <a:t>Models avoid problems in logs</a:t>
            </a:r>
          </a:p>
          <a:p>
            <a:pPr lvl="1"/>
            <a:r>
              <a:rPr lang="en-US" dirty="0"/>
              <a:t>Bogus data</a:t>
            </a:r>
          </a:p>
          <a:p>
            <a:pPr lvl="1"/>
            <a:r>
              <a:rPr lang="en-US" dirty="0"/>
              <a:t>Local limitations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3733800" y="2590800"/>
            <a:ext cx="4953000" cy="1828800"/>
          </a:xfrm>
          <a:prstGeom prst="wedgeRoundRectCallout">
            <a:avLst>
              <a:gd name="adj1" fmla="val -30437"/>
              <a:gd name="adj2" fmla="val -8411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Know about distributions</a:t>
            </a:r>
          </a:p>
          <a:p>
            <a:pPr marL="279400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Know about correlations</a:t>
            </a:r>
          </a:p>
          <a:p>
            <a:pPr marL="279400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exploit this in designs</a:t>
            </a:r>
          </a:p>
        </p:txBody>
      </p:sp>
    </p:spTree>
    <p:extLst>
      <p:ext uri="{BB962C8B-B14F-4D97-AF65-F5344CB8AC3E}">
        <p14:creationId xmlns:p14="http://schemas.microsoft.com/office/powerpoint/2010/main" val="4915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 Great!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embody knowledge</a:t>
            </a:r>
          </a:p>
          <a:p>
            <a:r>
              <a:rPr lang="en-US" dirty="0"/>
              <a:t>Models allow for controlled experiments</a:t>
            </a:r>
          </a:p>
          <a:p>
            <a:r>
              <a:rPr lang="en-US" dirty="0"/>
              <a:t>Modeled workloads have good statistical properties</a:t>
            </a:r>
          </a:p>
          <a:p>
            <a:r>
              <a:rPr lang="en-US" dirty="0"/>
              <a:t>Models avoid problems in logs</a:t>
            </a:r>
          </a:p>
          <a:p>
            <a:pPr lvl="1"/>
            <a:r>
              <a:rPr lang="en-US" dirty="0"/>
              <a:t>Bogus data</a:t>
            </a:r>
          </a:p>
          <a:p>
            <a:pPr lvl="1"/>
            <a:r>
              <a:rPr lang="en-US" dirty="0"/>
              <a:t>Local limitations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3886200" y="3200400"/>
            <a:ext cx="4495800" cy="1828800"/>
          </a:xfrm>
          <a:prstGeom prst="wedgeRoundRectCallout">
            <a:avLst>
              <a:gd name="adj1" fmla="val -30437"/>
              <a:gd name="adj2" fmla="val -8411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Change one workload parameter at a time (e.g. load) and see its effect</a:t>
            </a:r>
          </a:p>
        </p:txBody>
      </p:sp>
    </p:spTree>
    <p:extLst>
      <p:ext uri="{BB962C8B-B14F-4D97-AF65-F5344CB8AC3E}">
        <p14:creationId xmlns:p14="http://schemas.microsoft.com/office/powerpoint/2010/main" val="41671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 Great!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embody knowledge</a:t>
            </a:r>
          </a:p>
          <a:p>
            <a:r>
              <a:rPr lang="en-US" dirty="0"/>
              <a:t>Models allow for controlled experiments</a:t>
            </a:r>
          </a:p>
          <a:p>
            <a:r>
              <a:rPr lang="en-US" dirty="0"/>
              <a:t>Modeled workloads have good statistical properties</a:t>
            </a:r>
          </a:p>
          <a:p>
            <a:r>
              <a:rPr lang="en-US" dirty="0"/>
              <a:t>Models avoid problems in logs</a:t>
            </a:r>
          </a:p>
          <a:p>
            <a:pPr lvl="1"/>
            <a:r>
              <a:rPr lang="en-US" dirty="0"/>
              <a:t>Bogus data</a:t>
            </a:r>
          </a:p>
          <a:p>
            <a:pPr lvl="1"/>
            <a:r>
              <a:rPr lang="en-US" dirty="0"/>
              <a:t>Local limitations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2895600" y="3810000"/>
            <a:ext cx="5334000" cy="1828800"/>
          </a:xfrm>
          <a:prstGeom prst="wedgeRoundRectCallout">
            <a:avLst>
              <a:gd name="adj1" fmla="val 8904"/>
              <a:gd name="adj2" fmla="val -88143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Modeled workloads are usually stationary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Faster convergence of results</a:t>
            </a:r>
          </a:p>
        </p:txBody>
      </p:sp>
    </p:spTree>
    <p:extLst>
      <p:ext uri="{BB962C8B-B14F-4D97-AF65-F5344CB8AC3E}">
        <p14:creationId xmlns:p14="http://schemas.microsoft.com/office/powerpoint/2010/main" val="15859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 Great!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embody knowledge</a:t>
            </a:r>
          </a:p>
          <a:p>
            <a:r>
              <a:rPr lang="en-US" dirty="0"/>
              <a:t>Models allow for controlled experiments</a:t>
            </a:r>
          </a:p>
          <a:p>
            <a:r>
              <a:rPr lang="en-US" dirty="0"/>
              <a:t>Modeled workloads have good statistical properties</a:t>
            </a:r>
          </a:p>
          <a:p>
            <a:r>
              <a:rPr lang="en-US" dirty="0"/>
              <a:t>Models avoid problems in logs</a:t>
            </a:r>
          </a:p>
          <a:p>
            <a:pPr lvl="1"/>
            <a:r>
              <a:rPr lang="en-US" dirty="0"/>
              <a:t>Bogus data</a:t>
            </a:r>
          </a:p>
          <a:p>
            <a:pPr lvl="1"/>
            <a:r>
              <a:rPr lang="en-US" dirty="0"/>
              <a:t>Local limitations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4267200" y="4352278"/>
            <a:ext cx="4267200" cy="1828800"/>
          </a:xfrm>
          <a:prstGeom prst="wedgeRoundRectCallout">
            <a:avLst>
              <a:gd name="adj1" fmla="val -78783"/>
              <a:gd name="adj2" fmla="val -3799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Jobs that were killed</a:t>
            </a:r>
          </a:p>
          <a:p>
            <a:pPr marL="279400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Strange behaviors of individual users</a:t>
            </a:r>
          </a:p>
        </p:txBody>
      </p:sp>
    </p:spTree>
    <p:extLst>
      <p:ext uri="{BB962C8B-B14F-4D97-AF65-F5344CB8AC3E}">
        <p14:creationId xmlns:p14="http://schemas.microsoft.com/office/powerpoint/2010/main" val="15865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 Great!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embody knowledge</a:t>
            </a:r>
          </a:p>
          <a:p>
            <a:r>
              <a:rPr lang="en-US" dirty="0"/>
              <a:t>Models allow for controlled experiments</a:t>
            </a:r>
          </a:p>
          <a:p>
            <a:r>
              <a:rPr lang="en-US" dirty="0"/>
              <a:t>Modeled workloads have good statistical properties</a:t>
            </a:r>
          </a:p>
          <a:p>
            <a:r>
              <a:rPr lang="en-US" dirty="0"/>
              <a:t>Models avoid problems in logs</a:t>
            </a:r>
          </a:p>
          <a:p>
            <a:pPr lvl="1"/>
            <a:r>
              <a:rPr lang="en-US" dirty="0"/>
              <a:t>Bogus data</a:t>
            </a:r>
          </a:p>
          <a:p>
            <a:pPr lvl="1"/>
            <a:r>
              <a:rPr lang="en-US" dirty="0"/>
              <a:t>Local limitations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4724400" y="4352278"/>
            <a:ext cx="3810000" cy="1828800"/>
          </a:xfrm>
          <a:prstGeom prst="wedgeRoundRectCallout">
            <a:avLst>
              <a:gd name="adj1" fmla="val -76312"/>
              <a:gd name="adj2" fmla="val -1226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e.g. constraint that jobs are limited to 4 hours max</a:t>
            </a:r>
          </a:p>
        </p:txBody>
      </p:sp>
    </p:spTree>
    <p:extLst>
      <p:ext uri="{BB962C8B-B14F-4D97-AF65-F5344CB8AC3E}">
        <p14:creationId xmlns:p14="http://schemas.microsoft.com/office/powerpoint/2010/main" val="316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Workload = Input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dirty="0"/>
              <a:t>Algorithms</a:t>
            </a:r>
          </a:p>
          <a:p>
            <a:pPr algn="l" rtl="0"/>
            <a:endParaRPr lang="en-US" altLang="en-US" dirty="0"/>
          </a:p>
          <a:p>
            <a:pPr algn="l" rtl="0">
              <a:buFontTx/>
              <a:buNone/>
            </a:pPr>
            <a:endParaRPr lang="en-US" altLang="en-US" dirty="0"/>
          </a:p>
          <a:p>
            <a:pPr algn="l" rtl="0"/>
            <a:endParaRPr lang="en-US" altLang="en-US" dirty="0"/>
          </a:p>
          <a:p>
            <a:pPr algn="l" rtl="0"/>
            <a:r>
              <a:rPr lang="en-US" altLang="en-US" dirty="0"/>
              <a:t>Systems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827088" y="1935144"/>
            <a:ext cx="7273925" cy="1728787"/>
            <a:chOff x="827088" y="1935144"/>
            <a:chExt cx="7273925" cy="1728787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827088" y="2079606"/>
              <a:ext cx="1441450" cy="1512888"/>
            </a:xfrm>
            <a:prstGeom prst="wave">
              <a:avLst>
                <a:gd name="adj1" fmla="val 7977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/>
                <a:t>Input</a:t>
              </a:r>
            </a:p>
            <a:p>
              <a:pPr algn="ctr"/>
              <a:r>
                <a:rPr lang="en-US" altLang="en-US" sz="2400" dirty="0"/>
                <a:t>instance</a:t>
              </a: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2411413" y="2654281"/>
              <a:ext cx="288925" cy="576263"/>
            </a:xfrm>
            <a:prstGeom prst="rightArrow">
              <a:avLst>
                <a:gd name="adj1" fmla="val 44907"/>
                <a:gd name="adj2" fmla="val 4560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2843213" y="2151044"/>
              <a:ext cx="1871662" cy="1512887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/>
                <a:t>Algorithm</a:t>
              </a: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4859338" y="2654281"/>
              <a:ext cx="288925" cy="576263"/>
            </a:xfrm>
            <a:prstGeom prst="rightArrow">
              <a:avLst>
                <a:gd name="adj1" fmla="val 44907"/>
                <a:gd name="adj2" fmla="val 4560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5364163" y="1935144"/>
              <a:ext cx="2736850" cy="1655762"/>
            </a:xfrm>
            <a:prstGeom prst="cloudCallout">
              <a:avLst>
                <a:gd name="adj1" fmla="val -38715"/>
                <a:gd name="adj2" fmla="val 3462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 dirty="0"/>
                <a:t>Worst case time/space</a:t>
              </a:r>
            </a:p>
            <a:p>
              <a:pPr algn="ctr"/>
              <a:r>
                <a:rPr lang="en-US" altLang="en-US" sz="2400" dirty="0"/>
                <a:t>bounds</a:t>
              </a:r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684213" y="4095731"/>
            <a:ext cx="8064500" cy="2016125"/>
            <a:chOff x="684213" y="4095731"/>
            <a:chExt cx="8064500" cy="2016125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684213" y="4383069"/>
              <a:ext cx="1871662" cy="1727200"/>
            </a:xfrm>
            <a:custGeom>
              <a:avLst/>
              <a:gdLst>
                <a:gd name="G0" fmla="+- 16195 0 0"/>
                <a:gd name="G1" fmla="+- 3117 0 0"/>
                <a:gd name="G2" fmla="+- 21600 0 3117"/>
                <a:gd name="G3" fmla="+- 10800 0 3117"/>
                <a:gd name="G4" fmla="+- 21600 0 16195"/>
                <a:gd name="G5" fmla="*/ G4 G3 10800"/>
                <a:gd name="G6" fmla="+- 21600 0 G5"/>
                <a:gd name="T0" fmla="*/ 16195 w 21600"/>
                <a:gd name="T1" fmla="*/ 0 h 21600"/>
                <a:gd name="T2" fmla="*/ 0 w 21600"/>
                <a:gd name="T3" fmla="*/ 10800 h 21600"/>
                <a:gd name="T4" fmla="*/ 1619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5" y="0"/>
                  </a:moveTo>
                  <a:lnTo>
                    <a:pt x="16195" y="3117"/>
                  </a:lnTo>
                  <a:lnTo>
                    <a:pt x="3375" y="3117"/>
                  </a:lnTo>
                  <a:lnTo>
                    <a:pt x="3375" y="18483"/>
                  </a:lnTo>
                  <a:lnTo>
                    <a:pt x="16195" y="18483"/>
                  </a:lnTo>
                  <a:lnTo>
                    <a:pt x="1619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17"/>
                  </a:moveTo>
                  <a:lnTo>
                    <a:pt x="1350" y="18483"/>
                  </a:lnTo>
                  <a:lnTo>
                    <a:pt x="2700" y="18483"/>
                  </a:lnTo>
                  <a:lnTo>
                    <a:pt x="2700" y="3117"/>
                  </a:lnTo>
                  <a:close/>
                </a:path>
                <a:path w="21600" h="21600">
                  <a:moveTo>
                    <a:pt x="0" y="3117"/>
                  </a:moveTo>
                  <a:lnTo>
                    <a:pt x="0" y="18483"/>
                  </a:lnTo>
                  <a:lnTo>
                    <a:pt x="675" y="18483"/>
                  </a:lnTo>
                  <a:lnTo>
                    <a:pt x="675" y="31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/>
                <a:t>Workload</a:t>
              </a: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698750" y="4959331"/>
              <a:ext cx="288925" cy="576263"/>
            </a:xfrm>
            <a:prstGeom prst="rightArrow">
              <a:avLst>
                <a:gd name="adj1" fmla="val 44907"/>
                <a:gd name="adj2" fmla="val 4560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3132138" y="4527531"/>
              <a:ext cx="1943100" cy="1439863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/>
                <a:t>System  </a:t>
              </a: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5219700" y="4959331"/>
              <a:ext cx="288925" cy="576263"/>
            </a:xfrm>
            <a:prstGeom prst="rightArrow">
              <a:avLst>
                <a:gd name="adj1" fmla="val 44907"/>
                <a:gd name="adj2" fmla="val 4560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5580063" y="4095731"/>
              <a:ext cx="3168650" cy="2016125"/>
            </a:xfrm>
            <a:prstGeom prst="cloudCallout">
              <a:avLst>
                <a:gd name="adj1" fmla="val -38116"/>
                <a:gd name="adj2" fmla="val 35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rIns="36000"/>
            <a:lstStyle/>
            <a:p>
              <a:pPr algn="ctr"/>
              <a:r>
                <a:rPr lang="en-US" altLang="en-US" sz="2400" dirty="0"/>
                <a:t>Average response-time /throughput metrics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9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728917" y="4639270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Whoop-dee-doo!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7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include only what you put in them</a:t>
            </a:r>
          </a:p>
          <a:p>
            <a:r>
              <a:rPr lang="en-US" dirty="0"/>
              <a:t>Corollary: </a:t>
            </a:r>
            <a:r>
              <a:rPr lang="en-US" dirty="0">
                <a:solidFill>
                  <a:srgbClr val="FF6600"/>
                </a:solidFill>
              </a:rPr>
              <a:t>they do not include two things: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What you THINK is NOT important*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What you DON’T KNOW about</a:t>
            </a:r>
          </a:p>
          <a:p>
            <a:r>
              <a:rPr lang="en-US" dirty="0"/>
              <a:t>You could be wrong about what is important*</a:t>
            </a:r>
          </a:p>
          <a:p>
            <a:r>
              <a:rPr lang="en-US" dirty="0"/>
              <a:t>What you don’t know might be important*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Important = affects performance results</a:t>
            </a:r>
          </a:p>
        </p:txBody>
      </p:sp>
    </p:spTree>
    <p:extLst>
      <p:ext uri="{BB962C8B-B14F-4D97-AF65-F5344CB8AC3E}">
        <p14:creationId xmlns:p14="http://schemas.microsoft.com/office/powerpoint/2010/main" val="3078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Importance I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dirty="0"/>
              <a:t>EASY requires user runtime estimates to plan ahead – backfilling</a:t>
            </a:r>
          </a:p>
          <a:p>
            <a:r>
              <a:rPr lang="en-US" dirty="0"/>
              <a:t>Typically assumed to be accurate</a:t>
            </a:r>
          </a:p>
          <a:p>
            <a:r>
              <a:rPr lang="en-US" dirty="0"/>
              <a:t>They are not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152400" y="3581400"/>
            <a:ext cx="8839200" cy="3123128"/>
            <a:chOff x="152400" y="3581400"/>
            <a:chExt cx="8839200" cy="3123128"/>
          </a:xfrm>
        </p:grpSpPr>
        <p:pic>
          <p:nvPicPr>
            <p:cNvPr id="1648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81400"/>
              <a:ext cx="8839200" cy="3123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52505" y="369903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CTC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17990" y="36990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9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Importance I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dirty="0"/>
              <a:t>EASY requires user runtime estimates to plan ahead – backfilling</a:t>
            </a:r>
          </a:p>
          <a:p>
            <a:r>
              <a:rPr lang="en-US" dirty="0"/>
              <a:t>Typically assumed to be accurate</a:t>
            </a:r>
          </a:p>
          <a:p>
            <a:r>
              <a:rPr lang="en-US" dirty="0"/>
              <a:t>They are not</a:t>
            </a:r>
          </a:p>
          <a:p>
            <a:r>
              <a:rPr lang="en-US" dirty="0"/>
              <a:t>This may have a large effect on results</a:t>
            </a:r>
          </a:p>
          <a:p>
            <a:pPr lvl="1"/>
            <a:r>
              <a:rPr lang="en-US" dirty="0"/>
              <a:t>Cause holes to be left in the schedule</a:t>
            </a:r>
          </a:p>
          <a:p>
            <a:pPr lvl="1"/>
            <a:r>
              <a:rPr lang="en-US" dirty="0"/>
              <a:t>Small holes are suitable for short jobs</a:t>
            </a:r>
          </a:p>
          <a:p>
            <a:pPr lvl="1"/>
            <a:r>
              <a:rPr lang="en-US" dirty="0"/>
              <a:t>Causes an SJF-like effect</a:t>
            </a:r>
          </a:p>
          <a:p>
            <a:pPr marL="457200" lvl="1" indent="0">
              <a:buNone/>
            </a:pPr>
            <a:r>
              <a:rPr lang="en-US" dirty="0"/>
              <a:t>   “worse estimates lead to better performance”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014" y="6579350"/>
            <a:ext cx="5070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Mu'alem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IEEE TPDS 2001; </a:t>
            </a:r>
            <a:r>
              <a:rPr lang="en-US" sz="1200" dirty="0" err="1"/>
              <a:t>Tsafrir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IISWC 2006</a:t>
            </a:r>
          </a:p>
        </p:txBody>
      </p:sp>
    </p:spTree>
    <p:extLst>
      <p:ext uri="{BB962C8B-B14F-4D97-AF65-F5344CB8AC3E}">
        <p14:creationId xmlns:p14="http://schemas.microsoft.com/office/powerpoint/2010/main" val="8092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Model Estimates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447800"/>
            <a:ext cx="8663880" cy="1306125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Models which assume accurate runtime estimates lead to overly optimistic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2010" y="6579350"/>
            <a:ext cx="4410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err="1"/>
              <a:t>Tsafrir</a:t>
            </a:r>
            <a:r>
              <a:rPr lang="en-US" sz="1200" dirty="0"/>
              <a:t>, </a:t>
            </a:r>
            <a:r>
              <a:rPr lang="en-US" sz="1200" dirty="0" err="1"/>
              <a:t>Etsion</a:t>
            </a:r>
            <a:r>
              <a:rPr lang="en-US" sz="1200" dirty="0"/>
              <a:t>, &amp; </a:t>
            </a:r>
            <a:r>
              <a:rPr lang="en-US" sz="1200" dirty="0" err="1"/>
              <a:t>Feitelson</a:t>
            </a:r>
            <a:r>
              <a:rPr lang="en-US" sz="1200" dirty="0"/>
              <a:t>, JSSPP 2005; </a:t>
            </a:r>
            <a:r>
              <a:rPr lang="en-US" sz="1200" dirty="0" err="1"/>
              <a:t>Tsafrir</a:t>
            </a:r>
            <a:r>
              <a:rPr lang="en-US" sz="1200" dirty="0"/>
              <a:t> JSSPP 2010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2618910"/>
            <a:ext cx="4325293" cy="391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2"/>
          <p:cNvSpPr txBox="1">
            <a:spLocks/>
          </p:cNvSpPr>
          <p:nvPr/>
        </p:nvSpPr>
        <p:spPr bwMode="auto">
          <a:xfrm>
            <a:off x="228600" y="2536685"/>
            <a:ext cx="4433410" cy="386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Need to include realistic estimates in the models</a:t>
            </a:r>
          </a:p>
          <a:p>
            <a:pPr lvl="1"/>
            <a:r>
              <a:rPr lang="en-US" kern="0" dirty="0"/>
              <a:t>Use of few discrete values</a:t>
            </a:r>
          </a:p>
          <a:p>
            <a:pPr lvl="1"/>
            <a:r>
              <a:rPr lang="en-US" kern="0" dirty="0"/>
              <a:t>Use of maximal allowed values</a:t>
            </a:r>
          </a:p>
        </p:txBody>
      </p:sp>
    </p:spTree>
    <p:extLst>
      <p:ext uri="{BB962C8B-B14F-4D97-AF65-F5344CB8AC3E}">
        <p14:creationId xmlns:p14="http://schemas.microsoft.com/office/powerpoint/2010/main" val="34626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Importance II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cycle of activity often ignored</a:t>
            </a:r>
          </a:p>
          <a:p>
            <a:pPr lvl="1"/>
            <a:r>
              <a:rPr lang="en-US" dirty="0"/>
              <a:t>Focus on prime time only = most demanding load</a:t>
            </a:r>
          </a:p>
          <a:p>
            <a:r>
              <a:rPr lang="en-US" dirty="0"/>
              <a:t>Turned out to be important in user-aware scheduler</a:t>
            </a:r>
          </a:p>
          <a:p>
            <a:r>
              <a:rPr lang="en-US" dirty="0"/>
              <a:t>Implication: </a:t>
            </a:r>
            <a:r>
              <a:rPr lang="en-US" dirty="0">
                <a:solidFill>
                  <a:srgbClr val="FF6600"/>
                </a:solidFill>
              </a:rPr>
              <a:t>workloads are actually not stationary</a:t>
            </a:r>
          </a:p>
          <a:p>
            <a:pPr lvl="1"/>
            <a:r>
              <a:rPr lang="en-US" altLang="en-US" dirty="0"/>
              <a:t>The system is always in a transient state</a:t>
            </a:r>
          </a:p>
          <a:p>
            <a:pPr lvl="1"/>
            <a:r>
              <a:rPr lang="en-US" altLang="en-US" dirty="0"/>
              <a:t>Confidence intervals become meaningless</a:t>
            </a:r>
          </a:p>
        </p:txBody>
      </p:sp>
    </p:spTree>
    <p:extLst>
      <p:ext uri="{BB962C8B-B14F-4D97-AF65-F5344CB8AC3E}">
        <p14:creationId xmlns:p14="http://schemas.microsoft.com/office/powerpoint/2010/main" val="8627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User-Aware Scheduler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Prioritize jobs with short expected response times</a:t>
            </a:r>
          </a:p>
          <a:p>
            <a:pPr lvl="1"/>
            <a:r>
              <a:rPr lang="en-US" altLang="en-US" dirty="0"/>
              <a:t>Correlated with short think times</a:t>
            </a:r>
          </a:p>
          <a:p>
            <a:pPr lvl="1"/>
            <a:r>
              <a:rPr lang="en-US" altLang="en-US" dirty="0"/>
              <a:t>An attempt to keep users satisfied and </a:t>
            </a:r>
            <a:r>
              <a:rPr lang="en-US" altLang="en-US" dirty="0">
                <a:solidFill>
                  <a:schemeClr val="accent2"/>
                </a:solidFill>
              </a:rPr>
              <a:t>extend user sessions</a:t>
            </a:r>
          </a:p>
          <a:p>
            <a:r>
              <a:rPr lang="en-US" altLang="en-US" dirty="0"/>
              <a:t>This also improves system utilization and throughput</a:t>
            </a:r>
          </a:p>
          <a:p>
            <a:r>
              <a:rPr lang="en-US" altLang="en-US" dirty="0"/>
              <a:t>Balance with job seniority to prevent starvation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2190" y="6579350"/>
            <a:ext cx="2863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Shmueli</a:t>
            </a:r>
            <a:r>
              <a:rPr lang="en-US" sz="1200" dirty="0"/>
              <a:t>  &amp; </a:t>
            </a:r>
            <a:r>
              <a:rPr lang="en-US" sz="1200" dirty="0" err="1"/>
              <a:t>Feitelson</a:t>
            </a:r>
            <a:r>
              <a:rPr lang="en-US" sz="1200" dirty="0"/>
              <a:t>, IEEE TPDS 2009</a:t>
            </a:r>
          </a:p>
        </p:txBody>
      </p:sp>
    </p:spTree>
    <p:extLst>
      <p:ext uri="{BB962C8B-B14F-4D97-AF65-F5344CB8AC3E}">
        <p14:creationId xmlns:p14="http://schemas.microsoft.com/office/powerpoint/2010/main" val="38686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Load is expressed as the number of active users</a:t>
            </a:r>
          </a:p>
          <a:p>
            <a:r>
              <a:rPr lang="en-US" altLang="en-US" sz="2800" dirty="0"/>
              <a:t>The higher the emphasis on responsiveness, the higher the achieved utilization</a:t>
            </a:r>
          </a:p>
          <a:p>
            <a:r>
              <a:rPr lang="en-US" altLang="en-US" sz="2800" dirty="0"/>
              <a:t>No weight for responsiveness is the same as EASY</a:t>
            </a:r>
          </a:p>
        </p:txBody>
      </p:sp>
      <p:graphicFrame>
        <p:nvGraphicFramePr>
          <p:cNvPr id="1474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2625" y="1444625"/>
          <a:ext cx="45037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תרשים" r:id="rId4" imgW="4495877" imgH="5174064" progId="MSGraph.Chart.8">
                  <p:embed followColorScheme="full"/>
                </p:oleObj>
              </mc:Choice>
              <mc:Fallback>
                <p:oleObj name="תרשים" r:id="rId4" imgW="4495877" imgH="517406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444625"/>
                        <a:ext cx="45037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969250" y="38862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12731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635"/>
            <a:ext cx="8229600" cy="815135"/>
          </a:xfrm>
        </p:spPr>
        <p:txBody>
          <a:bodyPr/>
          <a:lstStyle/>
          <a:p>
            <a:r>
              <a:rPr lang="en-US" altLang="en-US" dirty="0"/>
              <a:t>Daily Cycle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3725"/>
            <a:ext cx="8763000" cy="5616860"/>
          </a:xfrm>
        </p:spPr>
        <p:txBody>
          <a:bodyPr/>
          <a:lstStyle/>
          <a:p>
            <a:r>
              <a:rPr lang="en-US" altLang="en-US" dirty="0"/>
              <a:t>Improved throughput depends on</a:t>
            </a:r>
          </a:p>
          <a:p>
            <a:pPr lvl="1"/>
            <a:r>
              <a:rPr lang="en-US" altLang="en-US" dirty="0"/>
              <a:t>User behavior (leave if jobs delayed)</a:t>
            </a:r>
          </a:p>
          <a:p>
            <a:pPr lvl="1"/>
            <a:r>
              <a:rPr lang="en-US" altLang="en-US" dirty="0"/>
              <a:t>Scheduler design (prioritize interactive jobs)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Daily cycle of activity</a:t>
            </a:r>
          </a:p>
          <a:p>
            <a:r>
              <a:rPr lang="en-US" altLang="en-US" dirty="0"/>
              <a:t>During the day, accept higher load than can be sustained</a:t>
            </a:r>
          </a:p>
          <a:p>
            <a:pPr lvl="1"/>
            <a:r>
              <a:rPr lang="en-US" altLang="en-US" dirty="0"/>
              <a:t>Delay batch jobs</a:t>
            </a:r>
          </a:p>
          <a:p>
            <a:r>
              <a:rPr lang="en-US" altLang="en-US" dirty="0"/>
              <a:t>During the night drain the excess jobs, using resources that would otherwise remain idle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Model without daily cycle shows no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7577" y="6579350"/>
            <a:ext cx="277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Feitelson</a:t>
            </a:r>
            <a:r>
              <a:rPr lang="en-US" sz="1200" dirty="0"/>
              <a:t> &amp; </a:t>
            </a:r>
            <a:r>
              <a:rPr lang="en-US" sz="1200" dirty="0" err="1"/>
              <a:t>Shmueli</a:t>
            </a:r>
            <a:r>
              <a:rPr lang="en-US" sz="1200" dirty="0"/>
              <a:t>, MASCOTS 2009</a:t>
            </a:r>
          </a:p>
        </p:txBody>
      </p:sp>
    </p:spTree>
    <p:extLst>
      <p:ext uri="{BB962C8B-B14F-4D97-AF65-F5344CB8AC3E}">
        <p14:creationId xmlns:p14="http://schemas.microsoft.com/office/powerpoint/2010/main" val="28302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635"/>
            <a:ext cx="8229600" cy="815135"/>
          </a:xfrm>
        </p:spPr>
        <p:txBody>
          <a:bodyPr/>
          <a:lstStyle/>
          <a:p>
            <a:r>
              <a:rPr lang="en-US" altLang="en-US" dirty="0"/>
              <a:t>Daily Cycle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3725"/>
            <a:ext cx="8763000" cy="5616860"/>
          </a:xfrm>
        </p:spPr>
        <p:txBody>
          <a:bodyPr/>
          <a:lstStyle/>
          <a:p>
            <a:r>
              <a:rPr lang="en-US" altLang="en-US" dirty="0"/>
              <a:t>Improved throughput depends on</a:t>
            </a:r>
          </a:p>
          <a:p>
            <a:pPr lvl="1"/>
            <a:r>
              <a:rPr lang="en-US" altLang="en-US" dirty="0"/>
              <a:t>User behavior (leave if jobs delayed)</a:t>
            </a:r>
          </a:p>
          <a:p>
            <a:pPr lvl="1"/>
            <a:r>
              <a:rPr lang="en-US" altLang="en-US" dirty="0"/>
              <a:t>Scheduler design (prioritize interactive jobs)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Daily cycle of activity</a:t>
            </a:r>
          </a:p>
          <a:p>
            <a:r>
              <a:rPr lang="en-US" altLang="en-US" dirty="0"/>
              <a:t>During the day, accept higher load than can be sustained</a:t>
            </a:r>
          </a:p>
          <a:p>
            <a:pPr lvl="1"/>
            <a:r>
              <a:rPr lang="en-US" altLang="en-US" dirty="0"/>
              <a:t>Delay batch jobs</a:t>
            </a:r>
          </a:p>
          <a:p>
            <a:r>
              <a:rPr lang="en-US" altLang="en-US" dirty="0"/>
              <a:t>During the night drain the excess jobs, using resources that would otherwise remain idle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Model without daily cycle shows no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7577" y="6579350"/>
            <a:ext cx="277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Feitelson</a:t>
            </a:r>
            <a:r>
              <a:rPr lang="en-US" sz="1200" dirty="0"/>
              <a:t> &amp; </a:t>
            </a:r>
            <a:r>
              <a:rPr lang="en-US" sz="1200" dirty="0" err="1"/>
              <a:t>Shmueli</a:t>
            </a:r>
            <a:r>
              <a:rPr lang="en-US" sz="1200" dirty="0"/>
              <a:t>, MASCOTS 2009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1583795"/>
            <a:ext cx="5038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Representativeness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dirty="0"/>
              <a:t>Average </a:t>
            </a:r>
            <a:r>
              <a:rPr lang="en-US" altLang="en-US" dirty="0">
                <a:sym typeface="Wingdings"/>
              </a:rPr>
              <a:t> statistics matter</a:t>
            </a:r>
            <a:endParaRPr lang="en-US" altLang="en-US" dirty="0"/>
          </a:p>
          <a:p>
            <a:pPr algn="l" rtl="0"/>
            <a:r>
              <a:rPr lang="en-US" altLang="en-US" dirty="0"/>
              <a:t>Evaluation workload has to be representative of real production workloads</a:t>
            </a:r>
          </a:p>
          <a:p>
            <a:pPr algn="l" rtl="0"/>
            <a:r>
              <a:rPr lang="en-US" altLang="en-US" dirty="0"/>
              <a:t>Achieved by using the workloads on existing systems</a:t>
            </a:r>
          </a:p>
        </p:txBody>
      </p:sp>
      <p:sp>
        <p:nvSpPr>
          <p:cNvPr id="2" name="הסבר מלבני מעוגל 1"/>
          <p:cNvSpPr/>
          <p:nvPr/>
        </p:nvSpPr>
        <p:spPr>
          <a:xfrm>
            <a:off x="838200" y="4509120"/>
            <a:ext cx="3124200" cy="1447800"/>
          </a:xfrm>
          <a:prstGeom prst="wedgeRoundRectCallout">
            <a:avLst>
              <a:gd name="adj1" fmla="val 38963"/>
              <a:gd name="adj2" fmla="val -84752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Analyze the workload and create a model</a:t>
            </a:r>
          </a:p>
        </p:txBody>
      </p:sp>
      <p:sp>
        <p:nvSpPr>
          <p:cNvPr id="5" name="הסבר מלבני מעוגל 4"/>
          <p:cNvSpPr/>
          <p:nvPr/>
        </p:nvSpPr>
        <p:spPr>
          <a:xfrm>
            <a:off x="4724400" y="4509120"/>
            <a:ext cx="3124200" cy="1447800"/>
          </a:xfrm>
          <a:prstGeom prst="wedgeRoundRectCallout">
            <a:avLst>
              <a:gd name="adj1" fmla="val -36941"/>
              <a:gd name="adj2" fmla="val -84019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Use workload directly to drive a simulation</a:t>
            </a:r>
          </a:p>
        </p:txBody>
      </p:sp>
    </p:spTree>
    <p:extLst>
      <p:ext uri="{BB962C8B-B14F-4D97-AF65-F5344CB8AC3E}">
        <p14:creationId xmlns:p14="http://schemas.microsoft.com/office/powerpoint/2010/main" val="37641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Importance III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Workload assumed to be a random sample from a distribution</a:t>
            </a:r>
          </a:p>
          <a:p>
            <a:r>
              <a:rPr lang="en-US" dirty="0"/>
              <a:t>Implies stationarity</a:t>
            </a:r>
          </a:p>
          <a:p>
            <a:pPr lvl="1"/>
            <a:r>
              <a:rPr lang="en-US" dirty="0"/>
              <a:t>Good for convergence of results</a:t>
            </a:r>
          </a:p>
          <a:p>
            <a:r>
              <a:rPr lang="en-US" dirty="0"/>
              <a:t>Also implies no locality</a:t>
            </a:r>
          </a:p>
          <a:p>
            <a:pPr lvl="1"/>
            <a:r>
              <a:rPr lang="en-US" dirty="0"/>
              <a:t>Statistically, nothing ever changes</a:t>
            </a:r>
          </a:p>
          <a:p>
            <a:pPr lvl="1"/>
            <a:r>
              <a:rPr lang="en-US" dirty="0"/>
              <a:t>Cannot learn from experience</a:t>
            </a:r>
          </a:p>
          <a:p>
            <a:r>
              <a:rPr lang="en-US" dirty="0">
                <a:solidFill>
                  <a:srgbClr val="FF6600"/>
                </a:solidFill>
              </a:rPr>
              <a:t>Stationary model workloads cannot be used to evaluate adaptive systems</a:t>
            </a:r>
          </a:p>
        </p:txBody>
      </p:sp>
    </p:spTree>
    <p:extLst>
      <p:ext uri="{BB962C8B-B14F-4D97-AF65-F5344CB8AC3E}">
        <p14:creationId xmlns:p14="http://schemas.microsoft.com/office/powerpoint/2010/main" val="294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1371600"/>
            <a:ext cx="3257550" cy="31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633011" y="4639270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Oh damn…</a:t>
            </a:r>
            <a:endParaRPr lang="he-IL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9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Today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Background – parallel job scheduling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Workload models ups and downs</a:t>
            </a:r>
          </a:p>
          <a:p>
            <a:r>
              <a:rPr lang="en-US" dirty="0"/>
              <a:t>Using logs directly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Resampling workloads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Adding feedback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41685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Accounting Logs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simulations, logs can be used directly to generate the input workload</a:t>
            </a:r>
          </a:p>
          <a:p>
            <a:pPr lvl="1"/>
            <a:r>
              <a:rPr lang="en-US" altLang="en-US" dirty="0"/>
              <a:t>Jobs arrive according to timestamps in the log</a:t>
            </a:r>
          </a:p>
          <a:p>
            <a:pPr lvl="1"/>
            <a:r>
              <a:rPr lang="en-US" altLang="en-US" dirty="0"/>
              <a:t>Each job requires the number of processors and runtime as specified in the log</a:t>
            </a:r>
          </a:p>
          <a:p>
            <a:r>
              <a:rPr lang="en-US" altLang="en-US" dirty="0"/>
              <a:t>Used to evaluate new scheduler designs</a:t>
            </a:r>
          </a:p>
          <a:p>
            <a:pPr lvl="1"/>
            <a:r>
              <a:rPr lang="en-US" altLang="en-US" dirty="0">
                <a:solidFill>
                  <a:srgbClr val="92D050"/>
                </a:solidFill>
              </a:rPr>
              <a:t>Current best practice</a:t>
            </a:r>
          </a:p>
          <a:p>
            <a:r>
              <a:rPr lang="en-US" altLang="en-US" dirty="0"/>
              <a:t>Includes all the structures that exist in real workloads</a:t>
            </a:r>
          </a:p>
          <a:p>
            <a:pPr lvl="1"/>
            <a:r>
              <a:rPr lang="en-US" altLang="en-US" dirty="0"/>
              <a:t>Even if you don’t know about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Workloads Archive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All large scale supercomputers and clusters maintain accounting logs</a:t>
            </a:r>
          </a:p>
          <a:p>
            <a:r>
              <a:rPr lang="en-US" altLang="en-US" dirty="0"/>
              <a:t>Data includes job arrival, queue time, runtime, processors, user, and more</a:t>
            </a:r>
          </a:p>
          <a:p>
            <a:r>
              <a:rPr lang="en-US" altLang="en-US" dirty="0"/>
              <a:t>Many are willing to share them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6600"/>
                </a:solidFill>
              </a:rPr>
              <a:t>(and shame on those who are not)</a:t>
            </a:r>
          </a:p>
          <a:p>
            <a:r>
              <a:rPr lang="en-US" altLang="en-US" dirty="0"/>
              <a:t>Collection at www.cs.huji.ac.il/labs/parallel/workload/</a:t>
            </a:r>
          </a:p>
          <a:p>
            <a:r>
              <a:rPr lang="en-US" altLang="en-US" dirty="0"/>
              <a:t>Uses standard format to ease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2242" y="6579350"/>
            <a:ext cx="2870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Feitelson</a:t>
            </a:r>
            <a:r>
              <a:rPr lang="en-US" sz="1200" dirty="0"/>
              <a:t>, </a:t>
            </a:r>
            <a:r>
              <a:rPr lang="en-US" sz="1200" dirty="0" err="1"/>
              <a:t>Tsafrir</a:t>
            </a:r>
            <a:r>
              <a:rPr lang="en-US" sz="1200" dirty="0"/>
              <a:t>, &amp; </a:t>
            </a:r>
            <a:r>
              <a:rPr lang="en-US" sz="1200" dirty="0" err="1"/>
              <a:t>Krakov</a:t>
            </a:r>
            <a:r>
              <a:rPr lang="en-US" sz="1200" dirty="0"/>
              <a:t>, JPDC 2014</a:t>
            </a:r>
          </a:p>
        </p:txBody>
      </p:sp>
    </p:spTree>
    <p:extLst>
      <p:ext uri="{BB962C8B-B14F-4D97-AF65-F5344CB8AC3E}">
        <p14:creationId xmlns:p14="http://schemas.microsoft.com/office/powerpoint/2010/main" val="3051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84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61260"/>
              </p:ext>
            </p:extLst>
          </p:nvPr>
        </p:nvGraphicFramePr>
        <p:xfrm>
          <a:off x="228600" y="914400"/>
          <a:ext cx="8686800" cy="6049389"/>
        </p:xfrm>
        <a:graphic>
          <a:graphicData uri="http://schemas.openxmlformats.org/drawingml/2006/table">
            <a:tbl>
              <a:tblPr/>
              <a:tblGrid>
                <a:gridCol w="16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18:06:10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sysadmin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pwd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18:06:57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sysadmin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pwd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18:08:27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intel0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18:11:36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18:11:59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18:12:28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18:16:23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18:16:37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2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intel0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18:20:12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2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18:23:47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10/19/93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18:30:45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9671" name="Text Box 103"/>
          <p:cNvSpPr txBox="1">
            <a:spLocks noChangeArrowheads="1"/>
          </p:cNvSpPr>
          <p:nvPr/>
        </p:nvSpPr>
        <p:spPr bwMode="auto">
          <a:xfrm>
            <a:off x="212725" y="217488"/>
            <a:ext cx="656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Example: NASA iPSC/860 trace</a:t>
            </a:r>
          </a:p>
        </p:txBody>
      </p:sp>
    </p:spTree>
    <p:extLst>
      <p:ext uri="{BB962C8B-B14F-4D97-AF65-F5344CB8AC3E}">
        <p14:creationId xmlns:p14="http://schemas.microsoft.com/office/powerpoint/2010/main" val="23632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sage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usage of the PWA</a:t>
            </a:r>
          </a:p>
          <a:p>
            <a:r>
              <a:rPr lang="en-US" dirty="0" smtClean="0"/>
              <a:t>About 100 papers a year</a:t>
            </a:r>
          </a:p>
          <a:p>
            <a:r>
              <a:rPr lang="en-US" dirty="0" smtClean="0"/>
              <a:t>More than 1500 cumulative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728917" y="4639270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Whoop-dee-doo!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1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provide only a single data point</a:t>
            </a:r>
          </a:p>
          <a:p>
            <a:r>
              <a:rPr lang="en-US" dirty="0"/>
              <a:t>Logs are inflexible</a:t>
            </a:r>
          </a:p>
          <a:p>
            <a:pPr lvl="1"/>
            <a:r>
              <a:rPr lang="en-US" dirty="0"/>
              <a:t>Can’t adjust to different system configurations</a:t>
            </a:r>
          </a:p>
          <a:p>
            <a:pPr lvl="1"/>
            <a:r>
              <a:rPr lang="en-US" dirty="0"/>
              <a:t>Can’t change parameters to see their effect</a:t>
            </a:r>
          </a:p>
          <a:p>
            <a:r>
              <a:rPr lang="en-US" dirty="0"/>
              <a:t>Logs may require cleaning</a:t>
            </a:r>
          </a:p>
          <a:p>
            <a:r>
              <a:rPr lang="en-US" dirty="0"/>
              <a:t>Logs are actually </a:t>
            </a:r>
            <a:r>
              <a:rPr lang="en-US" dirty="0">
                <a:solidFill>
                  <a:srgbClr val="FF6600"/>
                </a:solidFill>
              </a:rPr>
              <a:t>unsuitable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for evaluating diverse systems</a:t>
            </a:r>
          </a:p>
          <a:p>
            <a:pPr lvl="1"/>
            <a:r>
              <a:rPr lang="en-US" dirty="0"/>
              <a:t>Contain a “signature” of the original system</a:t>
            </a:r>
          </a:p>
        </p:txBody>
      </p:sp>
    </p:spTree>
    <p:extLst>
      <p:ext uri="{BB962C8B-B14F-4D97-AF65-F5344CB8AC3E}">
        <p14:creationId xmlns:p14="http://schemas.microsoft.com/office/powerpoint/2010/main" val="35744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Beware Dirty Data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Using real data is important</a:t>
            </a:r>
          </a:p>
          <a:p>
            <a:r>
              <a:rPr lang="en-US" altLang="en-US" dirty="0"/>
              <a:t>But is ALL real data worth using?</a:t>
            </a:r>
          </a:p>
          <a:p>
            <a:pPr lvl="1"/>
            <a:r>
              <a:rPr lang="en-US" altLang="en-US" dirty="0"/>
              <a:t>Errors in data recording</a:t>
            </a:r>
          </a:p>
          <a:p>
            <a:pPr lvl="1"/>
            <a:r>
              <a:rPr lang="en-US" altLang="en-US" dirty="0"/>
              <a:t>Evolution and non-stationarity</a:t>
            </a:r>
          </a:p>
          <a:p>
            <a:pPr lvl="1"/>
            <a:r>
              <a:rPr lang="en-US" altLang="en-US" dirty="0"/>
              <a:t>Diversity between different sources</a:t>
            </a:r>
          </a:p>
          <a:p>
            <a:pPr lvl="1"/>
            <a:r>
              <a:rPr lang="en-US" altLang="en-US" dirty="0"/>
              <a:t>Multi-class mixtures</a:t>
            </a:r>
          </a:p>
          <a:p>
            <a:pPr lvl="1"/>
            <a:r>
              <a:rPr lang="en-US" altLang="en-US" dirty="0"/>
              <a:t>Abnormal activity</a:t>
            </a:r>
          </a:p>
          <a:p>
            <a:r>
              <a:rPr lang="en-US" altLang="en-US" dirty="0"/>
              <a:t>Need to select relevant data source</a:t>
            </a:r>
          </a:p>
          <a:p>
            <a:r>
              <a:rPr lang="en-US" altLang="en-US" dirty="0"/>
              <a:t>Need to clean dirty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20-Year Roller Coaster Ride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40" y="4733764"/>
            <a:ext cx="3139712" cy="2103302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kern="0" dirty="0"/>
              <a:t>Models are great</a:t>
            </a:r>
          </a:p>
          <a:p>
            <a:r>
              <a:rPr lang="en-US" altLang="en-US" kern="0" dirty="0"/>
              <a:t>Models are oversimplifications</a:t>
            </a:r>
          </a:p>
          <a:p>
            <a:r>
              <a:rPr lang="en-US" altLang="en-US" kern="0" dirty="0"/>
              <a:t>Logs are the real thing</a:t>
            </a:r>
          </a:p>
          <a:p>
            <a:r>
              <a:rPr lang="en-US" altLang="en-US" kern="0" dirty="0"/>
              <a:t>Logs are inflexible and dirty</a:t>
            </a:r>
          </a:p>
          <a:p>
            <a:r>
              <a:rPr lang="en-US" altLang="en-US" kern="0" dirty="0"/>
              <a:t>Resampling can solve many problems</a:t>
            </a:r>
          </a:p>
          <a:p>
            <a:r>
              <a:rPr lang="en-US" altLang="en-US" kern="0" dirty="0"/>
              <a:t>Provided feedback is added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0430" y="6611779"/>
            <a:ext cx="3549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Roller Coaster from vector.me (by </a:t>
            </a:r>
            <a:r>
              <a:rPr lang="en-US" sz="1000" dirty="0" err="1"/>
              <a:t>tzunghaor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0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Abnormality Example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Some users are </a:t>
            </a:r>
            <a:r>
              <a:rPr lang="en-US" altLang="en-US" sz="2800" dirty="0">
                <a:solidFill>
                  <a:srgbClr val="92D050"/>
                </a:solidFill>
              </a:rPr>
              <a:t>much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/>
              <a:t>more active than others</a:t>
            </a:r>
          </a:p>
          <a:p>
            <a:pPr marL="0" indent="0">
              <a:buFontTx/>
              <a:buNone/>
            </a:pPr>
            <a:r>
              <a:rPr lang="en-US" altLang="en-US" sz="2800" dirty="0"/>
              <a:t>So much so that they single-handedly affect workload statistics</a:t>
            </a:r>
          </a:p>
          <a:p>
            <a:pPr marL="0" indent="0">
              <a:buFont typeface="Arial" charset="0"/>
              <a:buChar char="–"/>
            </a:pPr>
            <a:r>
              <a:rPr lang="en-US" altLang="en-US" sz="2800" dirty="0"/>
              <a:t> Job arrivals (more)</a:t>
            </a:r>
          </a:p>
          <a:p>
            <a:pPr marL="0" indent="0">
              <a:buFont typeface="Arial" charset="0"/>
              <a:buChar char="–"/>
            </a:pPr>
            <a:r>
              <a:rPr lang="en-US" altLang="en-US" sz="2800" dirty="0"/>
              <a:t> Job sizes (modal?)</a:t>
            </a:r>
          </a:p>
          <a:p>
            <a:pPr marL="0" indent="0">
              <a:buFont typeface="Arial" charset="0"/>
              <a:buNone/>
            </a:pPr>
            <a:r>
              <a:rPr lang="en-US" altLang="en-US" sz="2800" dirty="0"/>
              <a:t>Probably not generally representative</a:t>
            </a:r>
          </a:p>
          <a:p>
            <a:pPr marL="0" indent="0">
              <a:buFont typeface="Arial" charset="0"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Are we optimizing the system for user #2?</a:t>
            </a:r>
          </a:p>
        </p:txBody>
      </p:sp>
      <p:graphicFrame>
        <p:nvGraphicFramePr>
          <p:cNvPr id="60422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9256276"/>
              </p:ext>
            </p:extLst>
          </p:nvPr>
        </p:nvGraphicFramePr>
        <p:xfrm>
          <a:off x="4343400" y="1376363"/>
          <a:ext cx="490696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9" name="תרשים" r:id="rId3" imgW="4907343" imgH="5059584" progId="MSGraph.Chart.8">
                  <p:embed followColorScheme="full"/>
                </p:oleObj>
              </mc:Choice>
              <mc:Fallback>
                <p:oleObj name="תרשים" r:id="rId3" imgW="4907343" imgH="505958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6363"/>
                        <a:ext cx="4906963" cy="505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Workload Flurries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Bursts of activity by a single user</a:t>
            </a:r>
          </a:p>
          <a:p>
            <a:pPr lvl="1"/>
            <a:r>
              <a:rPr lang="en-US" altLang="en-US" dirty="0"/>
              <a:t>Lots of jobs</a:t>
            </a:r>
          </a:p>
          <a:p>
            <a:pPr lvl="1"/>
            <a:r>
              <a:rPr lang="en-US" altLang="en-US" dirty="0"/>
              <a:t>All these jobs are small</a:t>
            </a:r>
          </a:p>
          <a:p>
            <a:pPr lvl="1"/>
            <a:r>
              <a:rPr lang="en-US" altLang="en-US" dirty="0"/>
              <a:t>All of them have similar characteristics</a:t>
            </a:r>
          </a:p>
          <a:p>
            <a:r>
              <a:rPr lang="en-US" altLang="en-US" dirty="0"/>
              <a:t>Limited duration (day to weeks)</a:t>
            </a:r>
          </a:p>
          <a:p>
            <a:r>
              <a:rPr lang="en-US" altLang="en-US" dirty="0"/>
              <a:t>Flurry jobs may be affected </a:t>
            </a:r>
            <a:r>
              <a:rPr lang="en-US" altLang="en-US" i="1" dirty="0"/>
              <a:t>as a group</a:t>
            </a:r>
            <a:r>
              <a:rPr lang="en-US" altLang="en-US" dirty="0"/>
              <a:t>, leading to potential instability (butterfly effect)</a:t>
            </a:r>
          </a:p>
          <a:p>
            <a:r>
              <a:rPr lang="en-US" altLang="en-US" dirty="0"/>
              <a:t>This is a problem with evaluation methodology more than with real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6409" y="6579350"/>
            <a:ext cx="2346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Tsafrir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IPDPS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ctc-week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620713"/>
            <a:ext cx="4033838" cy="285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14" descr="sdsc-par-week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20713"/>
            <a:ext cx="4032250" cy="285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15" descr="lanl-week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3716338"/>
            <a:ext cx="4033838" cy="285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6" descr="sdsc-sp-weeks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716338"/>
            <a:ext cx="4032250" cy="285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en-US" sz="4000"/>
              <a:t>Effect on Performance Evaluation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2493963"/>
            <a:ext cx="2959100" cy="3167062"/>
          </a:xfrm>
        </p:spPr>
        <p:txBody>
          <a:bodyPr/>
          <a:lstStyle/>
          <a:p>
            <a:pPr marL="182563" indent="-182563"/>
            <a:r>
              <a:rPr lang="en-US" altLang="en-US" sz="2400"/>
              <a:t>At best, undesired classes may dilute an effect (average is taken over more jobs)</a:t>
            </a:r>
          </a:p>
          <a:p>
            <a:pPr marL="182563" indent="-182563"/>
            <a:r>
              <a:rPr lang="en-US" altLang="en-US" sz="2400"/>
              <a:t>At worst, undesired classes may cause instability</a:t>
            </a:r>
          </a:p>
        </p:txBody>
      </p:sp>
      <p:pic>
        <p:nvPicPr>
          <p:cNvPr id="30724" name="Picture 4" descr="sld-ctc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492375"/>
            <a:ext cx="5976937" cy="41846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9388" y="1268413"/>
            <a:ext cx="82089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 algn="l" rtl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 algn="l" rtl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 algn="l" rtl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800"/>
              <a:t>Performance of full workload is some combination of desired and undesired classes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-180975" y="5949950"/>
            <a:ext cx="25209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	(paper in IPDPS 2006 next month)</a:t>
            </a:r>
          </a:p>
        </p:txBody>
      </p:sp>
    </p:spTree>
    <p:extLst>
      <p:ext uri="{BB962C8B-B14F-4D97-AF65-F5344CB8AC3E}">
        <p14:creationId xmlns:p14="http://schemas.microsoft.com/office/powerpoint/2010/main" val="12747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Clean or Not to Clean?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NO WAY!</a:t>
            </a:r>
          </a:p>
          <a:p>
            <a:r>
              <a:rPr lang="en-US" altLang="en-US" dirty="0"/>
              <a:t>Abnormalities and flurries do happen</a:t>
            </a:r>
          </a:p>
          <a:p>
            <a:r>
              <a:rPr lang="en-US" altLang="en-US" dirty="0"/>
              <a:t>Cleaning is manipulating real data</a:t>
            </a:r>
          </a:p>
          <a:p>
            <a:r>
              <a:rPr lang="en-US" altLang="en-US" dirty="0"/>
              <a:t>If you manipulate data you can get any result you want</a:t>
            </a:r>
          </a:p>
          <a:p>
            <a:r>
              <a:rPr lang="en-US" altLang="en-US" dirty="0"/>
              <a:t>This is bad science</a:t>
            </a:r>
          </a:p>
          <a:p>
            <a:endParaRPr lang="en-US" altLang="en-US" dirty="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FF00"/>
                </a:solidFill>
              </a:rPr>
              <a:t>DEFINITELY!</a:t>
            </a:r>
          </a:p>
          <a:p>
            <a:r>
              <a:rPr lang="en-US" altLang="en-US" dirty="0"/>
              <a:t>Abnormalities are unique and not representative</a:t>
            </a:r>
          </a:p>
          <a:p>
            <a:r>
              <a:rPr lang="en-US" altLang="en-US" dirty="0"/>
              <a:t>Evaluations with dirty data are subject to unknown effects</a:t>
            </a:r>
          </a:p>
          <a:p>
            <a:r>
              <a:rPr lang="en-US" altLang="en-US" dirty="0"/>
              <a:t>Do not reflect typical system performance</a:t>
            </a:r>
          </a:p>
          <a:p>
            <a:r>
              <a:rPr lang="en-US" altLang="en-US" dirty="0"/>
              <a:t>This is bad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466" y="6579350"/>
            <a:ext cx="2418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Feitelson</a:t>
            </a:r>
            <a:r>
              <a:rPr lang="en-US" sz="1200" dirty="0"/>
              <a:t> &amp; </a:t>
            </a:r>
            <a:r>
              <a:rPr lang="en-US" sz="1200" dirty="0" err="1"/>
              <a:t>Tsafrir</a:t>
            </a:r>
            <a:r>
              <a:rPr lang="en-US" sz="1200" dirty="0"/>
              <a:t>, ISPASS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uiExpand="1" build="p"/>
      <p:bldP spid="135172" grpId="0" uiExpand="1" build="p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Opinion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virtue of using “real” data is based on ignorance</a:t>
            </a:r>
          </a:p>
          <a:p>
            <a:r>
              <a:rPr lang="en-US" altLang="en-US" dirty="0"/>
              <a:t>Must clean data of known abnormalities</a:t>
            </a:r>
          </a:p>
          <a:p>
            <a:r>
              <a:rPr lang="en-US" altLang="en-US" dirty="0"/>
              <a:t>Must justify the cleaning</a:t>
            </a:r>
          </a:p>
          <a:p>
            <a:r>
              <a:rPr lang="en-US" altLang="en-US" dirty="0"/>
              <a:t>Must report on what cleaning was done</a:t>
            </a:r>
          </a:p>
          <a:p>
            <a:r>
              <a:rPr lang="en-US" altLang="en-US" dirty="0"/>
              <a:t>Need research on workload characterization to know what is typical and what is abnormal</a:t>
            </a:r>
          </a:p>
          <a:p>
            <a:r>
              <a:rPr lang="en-US" altLang="en-US" dirty="0"/>
              <a:t>Need separate evaluations regarding the effects of abnormalities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“Signature”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log reflects the behavior of the scheduler on the traced system</a:t>
            </a:r>
          </a:p>
          <a:p>
            <a:r>
              <a:rPr lang="en-US" altLang="en-US" dirty="0"/>
              <a:t>And its interaction with the users</a:t>
            </a:r>
          </a:p>
          <a:p>
            <a:r>
              <a:rPr lang="en-US" altLang="en-US" dirty="0"/>
              <a:t>And the users’ response to its performance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So there is no such thing as a “true workload”</a:t>
            </a:r>
          </a:p>
          <a:p>
            <a:r>
              <a:rPr lang="en-US" altLang="en-US" dirty="0"/>
              <a:t>Using a log to evaluate </a:t>
            </a:r>
            <a:r>
              <a:rPr lang="en-US" altLang="en-US" dirty="0">
                <a:solidFill>
                  <a:srgbClr val="92D050"/>
                </a:solidFill>
              </a:rPr>
              <a:t>another</a:t>
            </a:r>
            <a:r>
              <a:rPr lang="en-US" altLang="en-US" dirty="0"/>
              <a:t> scheduler may lead to </a:t>
            </a:r>
            <a:r>
              <a:rPr lang="en-US" altLang="en-US" dirty="0">
                <a:solidFill>
                  <a:srgbClr val="92D050"/>
                </a:solidFill>
              </a:rPr>
              <a:t>unreliable</a:t>
            </a:r>
            <a:r>
              <a:rPr lang="en-US" altLang="en-US" dirty="0"/>
              <a:t> results!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7577" y="657935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Shmueli</a:t>
            </a:r>
            <a:r>
              <a:rPr lang="en-US" sz="1200" dirty="0"/>
              <a:t>  &amp; </a:t>
            </a:r>
            <a:r>
              <a:rPr lang="en-US" sz="1200" dirty="0" err="1"/>
              <a:t>Feitelson</a:t>
            </a:r>
            <a:r>
              <a:rPr lang="en-US" sz="1200" dirty="0"/>
              <a:t>, MASCOTS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1752600"/>
          </a:xfrm>
        </p:spPr>
        <p:txBody>
          <a:bodyPr/>
          <a:lstStyle/>
          <a:p>
            <a:pPr marL="0" indent="7938">
              <a:buFontTx/>
              <a:buNone/>
            </a:pPr>
            <a:r>
              <a:rPr lang="en-US" altLang="en-US" sz="2800"/>
              <a:t>Step 1: generate traces</a:t>
            </a:r>
          </a:p>
          <a:p>
            <a:pPr marL="407988" lvl="1"/>
            <a:r>
              <a:rPr lang="en-US" altLang="en-US" sz="2400"/>
              <a:t>FCFS – a simple scheduler that cannot support a high load</a:t>
            </a:r>
          </a:p>
          <a:p>
            <a:pPr marL="407988" lvl="1"/>
            <a:r>
              <a:rPr lang="en-US" altLang="en-US" sz="2400"/>
              <a:t>EASY – a more efficient backfilling scheduler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57200" y="2743200"/>
            <a:ext cx="3859213" cy="17367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Freeform 9"/>
          <p:cNvSpPr>
            <a:spLocks/>
          </p:cNvSpPr>
          <p:nvPr/>
        </p:nvSpPr>
        <p:spPr bwMode="auto">
          <a:xfrm>
            <a:off x="457200" y="2743200"/>
            <a:ext cx="3859213" cy="1736725"/>
          </a:xfrm>
          <a:custGeom>
            <a:avLst/>
            <a:gdLst>
              <a:gd name="T0" fmla="*/ 6078 w 12156"/>
              <a:gd name="T1" fmla="*/ 5469 h 5469"/>
              <a:gd name="T2" fmla="*/ 0 w 12156"/>
              <a:gd name="T3" fmla="*/ 5469 h 5469"/>
              <a:gd name="T4" fmla="*/ 0 w 12156"/>
              <a:gd name="T5" fmla="*/ 0 h 5469"/>
              <a:gd name="T6" fmla="*/ 12156 w 12156"/>
              <a:gd name="T7" fmla="*/ 0 h 5469"/>
              <a:gd name="T8" fmla="*/ 12156 w 12156"/>
              <a:gd name="T9" fmla="*/ 5469 h 5469"/>
              <a:gd name="T10" fmla="*/ 6078 w 12156"/>
              <a:gd name="T11" fmla="*/ 5469 h 5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56" h="5469">
                <a:moveTo>
                  <a:pt x="6078" y="5469"/>
                </a:moveTo>
                <a:lnTo>
                  <a:pt x="0" y="5469"/>
                </a:lnTo>
                <a:lnTo>
                  <a:pt x="0" y="0"/>
                </a:lnTo>
                <a:lnTo>
                  <a:pt x="12156" y="0"/>
                </a:lnTo>
                <a:lnTo>
                  <a:pt x="12156" y="5469"/>
                </a:lnTo>
                <a:lnTo>
                  <a:pt x="6078" y="546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968375" y="2832100"/>
            <a:ext cx="2838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dirty="0">
                <a:solidFill>
                  <a:srgbClr val="000000"/>
                </a:solidFill>
              </a:rPr>
              <a:t>supercomputer site</a:t>
            </a:r>
            <a:endParaRPr lang="en-US" altLang="en-US" dirty="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579688" y="3322638"/>
            <a:ext cx="1544637" cy="7715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Freeform 12"/>
          <p:cNvSpPr>
            <a:spLocks/>
          </p:cNvSpPr>
          <p:nvPr/>
        </p:nvSpPr>
        <p:spPr bwMode="auto">
          <a:xfrm>
            <a:off x="2579688" y="3322638"/>
            <a:ext cx="1544637" cy="771525"/>
          </a:xfrm>
          <a:custGeom>
            <a:avLst/>
            <a:gdLst>
              <a:gd name="T0" fmla="*/ 2431 w 4862"/>
              <a:gd name="T1" fmla="*/ 2431 h 2431"/>
              <a:gd name="T2" fmla="*/ 0 w 4862"/>
              <a:gd name="T3" fmla="*/ 2431 h 2431"/>
              <a:gd name="T4" fmla="*/ 0 w 4862"/>
              <a:gd name="T5" fmla="*/ 0 h 2431"/>
              <a:gd name="T6" fmla="*/ 4862 w 4862"/>
              <a:gd name="T7" fmla="*/ 0 h 2431"/>
              <a:gd name="T8" fmla="*/ 4862 w 4862"/>
              <a:gd name="T9" fmla="*/ 2431 h 2431"/>
              <a:gd name="T10" fmla="*/ 2431 w 4862"/>
              <a:gd name="T11" fmla="*/ 2431 h 2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62" h="2431">
                <a:moveTo>
                  <a:pt x="2431" y="2431"/>
                </a:moveTo>
                <a:lnTo>
                  <a:pt x="0" y="2431"/>
                </a:lnTo>
                <a:lnTo>
                  <a:pt x="0" y="0"/>
                </a:lnTo>
                <a:lnTo>
                  <a:pt x="4862" y="0"/>
                </a:lnTo>
                <a:lnTo>
                  <a:pt x="4862" y="2431"/>
                </a:lnTo>
                <a:lnTo>
                  <a:pt x="2431" y="24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2928938" y="35258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>
                <a:solidFill>
                  <a:srgbClr val="000000"/>
                </a:solidFill>
              </a:rPr>
              <a:t>FCFS</a:t>
            </a:r>
            <a:endParaRPr lang="en-US" alt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650875" y="3322638"/>
            <a:ext cx="1349375" cy="771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40303" name="Freeform 15"/>
          <p:cNvSpPr>
            <a:spLocks/>
          </p:cNvSpPr>
          <p:nvPr/>
        </p:nvSpPr>
        <p:spPr bwMode="auto">
          <a:xfrm>
            <a:off x="650875" y="3322638"/>
            <a:ext cx="1349375" cy="771525"/>
          </a:xfrm>
          <a:custGeom>
            <a:avLst/>
            <a:gdLst>
              <a:gd name="T0" fmla="*/ 2127 w 4254"/>
              <a:gd name="T1" fmla="*/ 2431 h 2431"/>
              <a:gd name="T2" fmla="*/ 0 w 4254"/>
              <a:gd name="T3" fmla="*/ 2431 h 2431"/>
              <a:gd name="T4" fmla="*/ 0 w 4254"/>
              <a:gd name="T5" fmla="*/ 0 h 2431"/>
              <a:gd name="T6" fmla="*/ 4254 w 4254"/>
              <a:gd name="T7" fmla="*/ 0 h 2431"/>
              <a:gd name="T8" fmla="*/ 4254 w 4254"/>
              <a:gd name="T9" fmla="*/ 2431 h 2431"/>
              <a:gd name="T10" fmla="*/ 2127 w 4254"/>
              <a:gd name="T11" fmla="*/ 2431 h 2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54" h="2431">
                <a:moveTo>
                  <a:pt x="2127" y="2431"/>
                </a:moveTo>
                <a:lnTo>
                  <a:pt x="0" y="2431"/>
                </a:lnTo>
                <a:lnTo>
                  <a:pt x="0" y="0"/>
                </a:lnTo>
                <a:lnTo>
                  <a:pt x="4254" y="0"/>
                </a:lnTo>
                <a:lnTo>
                  <a:pt x="4254" y="2431"/>
                </a:lnTo>
                <a:lnTo>
                  <a:pt x="2127" y="243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927100" y="3525838"/>
            <a:ext cx="80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>
                <a:solidFill>
                  <a:srgbClr val="000000"/>
                </a:solidFill>
              </a:rPr>
              <a:t>users</a:t>
            </a:r>
            <a:endParaRPr lang="en-US" altLang="en-US"/>
          </a:p>
        </p:txBody>
      </p:sp>
      <p:sp>
        <p:nvSpPr>
          <p:cNvPr id="140305" name="Freeform 17"/>
          <p:cNvSpPr>
            <a:spLocks/>
          </p:cNvSpPr>
          <p:nvPr/>
        </p:nvSpPr>
        <p:spPr bwMode="auto">
          <a:xfrm>
            <a:off x="2406650" y="3649663"/>
            <a:ext cx="173038" cy="115887"/>
          </a:xfrm>
          <a:custGeom>
            <a:avLst/>
            <a:gdLst>
              <a:gd name="T0" fmla="*/ 547 w 547"/>
              <a:gd name="T1" fmla="*/ 182 h 365"/>
              <a:gd name="T2" fmla="*/ 0 w 547"/>
              <a:gd name="T3" fmla="*/ 365 h 365"/>
              <a:gd name="T4" fmla="*/ 0 w 547"/>
              <a:gd name="T5" fmla="*/ 0 h 365"/>
              <a:gd name="T6" fmla="*/ 547 w 547"/>
              <a:gd name="T7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365">
                <a:moveTo>
                  <a:pt x="547" y="182"/>
                </a:moveTo>
                <a:lnTo>
                  <a:pt x="0" y="365"/>
                </a:lnTo>
                <a:lnTo>
                  <a:pt x="0" y="0"/>
                </a:lnTo>
                <a:lnTo>
                  <a:pt x="547" y="1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2000250" y="3708400"/>
            <a:ext cx="441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>
            <a:off x="3351213" y="4094163"/>
            <a:ext cx="1587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H="1">
            <a:off x="1422400" y="4286250"/>
            <a:ext cx="19288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9" name="Freeform 21"/>
          <p:cNvSpPr>
            <a:spLocks/>
          </p:cNvSpPr>
          <p:nvPr/>
        </p:nvSpPr>
        <p:spPr bwMode="auto">
          <a:xfrm>
            <a:off x="1363663" y="4094163"/>
            <a:ext cx="115887" cy="173037"/>
          </a:xfrm>
          <a:custGeom>
            <a:avLst/>
            <a:gdLst>
              <a:gd name="T0" fmla="*/ 182 w 364"/>
              <a:gd name="T1" fmla="*/ 0 h 547"/>
              <a:gd name="T2" fmla="*/ 364 w 364"/>
              <a:gd name="T3" fmla="*/ 547 h 547"/>
              <a:gd name="T4" fmla="*/ 0 w 364"/>
              <a:gd name="T5" fmla="*/ 547 h 547"/>
              <a:gd name="T6" fmla="*/ 182 w 364"/>
              <a:gd name="T7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547">
                <a:moveTo>
                  <a:pt x="182" y="0"/>
                </a:moveTo>
                <a:lnTo>
                  <a:pt x="364" y="547"/>
                </a:lnTo>
                <a:lnTo>
                  <a:pt x="0" y="547"/>
                </a:lnTo>
                <a:lnTo>
                  <a:pt x="1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 flipV="1">
            <a:off x="1422400" y="4232275"/>
            <a:ext cx="1588" cy="53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1" name="Freeform 23"/>
          <p:cNvSpPr>
            <a:spLocks/>
          </p:cNvSpPr>
          <p:nvPr/>
        </p:nvSpPr>
        <p:spPr bwMode="auto">
          <a:xfrm>
            <a:off x="5562600" y="3655333"/>
            <a:ext cx="173037" cy="115887"/>
          </a:xfrm>
          <a:custGeom>
            <a:avLst/>
            <a:gdLst>
              <a:gd name="T0" fmla="*/ 547 w 547"/>
              <a:gd name="T1" fmla="*/ 182 h 365"/>
              <a:gd name="T2" fmla="*/ 0 w 547"/>
              <a:gd name="T3" fmla="*/ 365 h 365"/>
              <a:gd name="T4" fmla="*/ 0 w 547"/>
              <a:gd name="T5" fmla="*/ 0 h 365"/>
              <a:gd name="T6" fmla="*/ 547 w 547"/>
              <a:gd name="T7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365">
                <a:moveTo>
                  <a:pt x="547" y="182"/>
                </a:moveTo>
                <a:lnTo>
                  <a:pt x="0" y="365"/>
                </a:lnTo>
                <a:lnTo>
                  <a:pt x="0" y="0"/>
                </a:lnTo>
                <a:lnTo>
                  <a:pt x="547" y="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2" name="Line 24"/>
          <p:cNvSpPr>
            <a:spLocks noChangeShapeType="1"/>
          </p:cNvSpPr>
          <p:nvPr/>
        </p:nvSpPr>
        <p:spPr bwMode="auto">
          <a:xfrm flipV="1">
            <a:off x="4124325" y="3706813"/>
            <a:ext cx="14382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5715000" y="3128963"/>
            <a:ext cx="1736725" cy="11572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4" name="Freeform 26"/>
          <p:cNvSpPr>
            <a:spLocks/>
          </p:cNvSpPr>
          <p:nvPr/>
        </p:nvSpPr>
        <p:spPr bwMode="auto">
          <a:xfrm>
            <a:off x="5715000" y="3128963"/>
            <a:ext cx="1736725" cy="1157287"/>
          </a:xfrm>
          <a:custGeom>
            <a:avLst/>
            <a:gdLst>
              <a:gd name="T0" fmla="*/ 2735 w 5470"/>
              <a:gd name="T1" fmla="*/ 3646 h 3646"/>
              <a:gd name="T2" fmla="*/ 0 w 5470"/>
              <a:gd name="T3" fmla="*/ 3646 h 3646"/>
              <a:gd name="T4" fmla="*/ 0 w 5470"/>
              <a:gd name="T5" fmla="*/ 0 h 3646"/>
              <a:gd name="T6" fmla="*/ 5470 w 5470"/>
              <a:gd name="T7" fmla="*/ 0 h 3646"/>
              <a:gd name="T8" fmla="*/ 5470 w 5470"/>
              <a:gd name="T9" fmla="*/ 3646 h 3646"/>
              <a:gd name="T10" fmla="*/ 2735 w 5470"/>
              <a:gd name="T11" fmla="*/ 3646 h 3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70" h="3646">
                <a:moveTo>
                  <a:pt x="2735" y="3646"/>
                </a:moveTo>
                <a:lnTo>
                  <a:pt x="0" y="3646"/>
                </a:lnTo>
                <a:lnTo>
                  <a:pt x="0" y="0"/>
                </a:lnTo>
                <a:lnTo>
                  <a:pt x="5470" y="0"/>
                </a:lnTo>
                <a:lnTo>
                  <a:pt x="5470" y="3646"/>
                </a:lnTo>
                <a:lnTo>
                  <a:pt x="2735" y="36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5983288" y="3343275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>
                <a:solidFill>
                  <a:srgbClr val="000000"/>
                </a:solidFill>
              </a:rPr>
              <a:t>low load</a:t>
            </a:r>
            <a:endParaRPr lang="en-US" altLang="en-US"/>
          </a:p>
        </p:txBody>
      </p:sp>
      <p:sp>
        <p:nvSpPr>
          <p:cNvPr id="140316" name="Rectangle 28"/>
          <p:cNvSpPr>
            <a:spLocks noChangeArrowheads="1"/>
          </p:cNvSpPr>
          <p:nvPr/>
        </p:nvSpPr>
        <p:spPr bwMode="auto">
          <a:xfrm>
            <a:off x="6099746" y="3706813"/>
            <a:ext cx="1019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dirty="0">
                <a:solidFill>
                  <a:schemeClr val="bg1"/>
                </a:solidFill>
              </a:rPr>
              <a:t>activity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457200" y="4903788"/>
            <a:ext cx="3859213" cy="17367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0" name="Freeform 32"/>
          <p:cNvSpPr>
            <a:spLocks/>
          </p:cNvSpPr>
          <p:nvPr/>
        </p:nvSpPr>
        <p:spPr bwMode="auto">
          <a:xfrm>
            <a:off x="457200" y="4903788"/>
            <a:ext cx="3859213" cy="1736725"/>
          </a:xfrm>
          <a:custGeom>
            <a:avLst/>
            <a:gdLst>
              <a:gd name="T0" fmla="*/ 6078 w 12156"/>
              <a:gd name="T1" fmla="*/ 5469 h 5469"/>
              <a:gd name="T2" fmla="*/ 0 w 12156"/>
              <a:gd name="T3" fmla="*/ 5469 h 5469"/>
              <a:gd name="T4" fmla="*/ 0 w 12156"/>
              <a:gd name="T5" fmla="*/ 0 h 5469"/>
              <a:gd name="T6" fmla="*/ 12156 w 12156"/>
              <a:gd name="T7" fmla="*/ 0 h 5469"/>
              <a:gd name="T8" fmla="*/ 12156 w 12156"/>
              <a:gd name="T9" fmla="*/ 5469 h 5469"/>
              <a:gd name="T10" fmla="*/ 6078 w 12156"/>
              <a:gd name="T11" fmla="*/ 5469 h 5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56" h="5469">
                <a:moveTo>
                  <a:pt x="6078" y="5469"/>
                </a:moveTo>
                <a:lnTo>
                  <a:pt x="0" y="5469"/>
                </a:lnTo>
                <a:lnTo>
                  <a:pt x="0" y="0"/>
                </a:lnTo>
                <a:lnTo>
                  <a:pt x="12156" y="0"/>
                </a:lnTo>
                <a:lnTo>
                  <a:pt x="12156" y="5469"/>
                </a:lnTo>
                <a:lnTo>
                  <a:pt x="6078" y="546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968375" y="4995863"/>
            <a:ext cx="2838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dirty="0">
                <a:solidFill>
                  <a:srgbClr val="000000"/>
                </a:solidFill>
              </a:rPr>
              <a:t>supercomputer site</a:t>
            </a:r>
            <a:endParaRPr lang="en-US" altLang="en-US" dirty="0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2579688" y="5483225"/>
            <a:ext cx="1544637" cy="7715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3" name="Freeform 35"/>
          <p:cNvSpPr>
            <a:spLocks/>
          </p:cNvSpPr>
          <p:nvPr/>
        </p:nvSpPr>
        <p:spPr bwMode="auto">
          <a:xfrm>
            <a:off x="2579688" y="5483225"/>
            <a:ext cx="1544637" cy="771525"/>
          </a:xfrm>
          <a:custGeom>
            <a:avLst/>
            <a:gdLst>
              <a:gd name="T0" fmla="*/ 2431 w 4862"/>
              <a:gd name="T1" fmla="*/ 2431 h 2431"/>
              <a:gd name="T2" fmla="*/ 0 w 4862"/>
              <a:gd name="T3" fmla="*/ 2431 h 2431"/>
              <a:gd name="T4" fmla="*/ 0 w 4862"/>
              <a:gd name="T5" fmla="*/ 0 h 2431"/>
              <a:gd name="T6" fmla="*/ 4862 w 4862"/>
              <a:gd name="T7" fmla="*/ 0 h 2431"/>
              <a:gd name="T8" fmla="*/ 4862 w 4862"/>
              <a:gd name="T9" fmla="*/ 2431 h 2431"/>
              <a:gd name="T10" fmla="*/ 2431 w 4862"/>
              <a:gd name="T11" fmla="*/ 2431 h 2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62" h="2431">
                <a:moveTo>
                  <a:pt x="2431" y="2431"/>
                </a:moveTo>
                <a:lnTo>
                  <a:pt x="0" y="2431"/>
                </a:lnTo>
                <a:lnTo>
                  <a:pt x="0" y="0"/>
                </a:lnTo>
                <a:lnTo>
                  <a:pt x="4862" y="0"/>
                </a:lnTo>
                <a:lnTo>
                  <a:pt x="4862" y="2431"/>
                </a:lnTo>
                <a:lnTo>
                  <a:pt x="2431" y="24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2917825" y="5680075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>
                <a:solidFill>
                  <a:srgbClr val="000000"/>
                </a:solidFill>
              </a:rPr>
              <a:t>EASY</a:t>
            </a:r>
            <a:endParaRPr lang="en-US" alt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650875" y="5483225"/>
            <a:ext cx="1349375" cy="7715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6" name="Freeform 38"/>
          <p:cNvSpPr>
            <a:spLocks/>
          </p:cNvSpPr>
          <p:nvPr/>
        </p:nvSpPr>
        <p:spPr bwMode="auto">
          <a:xfrm>
            <a:off x="650875" y="5483225"/>
            <a:ext cx="1349375" cy="771525"/>
          </a:xfrm>
          <a:custGeom>
            <a:avLst/>
            <a:gdLst>
              <a:gd name="T0" fmla="*/ 2127 w 4254"/>
              <a:gd name="T1" fmla="*/ 2431 h 2431"/>
              <a:gd name="T2" fmla="*/ 0 w 4254"/>
              <a:gd name="T3" fmla="*/ 2431 h 2431"/>
              <a:gd name="T4" fmla="*/ 0 w 4254"/>
              <a:gd name="T5" fmla="*/ 0 h 2431"/>
              <a:gd name="T6" fmla="*/ 4254 w 4254"/>
              <a:gd name="T7" fmla="*/ 0 h 2431"/>
              <a:gd name="T8" fmla="*/ 4254 w 4254"/>
              <a:gd name="T9" fmla="*/ 2431 h 2431"/>
              <a:gd name="T10" fmla="*/ 2127 w 4254"/>
              <a:gd name="T11" fmla="*/ 2431 h 2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54" h="2431">
                <a:moveTo>
                  <a:pt x="2127" y="2431"/>
                </a:moveTo>
                <a:lnTo>
                  <a:pt x="0" y="2431"/>
                </a:lnTo>
                <a:lnTo>
                  <a:pt x="0" y="0"/>
                </a:lnTo>
                <a:lnTo>
                  <a:pt x="4254" y="0"/>
                </a:lnTo>
                <a:lnTo>
                  <a:pt x="4254" y="2431"/>
                </a:lnTo>
                <a:lnTo>
                  <a:pt x="2127" y="24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927100" y="5680075"/>
            <a:ext cx="80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>
                <a:solidFill>
                  <a:srgbClr val="000000"/>
                </a:solidFill>
              </a:rPr>
              <a:t>users</a:t>
            </a:r>
            <a:endParaRPr lang="en-US" altLang="en-US"/>
          </a:p>
        </p:txBody>
      </p:sp>
      <p:sp>
        <p:nvSpPr>
          <p:cNvPr id="140328" name="Freeform 40"/>
          <p:cNvSpPr>
            <a:spLocks/>
          </p:cNvSpPr>
          <p:nvPr/>
        </p:nvSpPr>
        <p:spPr bwMode="auto">
          <a:xfrm>
            <a:off x="2406650" y="5810250"/>
            <a:ext cx="173038" cy="115888"/>
          </a:xfrm>
          <a:custGeom>
            <a:avLst/>
            <a:gdLst>
              <a:gd name="T0" fmla="*/ 547 w 547"/>
              <a:gd name="T1" fmla="*/ 182 h 365"/>
              <a:gd name="T2" fmla="*/ 0 w 547"/>
              <a:gd name="T3" fmla="*/ 365 h 365"/>
              <a:gd name="T4" fmla="*/ 0 w 547"/>
              <a:gd name="T5" fmla="*/ 0 h 365"/>
              <a:gd name="T6" fmla="*/ 547 w 547"/>
              <a:gd name="T7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365">
                <a:moveTo>
                  <a:pt x="547" y="182"/>
                </a:moveTo>
                <a:lnTo>
                  <a:pt x="0" y="365"/>
                </a:lnTo>
                <a:lnTo>
                  <a:pt x="0" y="0"/>
                </a:lnTo>
                <a:lnTo>
                  <a:pt x="547" y="1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>
            <a:off x="2000250" y="5868988"/>
            <a:ext cx="441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0" name="Line 42"/>
          <p:cNvSpPr>
            <a:spLocks noChangeShapeType="1"/>
          </p:cNvSpPr>
          <p:nvPr/>
        </p:nvSpPr>
        <p:spPr bwMode="auto">
          <a:xfrm>
            <a:off x="3351213" y="6254750"/>
            <a:ext cx="1587" cy="192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1" name="Line 43"/>
          <p:cNvSpPr>
            <a:spLocks noChangeShapeType="1"/>
          </p:cNvSpPr>
          <p:nvPr/>
        </p:nvSpPr>
        <p:spPr bwMode="auto">
          <a:xfrm flipH="1">
            <a:off x="1422400" y="6446838"/>
            <a:ext cx="19288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2" name="Freeform 44"/>
          <p:cNvSpPr>
            <a:spLocks/>
          </p:cNvSpPr>
          <p:nvPr/>
        </p:nvSpPr>
        <p:spPr bwMode="auto">
          <a:xfrm>
            <a:off x="1363663" y="6254750"/>
            <a:ext cx="115887" cy="173038"/>
          </a:xfrm>
          <a:custGeom>
            <a:avLst/>
            <a:gdLst>
              <a:gd name="T0" fmla="*/ 182 w 364"/>
              <a:gd name="T1" fmla="*/ 0 h 546"/>
              <a:gd name="T2" fmla="*/ 364 w 364"/>
              <a:gd name="T3" fmla="*/ 546 h 546"/>
              <a:gd name="T4" fmla="*/ 0 w 364"/>
              <a:gd name="T5" fmla="*/ 546 h 546"/>
              <a:gd name="T6" fmla="*/ 182 w 364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546">
                <a:moveTo>
                  <a:pt x="182" y="0"/>
                </a:moveTo>
                <a:lnTo>
                  <a:pt x="364" y="546"/>
                </a:lnTo>
                <a:lnTo>
                  <a:pt x="0" y="546"/>
                </a:lnTo>
                <a:lnTo>
                  <a:pt x="1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3" name="Line 45"/>
          <p:cNvSpPr>
            <a:spLocks noChangeShapeType="1"/>
          </p:cNvSpPr>
          <p:nvPr/>
        </p:nvSpPr>
        <p:spPr bwMode="auto">
          <a:xfrm flipV="1">
            <a:off x="1422400" y="6392863"/>
            <a:ext cx="1588" cy="53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4" name="Freeform 46"/>
          <p:cNvSpPr>
            <a:spLocks/>
          </p:cNvSpPr>
          <p:nvPr/>
        </p:nvSpPr>
        <p:spPr bwMode="auto">
          <a:xfrm>
            <a:off x="5562600" y="5811044"/>
            <a:ext cx="173037" cy="115888"/>
          </a:xfrm>
          <a:custGeom>
            <a:avLst/>
            <a:gdLst>
              <a:gd name="T0" fmla="*/ 547 w 547"/>
              <a:gd name="T1" fmla="*/ 182 h 365"/>
              <a:gd name="T2" fmla="*/ 0 w 547"/>
              <a:gd name="T3" fmla="*/ 365 h 365"/>
              <a:gd name="T4" fmla="*/ 0 w 547"/>
              <a:gd name="T5" fmla="*/ 0 h 365"/>
              <a:gd name="T6" fmla="*/ 547 w 547"/>
              <a:gd name="T7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365">
                <a:moveTo>
                  <a:pt x="547" y="182"/>
                </a:moveTo>
                <a:lnTo>
                  <a:pt x="0" y="365"/>
                </a:lnTo>
                <a:lnTo>
                  <a:pt x="0" y="0"/>
                </a:lnTo>
                <a:lnTo>
                  <a:pt x="547" y="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5" name="Line 47"/>
          <p:cNvSpPr>
            <a:spLocks noChangeShapeType="1"/>
          </p:cNvSpPr>
          <p:nvPr/>
        </p:nvSpPr>
        <p:spPr bwMode="auto">
          <a:xfrm flipV="1">
            <a:off x="4114800" y="5861050"/>
            <a:ext cx="14478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5715000" y="5289550"/>
            <a:ext cx="1736725" cy="1157288"/>
          </a:xfrm>
          <a:prstGeom prst="rect">
            <a:avLst/>
          </a:prstGeom>
          <a:solidFill>
            <a:srgbClr val="FF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7" name="Freeform 49"/>
          <p:cNvSpPr>
            <a:spLocks/>
          </p:cNvSpPr>
          <p:nvPr/>
        </p:nvSpPr>
        <p:spPr bwMode="auto">
          <a:xfrm>
            <a:off x="5715000" y="5289550"/>
            <a:ext cx="1736725" cy="1157288"/>
          </a:xfrm>
          <a:custGeom>
            <a:avLst/>
            <a:gdLst>
              <a:gd name="T0" fmla="*/ 2735 w 5470"/>
              <a:gd name="T1" fmla="*/ 3646 h 3646"/>
              <a:gd name="T2" fmla="*/ 0 w 5470"/>
              <a:gd name="T3" fmla="*/ 3646 h 3646"/>
              <a:gd name="T4" fmla="*/ 0 w 5470"/>
              <a:gd name="T5" fmla="*/ 0 h 3646"/>
              <a:gd name="T6" fmla="*/ 5470 w 5470"/>
              <a:gd name="T7" fmla="*/ 0 h 3646"/>
              <a:gd name="T8" fmla="*/ 5470 w 5470"/>
              <a:gd name="T9" fmla="*/ 3646 h 3646"/>
              <a:gd name="T10" fmla="*/ 2735 w 5470"/>
              <a:gd name="T11" fmla="*/ 3646 h 3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70" h="3646">
                <a:moveTo>
                  <a:pt x="2735" y="3646"/>
                </a:moveTo>
                <a:lnTo>
                  <a:pt x="0" y="3646"/>
                </a:lnTo>
                <a:lnTo>
                  <a:pt x="0" y="0"/>
                </a:lnTo>
                <a:lnTo>
                  <a:pt x="5470" y="0"/>
                </a:lnTo>
                <a:lnTo>
                  <a:pt x="5470" y="3646"/>
                </a:lnTo>
                <a:lnTo>
                  <a:pt x="2735" y="36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5921375" y="5497513"/>
            <a:ext cx="134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>
                <a:solidFill>
                  <a:srgbClr val="000000"/>
                </a:solidFill>
              </a:rPr>
              <a:t>high load</a:t>
            </a:r>
            <a:endParaRPr lang="en-US" altLang="en-US"/>
          </a:p>
        </p:txBody>
      </p:sp>
      <p:sp>
        <p:nvSpPr>
          <p:cNvPr id="140339" name="Rectangle 51"/>
          <p:cNvSpPr>
            <a:spLocks noChangeArrowheads="1"/>
          </p:cNvSpPr>
          <p:nvPr/>
        </p:nvSpPr>
        <p:spPr bwMode="auto">
          <a:xfrm>
            <a:off x="6096000" y="5861050"/>
            <a:ext cx="1019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dirty="0">
                <a:solidFill>
                  <a:schemeClr val="bg1"/>
                </a:solidFill>
              </a:rPr>
              <a:t>activity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1752600"/>
          </a:xfrm>
        </p:spPr>
        <p:txBody>
          <a:bodyPr/>
          <a:lstStyle/>
          <a:p>
            <a:pPr marL="0" indent="7938">
              <a:buFontTx/>
              <a:buNone/>
            </a:pPr>
            <a:endParaRPr lang="en-US" altLang="en-US" sz="2800" dirty="0"/>
          </a:p>
          <a:p>
            <a:pPr marL="407988" lvl="1"/>
            <a:r>
              <a:rPr lang="en-US" altLang="en-US" sz="2400" dirty="0"/>
              <a:t>FCFS – a simple scheduler that cannot support a high load</a:t>
            </a:r>
          </a:p>
          <a:p>
            <a:pPr marL="407988" lvl="1"/>
            <a:r>
              <a:rPr lang="en-US" altLang="en-US" sz="2400" dirty="0"/>
              <a:t>EASY – a more efficient backfilling scheduler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457200" y="2743200"/>
            <a:ext cx="5278437" cy="3897313"/>
            <a:chOff x="457200" y="2743200"/>
            <a:chExt cx="5278437" cy="3897313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457200" y="2743200"/>
              <a:ext cx="3859213" cy="173672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7" name="Freeform 9"/>
            <p:cNvSpPr>
              <a:spLocks/>
            </p:cNvSpPr>
            <p:nvPr/>
          </p:nvSpPr>
          <p:spPr bwMode="auto">
            <a:xfrm>
              <a:off x="457200" y="2743200"/>
              <a:ext cx="3859213" cy="1736725"/>
            </a:xfrm>
            <a:custGeom>
              <a:avLst/>
              <a:gdLst>
                <a:gd name="T0" fmla="*/ 6078 w 12156"/>
                <a:gd name="T1" fmla="*/ 5469 h 5469"/>
                <a:gd name="T2" fmla="*/ 0 w 12156"/>
                <a:gd name="T3" fmla="*/ 5469 h 5469"/>
                <a:gd name="T4" fmla="*/ 0 w 12156"/>
                <a:gd name="T5" fmla="*/ 0 h 5469"/>
                <a:gd name="T6" fmla="*/ 12156 w 12156"/>
                <a:gd name="T7" fmla="*/ 0 h 5469"/>
                <a:gd name="T8" fmla="*/ 12156 w 12156"/>
                <a:gd name="T9" fmla="*/ 5469 h 5469"/>
                <a:gd name="T10" fmla="*/ 6078 w 12156"/>
                <a:gd name="T11" fmla="*/ 5469 h 5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6" h="5469">
                  <a:moveTo>
                    <a:pt x="6078" y="5469"/>
                  </a:moveTo>
                  <a:lnTo>
                    <a:pt x="0" y="5469"/>
                  </a:lnTo>
                  <a:lnTo>
                    <a:pt x="0" y="0"/>
                  </a:lnTo>
                  <a:lnTo>
                    <a:pt x="12156" y="0"/>
                  </a:lnTo>
                  <a:lnTo>
                    <a:pt x="12156" y="5469"/>
                  </a:lnTo>
                  <a:lnTo>
                    <a:pt x="6078" y="54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968375" y="2832100"/>
              <a:ext cx="2838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supercomputer site</a:t>
              </a:r>
              <a:endParaRPr lang="en-US" altLang="en-US" dirty="0"/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2579688" y="3322638"/>
              <a:ext cx="1544637" cy="77152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auto">
            <a:xfrm>
              <a:off x="2579688" y="3322638"/>
              <a:ext cx="1544637" cy="771525"/>
            </a:xfrm>
            <a:custGeom>
              <a:avLst/>
              <a:gdLst>
                <a:gd name="T0" fmla="*/ 2431 w 4862"/>
                <a:gd name="T1" fmla="*/ 2431 h 2431"/>
                <a:gd name="T2" fmla="*/ 0 w 4862"/>
                <a:gd name="T3" fmla="*/ 2431 h 2431"/>
                <a:gd name="T4" fmla="*/ 0 w 4862"/>
                <a:gd name="T5" fmla="*/ 0 h 2431"/>
                <a:gd name="T6" fmla="*/ 4862 w 4862"/>
                <a:gd name="T7" fmla="*/ 0 h 2431"/>
                <a:gd name="T8" fmla="*/ 4862 w 4862"/>
                <a:gd name="T9" fmla="*/ 2431 h 2431"/>
                <a:gd name="T10" fmla="*/ 2431 w 4862"/>
                <a:gd name="T11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2" h="2431">
                  <a:moveTo>
                    <a:pt x="2431" y="2431"/>
                  </a:moveTo>
                  <a:lnTo>
                    <a:pt x="0" y="2431"/>
                  </a:lnTo>
                  <a:lnTo>
                    <a:pt x="0" y="0"/>
                  </a:lnTo>
                  <a:lnTo>
                    <a:pt x="4862" y="0"/>
                  </a:lnTo>
                  <a:lnTo>
                    <a:pt x="4862" y="2431"/>
                  </a:lnTo>
                  <a:lnTo>
                    <a:pt x="2431" y="2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1" name="Rectangle 13"/>
            <p:cNvSpPr>
              <a:spLocks noChangeArrowheads="1"/>
            </p:cNvSpPr>
            <p:nvPr/>
          </p:nvSpPr>
          <p:spPr bwMode="auto">
            <a:xfrm>
              <a:off x="2928938" y="3525838"/>
              <a:ext cx="8620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>
                  <a:solidFill>
                    <a:srgbClr val="000000"/>
                  </a:solidFill>
                </a:rPr>
                <a:t>FCFS</a:t>
              </a:r>
              <a:endParaRPr lang="en-US" altLang="en-US"/>
            </a:p>
          </p:txBody>
        </p:sp>
        <p:sp>
          <p:nvSpPr>
            <p:cNvPr id="140302" name="Rectangle 14"/>
            <p:cNvSpPr>
              <a:spLocks noChangeArrowheads="1"/>
            </p:cNvSpPr>
            <p:nvPr/>
          </p:nvSpPr>
          <p:spPr bwMode="auto">
            <a:xfrm>
              <a:off x="650875" y="3322638"/>
              <a:ext cx="1349375" cy="77152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03" name="Freeform 15"/>
            <p:cNvSpPr>
              <a:spLocks/>
            </p:cNvSpPr>
            <p:nvPr/>
          </p:nvSpPr>
          <p:spPr bwMode="auto">
            <a:xfrm>
              <a:off x="650875" y="3322638"/>
              <a:ext cx="1349375" cy="771525"/>
            </a:xfrm>
            <a:custGeom>
              <a:avLst/>
              <a:gdLst>
                <a:gd name="T0" fmla="*/ 2127 w 4254"/>
                <a:gd name="T1" fmla="*/ 2431 h 2431"/>
                <a:gd name="T2" fmla="*/ 0 w 4254"/>
                <a:gd name="T3" fmla="*/ 2431 h 2431"/>
                <a:gd name="T4" fmla="*/ 0 w 4254"/>
                <a:gd name="T5" fmla="*/ 0 h 2431"/>
                <a:gd name="T6" fmla="*/ 4254 w 4254"/>
                <a:gd name="T7" fmla="*/ 0 h 2431"/>
                <a:gd name="T8" fmla="*/ 4254 w 4254"/>
                <a:gd name="T9" fmla="*/ 2431 h 2431"/>
                <a:gd name="T10" fmla="*/ 2127 w 4254"/>
                <a:gd name="T11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4" h="2431">
                  <a:moveTo>
                    <a:pt x="2127" y="2431"/>
                  </a:moveTo>
                  <a:lnTo>
                    <a:pt x="0" y="2431"/>
                  </a:lnTo>
                  <a:lnTo>
                    <a:pt x="0" y="0"/>
                  </a:lnTo>
                  <a:lnTo>
                    <a:pt x="4254" y="0"/>
                  </a:lnTo>
                  <a:lnTo>
                    <a:pt x="4254" y="2431"/>
                  </a:lnTo>
                  <a:lnTo>
                    <a:pt x="2127" y="2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4" name="Rectangle 16"/>
            <p:cNvSpPr>
              <a:spLocks noChangeArrowheads="1"/>
            </p:cNvSpPr>
            <p:nvPr/>
          </p:nvSpPr>
          <p:spPr bwMode="auto">
            <a:xfrm>
              <a:off x="927100" y="3525838"/>
              <a:ext cx="808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users</a:t>
              </a:r>
              <a:endParaRPr lang="en-US" altLang="en-US" dirty="0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2406650" y="3649663"/>
              <a:ext cx="173038" cy="115887"/>
            </a:xfrm>
            <a:custGeom>
              <a:avLst/>
              <a:gdLst>
                <a:gd name="T0" fmla="*/ 547 w 547"/>
                <a:gd name="T1" fmla="*/ 182 h 365"/>
                <a:gd name="T2" fmla="*/ 0 w 547"/>
                <a:gd name="T3" fmla="*/ 365 h 365"/>
                <a:gd name="T4" fmla="*/ 0 w 547"/>
                <a:gd name="T5" fmla="*/ 0 h 365"/>
                <a:gd name="T6" fmla="*/ 547 w 547"/>
                <a:gd name="T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365">
                  <a:moveTo>
                    <a:pt x="547" y="182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47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6" name="Line 18"/>
            <p:cNvSpPr>
              <a:spLocks noChangeShapeType="1"/>
            </p:cNvSpPr>
            <p:nvPr/>
          </p:nvSpPr>
          <p:spPr bwMode="auto">
            <a:xfrm>
              <a:off x="2000250" y="3708400"/>
              <a:ext cx="4413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7" name="Line 19"/>
            <p:cNvSpPr>
              <a:spLocks noChangeShapeType="1"/>
            </p:cNvSpPr>
            <p:nvPr/>
          </p:nvSpPr>
          <p:spPr bwMode="auto">
            <a:xfrm>
              <a:off x="3351213" y="4094163"/>
              <a:ext cx="1587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Line 20"/>
            <p:cNvSpPr>
              <a:spLocks noChangeShapeType="1"/>
            </p:cNvSpPr>
            <p:nvPr/>
          </p:nvSpPr>
          <p:spPr bwMode="auto">
            <a:xfrm flipH="1">
              <a:off x="1422400" y="4286250"/>
              <a:ext cx="1928813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1363663" y="4094163"/>
              <a:ext cx="115887" cy="173037"/>
            </a:xfrm>
            <a:custGeom>
              <a:avLst/>
              <a:gdLst>
                <a:gd name="T0" fmla="*/ 182 w 364"/>
                <a:gd name="T1" fmla="*/ 0 h 547"/>
                <a:gd name="T2" fmla="*/ 364 w 364"/>
                <a:gd name="T3" fmla="*/ 547 h 547"/>
                <a:gd name="T4" fmla="*/ 0 w 364"/>
                <a:gd name="T5" fmla="*/ 547 h 547"/>
                <a:gd name="T6" fmla="*/ 182 w 364"/>
                <a:gd name="T7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47">
                  <a:moveTo>
                    <a:pt x="182" y="0"/>
                  </a:moveTo>
                  <a:lnTo>
                    <a:pt x="364" y="547"/>
                  </a:lnTo>
                  <a:lnTo>
                    <a:pt x="0" y="54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0" name="Line 22"/>
            <p:cNvSpPr>
              <a:spLocks noChangeShapeType="1"/>
            </p:cNvSpPr>
            <p:nvPr/>
          </p:nvSpPr>
          <p:spPr bwMode="auto">
            <a:xfrm flipV="1">
              <a:off x="1422400" y="4232275"/>
              <a:ext cx="1588" cy="53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auto">
            <a:xfrm>
              <a:off x="5562600" y="3655333"/>
              <a:ext cx="173037" cy="115887"/>
            </a:xfrm>
            <a:custGeom>
              <a:avLst/>
              <a:gdLst>
                <a:gd name="T0" fmla="*/ 547 w 547"/>
                <a:gd name="T1" fmla="*/ 182 h 365"/>
                <a:gd name="T2" fmla="*/ 0 w 547"/>
                <a:gd name="T3" fmla="*/ 365 h 365"/>
                <a:gd name="T4" fmla="*/ 0 w 547"/>
                <a:gd name="T5" fmla="*/ 0 h 365"/>
                <a:gd name="T6" fmla="*/ 547 w 547"/>
                <a:gd name="T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365">
                  <a:moveTo>
                    <a:pt x="547" y="182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47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2" name="Line 24"/>
            <p:cNvSpPr>
              <a:spLocks noChangeShapeType="1"/>
            </p:cNvSpPr>
            <p:nvPr/>
          </p:nvSpPr>
          <p:spPr bwMode="auto">
            <a:xfrm flipV="1">
              <a:off x="4124325" y="3706813"/>
              <a:ext cx="143827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9" name="Rectangle 31"/>
            <p:cNvSpPr>
              <a:spLocks noChangeArrowheads="1"/>
            </p:cNvSpPr>
            <p:nvPr/>
          </p:nvSpPr>
          <p:spPr bwMode="auto">
            <a:xfrm>
              <a:off x="457200" y="4903788"/>
              <a:ext cx="3859213" cy="173672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0" name="Freeform 32"/>
            <p:cNvSpPr>
              <a:spLocks/>
            </p:cNvSpPr>
            <p:nvPr/>
          </p:nvSpPr>
          <p:spPr bwMode="auto">
            <a:xfrm>
              <a:off x="457200" y="4903788"/>
              <a:ext cx="3859213" cy="1736725"/>
            </a:xfrm>
            <a:custGeom>
              <a:avLst/>
              <a:gdLst>
                <a:gd name="T0" fmla="*/ 6078 w 12156"/>
                <a:gd name="T1" fmla="*/ 5469 h 5469"/>
                <a:gd name="T2" fmla="*/ 0 w 12156"/>
                <a:gd name="T3" fmla="*/ 5469 h 5469"/>
                <a:gd name="T4" fmla="*/ 0 w 12156"/>
                <a:gd name="T5" fmla="*/ 0 h 5469"/>
                <a:gd name="T6" fmla="*/ 12156 w 12156"/>
                <a:gd name="T7" fmla="*/ 0 h 5469"/>
                <a:gd name="T8" fmla="*/ 12156 w 12156"/>
                <a:gd name="T9" fmla="*/ 5469 h 5469"/>
                <a:gd name="T10" fmla="*/ 6078 w 12156"/>
                <a:gd name="T11" fmla="*/ 5469 h 5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6" h="5469">
                  <a:moveTo>
                    <a:pt x="6078" y="5469"/>
                  </a:moveTo>
                  <a:lnTo>
                    <a:pt x="0" y="5469"/>
                  </a:lnTo>
                  <a:lnTo>
                    <a:pt x="0" y="0"/>
                  </a:lnTo>
                  <a:lnTo>
                    <a:pt x="12156" y="0"/>
                  </a:lnTo>
                  <a:lnTo>
                    <a:pt x="12156" y="5469"/>
                  </a:lnTo>
                  <a:lnTo>
                    <a:pt x="6078" y="54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1" name="Rectangle 33"/>
            <p:cNvSpPr>
              <a:spLocks noChangeArrowheads="1"/>
            </p:cNvSpPr>
            <p:nvPr/>
          </p:nvSpPr>
          <p:spPr bwMode="auto">
            <a:xfrm>
              <a:off x="968375" y="4995863"/>
              <a:ext cx="2838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supercomputer site</a:t>
              </a:r>
              <a:endParaRPr lang="en-US" altLang="en-US" dirty="0"/>
            </a:p>
          </p:txBody>
        </p:sp>
        <p:sp>
          <p:nvSpPr>
            <p:cNvPr id="140322" name="Rectangle 34"/>
            <p:cNvSpPr>
              <a:spLocks noChangeArrowheads="1"/>
            </p:cNvSpPr>
            <p:nvPr/>
          </p:nvSpPr>
          <p:spPr bwMode="auto">
            <a:xfrm>
              <a:off x="2579688" y="5483225"/>
              <a:ext cx="1544637" cy="77152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3" name="Freeform 35"/>
            <p:cNvSpPr>
              <a:spLocks/>
            </p:cNvSpPr>
            <p:nvPr/>
          </p:nvSpPr>
          <p:spPr bwMode="auto">
            <a:xfrm>
              <a:off x="2579688" y="5483225"/>
              <a:ext cx="1544637" cy="771525"/>
            </a:xfrm>
            <a:custGeom>
              <a:avLst/>
              <a:gdLst>
                <a:gd name="T0" fmla="*/ 2431 w 4862"/>
                <a:gd name="T1" fmla="*/ 2431 h 2431"/>
                <a:gd name="T2" fmla="*/ 0 w 4862"/>
                <a:gd name="T3" fmla="*/ 2431 h 2431"/>
                <a:gd name="T4" fmla="*/ 0 w 4862"/>
                <a:gd name="T5" fmla="*/ 0 h 2431"/>
                <a:gd name="T6" fmla="*/ 4862 w 4862"/>
                <a:gd name="T7" fmla="*/ 0 h 2431"/>
                <a:gd name="T8" fmla="*/ 4862 w 4862"/>
                <a:gd name="T9" fmla="*/ 2431 h 2431"/>
                <a:gd name="T10" fmla="*/ 2431 w 4862"/>
                <a:gd name="T11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2" h="2431">
                  <a:moveTo>
                    <a:pt x="2431" y="2431"/>
                  </a:moveTo>
                  <a:lnTo>
                    <a:pt x="0" y="2431"/>
                  </a:lnTo>
                  <a:lnTo>
                    <a:pt x="0" y="0"/>
                  </a:lnTo>
                  <a:lnTo>
                    <a:pt x="4862" y="0"/>
                  </a:lnTo>
                  <a:lnTo>
                    <a:pt x="4862" y="2431"/>
                  </a:lnTo>
                  <a:lnTo>
                    <a:pt x="2431" y="2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4" name="Rectangle 36"/>
            <p:cNvSpPr>
              <a:spLocks noChangeArrowheads="1"/>
            </p:cNvSpPr>
            <p:nvPr/>
          </p:nvSpPr>
          <p:spPr bwMode="auto">
            <a:xfrm>
              <a:off x="2917825" y="5680075"/>
              <a:ext cx="8826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>
                  <a:solidFill>
                    <a:srgbClr val="000000"/>
                  </a:solidFill>
                </a:rPr>
                <a:t>EASY</a:t>
              </a:r>
              <a:endParaRPr lang="en-US" altLang="en-US"/>
            </a:p>
          </p:txBody>
        </p:sp>
        <p:sp>
          <p:nvSpPr>
            <p:cNvPr id="140325" name="Rectangle 37"/>
            <p:cNvSpPr>
              <a:spLocks noChangeArrowheads="1"/>
            </p:cNvSpPr>
            <p:nvPr/>
          </p:nvSpPr>
          <p:spPr bwMode="auto">
            <a:xfrm>
              <a:off x="650875" y="5483225"/>
              <a:ext cx="1349375" cy="77152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6" name="Freeform 38"/>
            <p:cNvSpPr>
              <a:spLocks/>
            </p:cNvSpPr>
            <p:nvPr/>
          </p:nvSpPr>
          <p:spPr bwMode="auto">
            <a:xfrm>
              <a:off x="650875" y="5483225"/>
              <a:ext cx="1349375" cy="771525"/>
            </a:xfrm>
            <a:custGeom>
              <a:avLst/>
              <a:gdLst>
                <a:gd name="T0" fmla="*/ 2127 w 4254"/>
                <a:gd name="T1" fmla="*/ 2431 h 2431"/>
                <a:gd name="T2" fmla="*/ 0 w 4254"/>
                <a:gd name="T3" fmla="*/ 2431 h 2431"/>
                <a:gd name="T4" fmla="*/ 0 w 4254"/>
                <a:gd name="T5" fmla="*/ 0 h 2431"/>
                <a:gd name="T6" fmla="*/ 4254 w 4254"/>
                <a:gd name="T7" fmla="*/ 0 h 2431"/>
                <a:gd name="T8" fmla="*/ 4254 w 4254"/>
                <a:gd name="T9" fmla="*/ 2431 h 2431"/>
                <a:gd name="T10" fmla="*/ 2127 w 4254"/>
                <a:gd name="T11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4" h="2431">
                  <a:moveTo>
                    <a:pt x="2127" y="2431"/>
                  </a:moveTo>
                  <a:lnTo>
                    <a:pt x="0" y="2431"/>
                  </a:lnTo>
                  <a:lnTo>
                    <a:pt x="0" y="0"/>
                  </a:lnTo>
                  <a:lnTo>
                    <a:pt x="4254" y="0"/>
                  </a:lnTo>
                  <a:lnTo>
                    <a:pt x="4254" y="2431"/>
                  </a:lnTo>
                  <a:lnTo>
                    <a:pt x="2127" y="2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7" name="Rectangle 39"/>
            <p:cNvSpPr>
              <a:spLocks noChangeArrowheads="1"/>
            </p:cNvSpPr>
            <p:nvPr/>
          </p:nvSpPr>
          <p:spPr bwMode="auto">
            <a:xfrm>
              <a:off x="927100" y="5680075"/>
              <a:ext cx="808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users</a:t>
              </a:r>
              <a:endParaRPr lang="en-US" altLang="en-US" dirty="0"/>
            </a:p>
          </p:txBody>
        </p:sp>
        <p:sp>
          <p:nvSpPr>
            <p:cNvPr id="140328" name="Freeform 40"/>
            <p:cNvSpPr>
              <a:spLocks/>
            </p:cNvSpPr>
            <p:nvPr/>
          </p:nvSpPr>
          <p:spPr bwMode="auto">
            <a:xfrm>
              <a:off x="2406650" y="5810250"/>
              <a:ext cx="173038" cy="115888"/>
            </a:xfrm>
            <a:custGeom>
              <a:avLst/>
              <a:gdLst>
                <a:gd name="T0" fmla="*/ 547 w 547"/>
                <a:gd name="T1" fmla="*/ 182 h 365"/>
                <a:gd name="T2" fmla="*/ 0 w 547"/>
                <a:gd name="T3" fmla="*/ 365 h 365"/>
                <a:gd name="T4" fmla="*/ 0 w 547"/>
                <a:gd name="T5" fmla="*/ 0 h 365"/>
                <a:gd name="T6" fmla="*/ 547 w 547"/>
                <a:gd name="T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365">
                  <a:moveTo>
                    <a:pt x="547" y="182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47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Line 41"/>
            <p:cNvSpPr>
              <a:spLocks noChangeShapeType="1"/>
            </p:cNvSpPr>
            <p:nvPr/>
          </p:nvSpPr>
          <p:spPr bwMode="auto">
            <a:xfrm>
              <a:off x="2000250" y="5868988"/>
              <a:ext cx="4413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Line 42"/>
            <p:cNvSpPr>
              <a:spLocks noChangeShapeType="1"/>
            </p:cNvSpPr>
            <p:nvPr/>
          </p:nvSpPr>
          <p:spPr bwMode="auto">
            <a:xfrm>
              <a:off x="3351213" y="6254750"/>
              <a:ext cx="1587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1" name="Line 43"/>
            <p:cNvSpPr>
              <a:spLocks noChangeShapeType="1"/>
            </p:cNvSpPr>
            <p:nvPr/>
          </p:nvSpPr>
          <p:spPr bwMode="auto">
            <a:xfrm flipH="1">
              <a:off x="1422400" y="6446838"/>
              <a:ext cx="19288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2" name="Freeform 44"/>
            <p:cNvSpPr>
              <a:spLocks/>
            </p:cNvSpPr>
            <p:nvPr/>
          </p:nvSpPr>
          <p:spPr bwMode="auto">
            <a:xfrm>
              <a:off x="1363663" y="6254750"/>
              <a:ext cx="115887" cy="173038"/>
            </a:xfrm>
            <a:custGeom>
              <a:avLst/>
              <a:gdLst>
                <a:gd name="T0" fmla="*/ 182 w 364"/>
                <a:gd name="T1" fmla="*/ 0 h 546"/>
                <a:gd name="T2" fmla="*/ 364 w 364"/>
                <a:gd name="T3" fmla="*/ 546 h 546"/>
                <a:gd name="T4" fmla="*/ 0 w 364"/>
                <a:gd name="T5" fmla="*/ 546 h 546"/>
                <a:gd name="T6" fmla="*/ 182 w 364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46">
                  <a:moveTo>
                    <a:pt x="182" y="0"/>
                  </a:moveTo>
                  <a:lnTo>
                    <a:pt x="364" y="546"/>
                  </a:lnTo>
                  <a:lnTo>
                    <a:pt x="0" y="54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3" name="Line 45"/>
            <p:cNvSpPr>
              <a:spLocks noChangeShapeType="1"/>
            </p:cNvSpPr>
            <p:nvPr/>
          </p:nvSpPr>
          <p:spPr bwMode="auto">
            <a:xfrm flipV="1">
              <a:off x="1422400" y="6392863"/>
              <a:ext cx="1588" cy="53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4" name="Freeform 46"/>
            <p:cNvSpPr>
              <a:spLocks/>
            </p:cNvSpPr>
            <p:nvPr/>
          </p:nvSpPr>
          <p:spPr bwMode="auto">
            <a:xfrm>
              <a:off x="5562600" y="5811044"/>
              <a:ext cx="173037" cy="115888"/>
            </a:xfrm>
            <a:custGeom>
              <a:avLst/>
              <a:gdLst>
                <a:gd name="T0" fmla="*/ 547 w 547"/>
                <a:gd name="T1" fmla="*/ 182 h 365"/>
                <a:gd name="T2" fmla="*/ 0 w 547"/>
                <a:gd name="T3" fmla="*/ 365 h 365"/>
                <a:gd name="T4" fmla="*/ 0 w 547"/>
                <a:gd name="T5" fmla="*/ 0 h 365"/>
                <a:gd name="T6" fmla="*/ 547 w 547"/>
                <a:gd name="T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365">
                  <a:moveTo>
                    <a:pt x="547" y="182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47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5" name="Line 47"/>
            <p:cNvSpPr>
              <a:spLocks noChangeShapeType="1"/>
            </p:cNvSpPr>
            <p:nvPr/>
          </p:nvSpPr>
          <p:spPr bwMode="auto">
            <a:xfrm flipV="1">
              <a:off x="4114800" y="5861050"/>
              <a:ext cx="1447800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5715000" y="3128963"/>
            <a:ext cx="1736725" cy="3317875"/>
            <a:chOff x="5715000" y="3128963"/>
            <a:chExt cx="1736725" cy="3317875"/>
          </a:xfrm>
        </p:grpSpPr>
        <p:sp>
          <p:nvSpPr>
            <p:cNvPr id="140313" name="Rectangle 25"/>
            <p:cNvSpPr>
              <a:spLocks noChangeArrowheads="1"/>
            </p:cNvSpPr>
            <p:nvPr/>
          </p:nvSpPr>
          <p:spPr bwMode="auto">
            <a:xfrm>
              <a:off x="5715000" y="3128963"/>
              <a:ext cx="1736725" cy="115728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auto">
            <a:xfrm>
              <a:off x="5715000" y="3128963"/>
              <a:ext cx="1736725" cy="1157287"/>
            </a:xfrm>
            <a:custGeom>
              <a:avLst/>
              <a:gdLst>
                <a:gd name="T0" fmla="*/ 2735 w 5470"/>
                <a:gd name="T1" fmla="*/ 3646 h 3646"/>
                <a:gd name="T2" fmla="*/ 0 w 5470"/>
                <a:gd name="T3" fmla="*/ 3646 h 3646"/>
                <a:gd name="T4" fmla="*/ 0 w 5470"/>
                <a:gd name="T5" fmla="*/ 0 h 3646"/>
                <a:gd name="T6" fmla="*/ 5470 w 5470"/>
                <a:gd name="T7" fmla="*/ 0 h 3646"/>
                <a:gd name="T8" fmla="*/ 5470 w 5470"/>
                <a:gd name="T9" fmla="*/ 3646 h 3646"/>
                <a:gd name="T10" fmla="*/ 2735 w 5470"/>
                <a:gd name="T11" fmla="*/ 3646 h 3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0" h="3646">
                  <a:moveTo>
                    <a:pt x="2735" y="3646"/>
                  </a:moveTo>
                  <a:lnTo>
                    <a:pt x="0" y="3646"/>
                  </a:lnTo>
                  <a:lnTo>
                    <a:pt x="0" y="0"/>
                  </a:lnTo>
                  <a:lnTo>
                    <a:pt x="5470" y="0"/>
                  </a:lnTo>
                  <a:lnTo>
                    <a:pt x="5470" y="3646"/>
                  </a:lnTo>
                  <a:lnTo>
                    <a:pt x="2735" y="36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5983288" y="3343275"/>
              <a:ext cx="1212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low load</a:t>
              </a:r>
              <a:endParaRPr lang="en-US" altLang="en-US" dirty="0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6096000" y="3706813"/>
              <a:ext cx="1019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chemeClr val="bg1"/>
                  </a:solidFill>
                </a:rPr>
                <a:t>activity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0336" name="Rectangle 48"/>
            <p:cNvSpPr>
              <a:spLocks noChangeArrowheads="1"/>
            </p:cNvSpPr>
            <p:nvPr/>
          </p:nvSpPr>
          <p:spPr bwMode="auto">
            <a:xfrm>
              <a:off x="5715000" y="5289550"/>
              <a:ext cx="1736725" cy="1157288"/>
            </a:xfrm>
            <a:prstGeom prst="rect">
              <a:avLst/>
            </a:pr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7" name="Freeform 49"/>
            <p:cNvSpPr>
              <a:spLocks/>
            </p:cNvSpPr>
            <p:nvPr/>
          </p:nvSpPr>
          <p:spPr bwMode="auto">
            <a:xfrm>
              <a:off x="5715000" y="5289550"/>
              <a:ext cx="1736725" cy="1157288"/>
            </a:xfrm>
            <a:custGeom>
              <a:avLst/>
              <a:gdLst>
                <a:gd name="T0" fmla="*/ 2735 w 5470"/>
                <a:gd name="T1" fmla="*/ 3646 h 3646"/>
                <a:gd name="T2" fmla="*/ 0 w 5470"/>
                <a:gd name="T3" fmla="*/ 3646 h 3646"/>
                <a:gd name="T4" fmla="*/ 0 w 5470"/>
                <a:gd name="T5" fmla="*/ 0 h 3646"/>
                <a:gd name="T6" fmla="*/ 5470 w 5470"/>
                <a:gd name="T7" fmla="*/ 0 h 3646"/>
                <a:gd name="T8" fmla="*/ 5470 w 5470"/>
                <a:gd name="T9" fmla="*/ 3646 h 3646"/>
                <a:gd name="T10" fmla="*/ 2735 w 5470"/>
                <a:gd name="T11" fmla="*/ 3646 h 3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0" h="3646">
                  <a:moveTo>
                    <a:pt x="2735" y="3646"/>
                  </a:moveTo>
                  <a:lnTo>
                    <a:pt x="0" y="3646"/>
                  </a:lnTo>
                  <a:lnTo>
                    <a:pt x="0" y="0"/>
                  </a:lnTo>
                  <a:lnTo>
                    <a:pt x="5470" y="0"/>
                  </a:lnTo>
                  <a:lnTo>
                    <a:pt x="5470" y="3646"/>
                  </a:lnTo>
                  <a:lnTo>
                    <a:pt x="2735" y="36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8" name="Rectangle 50"/>
            <p:cNvSpPr>
              <a:spLocks noChangeArrowheads="1"/>
            </p:cNvSpPr>
            <p:nvPr/>
          </p:nvSpPr>
          <p:spPr bwMode="auto">
            <a:xfrm>
              <a:off x="5921375" y="5497513"/>
              <a:ext cx="1343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>
                  <a:solidFill>
                    <a:srgbClr val="000000"/>
                  </a:solidFill>
                </a:rPr>
                <a:t>high load</a:t>
              </a:r>
              <a:endParaRPr lang="en-US" altLang="en-US"/>
            </a:p>
          </p:txBody>
        </p:sp>
        <p:sp>
          <p:nvSpPr>
            <p:cNvPr id="140339" name="Rectangle 51"/>
            <p:cNvSpPr>
              <a:spLocks noChangeArrowheads="1"/>
            </p:cNvSpPr>
            <p:nvPr/>
          </p:nvSpPr>
          <p:spPr bwMode="auto">
            <a:xfrm>
              <a:off x="6096000" y="5861050"/>
              <a:ext cx="1019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chemeClr val="bg1"/>
                  </a:solidFill>
                </a:rPr>
                <a:t>activity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0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54497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1752600"/>
          </a:xfrm>
        </p:spPr>
        <p:txBody>
          <a:bodyPr/>
          <a:lstStyle/>
          <a:p>
            <a:pPr marL="0" indent="7938">
              <a:buFontTx/>
              <a:buNone/>
            </a:pPr>
            <a:r>
              <a:rPr lang="en-US" altLang="en-US" sz="2800" dirty="0"/>
              <a:t>Step 2: switch traces and use in regular simulation</a:t>
            </a:r>
          </a:p>
          <a:p>
            <a:pPr marL="407988" lvl="1"/>
            <a:r>
              <a:rPr lang="en-US" altLang="en-US" sz="2400" dirty="0"/>
              <a:t>FCFS – a simple scheduler that cannot support a high load</a:t>
            </a:r>
          </a:p>
          <a:p>
            <a:pPr marL="407988" lvl="1"/>
            <a:r>
              <a:rPr lang="en-US" altLang="en-US" sz="2400" dirty="0"/>
              <a:t>EASY – a more efficient backfilling scheduler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729342" y="3139849"/>
            <a:ext cx="1736725" cy="3317875"/>
            <a:chOff x="5715000" y="3128963"/>
            <a:chExt cx="1736725" cy="3317875"/>
          </a:xfrm>
        </p:grpSpPr>
        <p:sp>
          <p:nvSpPr>
            <p:cNvPr id="140313" name="Rectangle 25"/>
            <p:cNvSpPr>
              <a:spLocks noChangeArrowheads="1"/>
            </p:cNvSpPr>
            <p:nvPr/>
          </p:nvSpPr>
          <p:spPr bwMode="auto">
            <a:xfrm>
              <a:off x="5715000" y="3128963"/>
              <a:ext cx="1736725" cy="115728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auto">
            <a:xfrm>
              <a:off x="5715000" y="3128963"/>
              <a:ext cx="1736725" cy="1157287"/>
            </a:xfrm>
            <a:custGeom>
              <a:avLst/>
              <a:gdLst>
                <a:gd name="T0" fmla="*/ 2735 w 5470"/>
                <a:gd name="T1" fmla="*/ 3646 h 3646"/>
                <a:gd name="T2" fmla="*/ 0 w 5470"/>
                <a:gd name="T3" fmla="*/ 3646 h 3646"/>
                <a:gd name="T4" fmla="*/ 0 w 5470"/>
                <a:gd name="T5" fmla="*/ 0 h 3646"/>
                <a:gd name="T6" fmla="*/ 5470 w 5470"/>
                <a:gd name="T7" fmla="*/ 0 h 3646"/>
                <a:gd name="T8" fmla="*/ 5470 w 5470"/>
                <a:gd name="T9" fmla="*/ 3646 h 3646"/>
                <a:gd name="T10" fmla="*/ 2735 w 5470"/>
                <a:gd name="T11" fmla="*/ 3646 h 3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0" h="3646">
                  <a:moveTo>
                    <a:pt x="2735" y="3646"/>
                  </a:moveTo>
                  <a:lnTo>
                    <a:pt x="0" y="3646"/>
                  </a:lnTo>
                  <a:lnTo>
                    <a:pt x="0" y="0"/>
                  </a:lnTo>
                  <a:lnTo>
                    <a:pt x="5470" y="0"/>
                  </a:lnTo>
                  <a:lnTo>
                    <a:pt x="5470" y="3646"/>
                  </a:lnTo>
                  <a:lnTo>
                    <a:pt x="2735" y="36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5983288" y="3343275"/>
              <a:ext cx="1212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low load</a:t>
              </a:r>
              <a:endParaRPr lang="en-US" altLang="en-US" dirty="0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6096000" y="3706813"/>
              <a:ext cx="1019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chemeClr val="bg1"/>
                  </a:solidFill>
                </a:rPr>
                <a:t>activity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0336" name="Rectangle 48"/>
            <p:cNvSpPr>
              <a:spLocks noChangeArrowheads="1"/>
            </p:cNvSpPr>
            <p:nvPr/>
          </p:nvSpPr>
          <p:spPr bwMode="auto">
            <a:xfrm>
              <a:off x="5715000" y="5289550"/>
              <a:ext cx="1736725" cy="1157288"/>
            </a:xfrm>
            <a:prstGeom prst="rect">
              <a:avLst/>
            </a:pr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7" name="Freeform 49"/>
            <p:cNvSpPr>
              <a:spLocks/>
            </p:cNvSpPr>
            <p:nvPr/>
          </p:nvSpPr>
          <p:spPr bwMode="auto">
            <a:xfrm>
              <a:off x="5715000" y="5289550"/>
              <a:ext cx="1736725" cy="1157288"/>
            </a:xfrm>
            <a:custGeom>
              <a:avLst/>
              <a:gdLst>
                <a:gd name="T0" fmla="*/ 2735 w 5470"/>
                <a:gd name="T1" fmla="*/ 3646 h 3646"/>
                <a:gd name="T2" fmla="*/ 0 w 5470"/>
                <a:gd name="T3" fmla="*/ 3646 h 3646"/>
                <a:gd name="T4" fmla="*/ 0 w 5470"/>
                <a:gd name="T5" fmla="*/ 0 h 3646"/>
                <a:gd name="T6" fmla="*/ 5470 w 5470"/>
                <a:gd name="T7" fmla="*/ 0 h 3646"/>
                <a:gd name="T8" fmla="*/ 5470 w 5470"/>
                <a:gd name="T9" fmla="*/ 3646 h 3646"/>
                <a:gd name="T10" fmla="*/ 2735 w 5470"/>
                <a:gd name="T11" fmla="*/ 3646 h 3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0" h="3646">
                  <a:moveTo>
                    <a:pt x="2735" y="3646"/>
                  </a:moveTo>
                  <a:lnTo>
                    <a:pt x="0" y="3646"/>
                  </a:lnTo>
                  <a:lnTo>
                    <a:pt x="0" y="0"/>
                  </a:lnTo>
                  <a:lnTo>
                    <a:pt x="5470" y="0"/>
                  </a:lnTo>
                  <a:lnTo>
                    <a:pt x="5470" y="3646"/>
                  </a:lnTo>
                  <a:lnTo>
                    <a:pt x="2735" y="36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8" name="Rectangle 50"/>
            <p:cNvSpPr>
              <a:spLocks noChangeArrowheads="1"/>
            </p:cNvSpPr>
            <p:nvPr/>
          </p:nvSpPr>
          <p:spPr bwMode="auto">
            <a:xfrm>
              <a:off x="5921375" y="5497513"/>
              <a:ext cx="1343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>
                  <a:solidFill>
                    <a:srgbClr val="000000"/>
                  </a:solidFill>
                </a:rPr>
                <a:t>high load</a:t>
              </a:r>
              <a:endParaRPr lang="en-US" altLang="en-US"/>
            </a:p>
          </p:txBody>
        </p:sp>
        <p:sp>
          <p:nvSpPr>
            <p:cNvPr id="140339" name="Rectangle 51"/>
            <p:cNvSpPr>
              <a:spLocks noChangeArrowheads="1"/>
            </p:cNvSpPr>
            <p:nvPr/>
          </p:nvSpPr>
          <p:spPr bwMode="auto">
            <a:xfrm>
              <a:off x="6096000" y="5861050"/>
              <a:ext cx="1019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chemeClr val="bg1"/>
                  </a:solidFill>
                </a:rPr>
                <a:t>activity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1997482" y="2721429"/>
            <a:ext cx="6917918" cy="3897313"/>
            <a:chOff x="1997482" y="2721429"/>
            <a:chExt cx="6917918" cy="3897313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3276600" y="2721429"/>
              <a:ext cx="2944813" cy="173672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4465141" y="2810329"/>
              <a:ext cx="15020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simulation</a:t>
              </a:r>
              <a:endParaRPr lang="en-US" altLang="en-US" dirty="0"/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4114800" y="3300867"/>
              <a:ext cx="1544637" cy="771525"/>
              <a:chOff x="2579688" y="3322638"/>
              <a:chExt cx="1544637" cy="771525"/>
            </a:xfrm>
          </p:grpSpPr>
          <p:sp>
            <p:nvSpPr>
              <p:cNvPr id="140299" name="Rectangle 11"/>
              <p:cNvSpPr>
                <a:spLocks noChangeArrowheads="1"/>
              </p:cNvSpPr>
              <p:nvPr/>
            </p:nvSpPr>
            <p:spPr bwMode="auto">
              <a:xfrm>
                <a:off x="2579688" y="3322638"/>
                <a:ext cx="1544637" cy="771525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0" name="Freeform 12"/>
              <p:cNvSpPr>
                <a:spLocks/>
              </p:cNvSpPr>
              <p:nvPr/>
            </p:nvSpPr>
            <p:spPr bwMode="auto">
              <a:xfrm>
                <a:off x="2579688" y="3322638"/>
                <a:ext cx="1544637" cy="771525"/>
              </a:xfrm>
              <a:custGeom>
                <a:avLst/>
                <a:gdLst>
                  <a:gd name="T0" fmla="*/ 2431 w 4862"/>
                  <a:gd name="T1" fmla="*/ 2431 h 2431"/>
                  <a:gd name="T2" fmla="*/ 0 w 4862"/>
                  <a:gd name="T3" fmla="*/ 2431 h 2431"/>
                  <a:gd name="T4" fmla="*/ 0 w 4862"/>
                  <a:gd name="T5" fmla="*/ 0 h 2431"/>
                  <a:gd name="T6" fmla="*/ 4862 w 4862"/>
                  <a:gd name="T7" fmla="*/ 0 h 2431"/>
                  <a:gd name="T8" fmla="*/ 4862 w 4862"/>
                  <a:gd name="T9" fmla="*/ 2431 h 2431"/>
                  <a:gd name="T10" fmla="*/ 2431 w 4862"/>
                  <a:gd name="T11" fmla="*/ 2431 h 2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62" h="2431">
                    <a:moveTo>
                      <a:pt x="2431" y="2431"/>
                    </a:moveTo>
                    <a:lnTo>
                      <a:pt x="0" y="2431"/>
                    </a:lnTo>
                    <a:lnTo>
                      <a:pt x="0" y="0"/>
                    </a:lnTo>
                    <a:lnTo>
                      <a:pt x="4862" y="0"/>
                    </a:lnTo>
                    <a:lnTo>
                      <a:pt x="4862" y="2431"/>
                    </a:lnTo>
                    <a:lnTo>
                      <a:pt x="2431" y="2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1" name="Rectangle 13"/>
              <p:cNvSpPr>
                <a:spLocks noChangeArrowheads="1"/>
              </p:cNvSpPr>
              <p:nvPr/>
            </p:nvSpPr>
            <p:spPr bwMode="auto">
              <a:xfrm>
                <a:off x="2928938" y="3525838"/>
                <a:ext cx="862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 dirty="0">
                    <a:solidFill>
                      <a:srgbClr val="000000"/>
                    </a:solidFill>
                  </a:rPr>
                  <a:t>FCFS</a:t>
                </a:r>
                <a:endParaRPr lang="en-US" altLang="en-US" dirty="0"/>
              </a:p>
            </p:txBody>
          </p:sp>
        </p:grpSp>
        <p:sp>
          <p:nvSpPr>
            <p:cNvPr id="140319" name="Rectangle 31"/>
            <p:cNvSpPr>
              <a:spLocks noChangeArrowheads="1"/>
            </p:cNvSpPr>
            <p:nvPr/>
          </p:nvSpPr>
          <p:spPr bwMode="auto">
            <a:xfrm>
              <a:off x="3276600" y="4882017"/>
              <a:ext cx="2944813" cy="173672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1" name="Rectangle 33"/>
            <p:cNvSpPr>
              <a:spLocks noChangeArrowheads="1"/>
            </p:cNvSpPr>
            <p:nvPr/>
          </p:nvSpPr>
          <p:spPr bwMode="auto">
            <a:xfrm>
              <a:off x="4465141" y="4974092"/>
              <a:ext cx="15020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</a:rPr>
                <a:t>simulation</a:t>
              </a:r>
              <a:endParaRPr lang="en-US" altLang="en-US" dirty="0"/>
            </a:p>
          </p:txBody>
        </p:sp>
        <p:grpSp>
          <p:nvGrpSpPr>
            <p:cNvPr id="5" name="קבוצה 4"/>
            <p:cNvGrpSpPr/>
            <p:nvPr/>
          </p:nvGrpSpPr>
          <p:grpSpPr>
            <a:xfrm>
              <a:off x="4114800" y="5461454"/>
              <a:ext cx="1544637" cy="771525"/>
              <a:chOff x="2579688" y="5483225"/>
              <a:chExt cx="1544637" cy="771525"/>
            </a:xfrm>
          </p:grpSpPr>
          <p:sp>
            <p:nvSpPr>
              <p:cNvPr id="140322" name="Rectangle 34"/>
              <p:cNvSpPr>
                <a:spLocks noChangeArrowheads="1"/>
              </p:cNvSpPr>
              <p:nvPr/>
            </p:nvSpPr>
            <p:spPr bwMode="auto">
              <a:xfrm>
                <a:off x="2579688" y="5483225"/>
                <a:ext cx="1544637" cy="771525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3" name="Freeform 35"/>
              <p:cNvSpPr>
                <a:spLocks/>
              </p:cNvSpPr>
              <p:nvPr/>
            </p:nvSpPr>
            <p:spPr bwMode="auto">
              <a:xfrm>
                <a:off x="2579688" y="5483225"/>
                <a:ext cx="1544637" cy="771525"/>
              </a:xfrm>
              <a:custGeom>
                <a:avLst/>
                <a:gdLst>
                  <a:gd name="T0" fmla="*/ 2431 w 4862"/>
                  <a:gd name="T1" fmla="*/ 2431 h 2431"/>
                  <a:gd name="T2" fmla="*/ 0 w 4862"/>
                  <a:gd name="T3" fmla="*/ 2431 h 2431"/>
                  <a:gd name="T4" fmla="*/ 0 w 4862"/>
                  <a:gd name="T5" fmla="*/ 0 h 2431"/>
                  <a:gd name="T6" fmla="*/ 4862 w 4862"/>
                  <a:gd name="T7" fmla="*/ 0 h 2431"/>
                  <a:gd name="T8" fmla="*/ 4862 w 4862"/>
                  <a:gd name="T9" fmla="*/ 2431 h 2431"/>
                  <a:gd name="T10" fmla="*/ 2431 w 4862"/>
                  <a:gd name="T11" fmla="*/ 2431 h 2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62" h="2431">
                    <a:moveTo>
                      <a:pt x="2431" y="2431"/>
                    </a:moveTo>
                    <a:lnTo>
                      <a:pt x="0" y="2431"/>
                    </a:lnTo>
                    <a:lnTo>
                      <a:pt x="0" y="0"/>
                    </a:lnTo>
                    <a:lnTo>
                      <a:pt x="4862" y="0"/>
                    </a:lnTo>
                    <a:lnTo>
                      <a:pt x="4862" y="2431"/>
                    </a:lnTo>
                    <a:lnTo>
                      <a:pt x="2431" y="2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4" name="Rectangle 36"/>
              <p:cNvSpPr>
                <a:spLocks noChangeArrowheads="1"/>
              </p:cNvSpPr>
              <p:nvPr/>
            </p:nvSpPr>
            <p:spPr bwMode="auto">
              <a:xfrm>
                <a:off x="2917825" y="5680075"/>
                <a:ext cx="8826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000000"/>
                    </a:solidFill>
                  </a:rPr>
                  <a:t>EASY</a:t>
                </a:r>
                <a:endParaRPr lang="en-US" altLang="en-US"/>
              </a:p>
            </p:txBody>
          </p:sp>
        </p:grpSp>
        <p:grpSp>
          <p:nvGrpSpPr>
            <p:cNvPr id="12" name="קבוצה 11"/>
            <p:cNvGrpSpPr/>
            <p:nvPr/>
          </p:nvGrpSpPr>
          <p:grpSpPr>
            <a:xfrm>
              <a:off x="1997482" y="3656036"/>
              <a:ext cx="2526709" cy="1362442"/>
              <a:chOff x="1997482" y="3656036"/>
              <a:chExt cx="2526709" cy="1362442"/>
            </a:xfrm>
          </p:grpSpPr>
          <p:sp>
            <p:nvSpPr>
              <p:cNvPr id="140334" name="Freeform 46"/>
              <p:cNvSpPr>
                <a:spLocks/>
              </p:cNvSpPr>
              <p:nvPr/>
            </p:nvSpPr>
            <p:spPr bwMode="auto">
              <a:xfrm rot="18522687">
                <a:off x="3962781" y="3673106"/>
                <a:ext cx="189999" cy="155860"/>
              </a:xfrm>
              <a:custGeom>
                <a:avLst/>
                <a:gdLst>
                  <a:gd name="T0" fmla="*/ 547 w 547"/>
                  <a:gd name="T1" fmla="*/ 182 h 365"/>
                  <a:gd name="T2" fmla="*/ 0 w 547"/>
                  <a:gd name="T3" fmla="*/ 365 h 365"/>
                  <a:gd name="T4" fmla="*/ 0 w 547"/>
                  <a:gd name="T5" fmla="*/ 0 h 365"/>
                  <a:gd name="T6" fmla="*/ 547 w 547"/>
                  <a:gd name="T7" fmla="*/ 18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" h="365">
                    <a:moveTo>
                      <a:pt x="547" y="182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547" y="1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5" name="Line 47"/>
              <p:cNvSpPr>
                <a:spLocks noChangeShapeType="1"/>
              </p:cNvSpPr>
              <p:nvPr/>
            </p:nvSpPr>
            <p:spPr bwMode="auto">
              <a:xfrm rot="19043092" flipV="1">
                <a:off x="1997482" y="4569595"/>
                <a:ext cx="2526709" cy="4488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6858000" y="3657600"/>
              <a:ext cx="173037" cy="115887"/>
            </a:xfrm>
            <a:custGeom>
              <a:avLst/>
              <a:gdLst>
                <a:gd name="T0" fmla="*/ 547 w 547"/>
                <a:gd name="T1" fmla="*/ 182 h 365"/>
                <a:gd name="T2" fmla="*/ 0 w 547"/>
                <a:gd name="T3" fmla="*/ 365 h 365"/>
                <a:gd name="T4" fmla="*/ 0 w 547"/>
                <a:gd name="T5" fmla="*/ 0 h 365"/>
                <a:gd name="T6" fmla="*/ 547 w 547"/>
                <a:gd name="T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365">
                  <a:moveTo>
                    <a:pt x="547" y="182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47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V="1">
              <a:off x="5703889" y="3710666"/>
              <a:ext cx="1154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6858000" y="5813311"/>
              <a:ext cx="173037" cy="115888"/>
            </a:xfrm>
            <a:custGeom>
              <a:avLst/>
              <a:gdLst>
                <a:gd name="T0" fmla="*/ 547 w 547"/>
                <a:gd name="T1" fmla="*/ 182 h 365"/>
                <a:gd name="T2" fmla="*/ 0 w 547"/>
                <a:gd name="T3" fmla="*/ 365 h 365"/>
                <a:gd name="T4" fmla="*/ 0 w 547"/>
                <a:gd name="T5" fmla="*/ 0 h 365"/>
                <a:gd name="T6" fmla="*/ 547 w 547"/>
                <a:gd name="T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365">
                  <a:moveTo>
                    <a:pt x="547" y="182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547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5694363" y="5869666"/>
              <a:ext cx="1163638" cy="94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" name="קבוצה 61"/>
            <p:cNvGrpSpPr/>
            <p:nvPr/>
          </p:nvGrpSpPr>
          <p:grpSpPr>
            <a:xfrm rot="6301943">
              <a:off x="2429946" y="4170372"/>
              <a:ext cx="2526709" cy="1362442"/>
              <a:chOff x="1997482" y="3656036"/>
              <a:chExt cx="2526709" cy="1362442"/>
            </a:xfrm>
          </p:grpSpPr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 rot="18522687">
                <a:off x="3962781" y="3673106"/>
                <a:ext cx="189999" cy="155860"/>
              </a:xfrm>
              <a:custGeom>
                <a:avLst/>
                <a:gdLst>
                  <a:gd name="T0" fmla="*/ 547 w 547"/>
                  <a:gd name="T1" fmla="*/ 182 h 365"/>
                  <a:gd name="T2" fmla="*/ 0 w 547"/>
                  <a:gd name="T3" fmla="*/ 365 h 365"/>
                  <a:gd name="T4" fmla="*/ 0 w 547"/>
                  <a:gd name="T5" fmla="*/ 0 h 365"/>
                  <a:gd name="T6" fmla="*/ 547 w 547"/>
                  <a:gd name="T7" fmla="*/ 18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" h="365">
                    <a:moveTo>
                      <a:pt x="547" y="182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547" y="1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auto">
              <a:xfrm rot="19043092" flipV="1">
                <a:off x="1997482" y="4569595"/>
                <a:ext cx="2526709" cy="4488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פיצוץ 1 12"/>
            <p:cNvSpPr/>
            <p:nvPr/>
          </p:nvSpPr>
          <p:spPr>
            <a:xfrm>
              <a:off x="6781800" y="2895600"/>
              <a:ext cx="2133600" cy="1446439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Overload!</a:t>
              </a:r>
            </a:p>
          </p:txBody>
        </p:sp>
        <p:sp>
          <p:nvSpPr>
            <p:cNvPr id="14" name="גל 13"/>
            <p:cNvSpPr/>
            <p:nvPr/>
          </p:nvSpPr>
          <p:spPr>
            <a:xfrm>
              <a:off x="7107237" y="5300436"/>
              <a:ext cx="1579563" cy="1157288"/>
            </a:xfrm>
            <a:prstGeom prst="wave">
              <a:avLst/>
            </a:prstGeom>
            <a:solidFill>
              <a:srgbClr val="92D05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Too easy!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5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JSSPP Context</a:t>
            </a:r>
          </a:p>
        </p:txBody>
      </p:sp>
      <p:sp>
        <p:nvSpPr>
          <p:cNvPr id="4" name="Down Ribbon 3"/>
          <p:cNvSpPr/>
          <p:nvPr/>
        </p:nvSpPr>
        <p:spPr>
          <a:xfrm>
            <a:off x="791580" y="1718810"/>
            <a:ext cx="7605846" cy="4320480"/>
          </a:xfrm>
          <a:prstGeom prst="ribbon">
            <a:avLst>
              <a:gd name="adj1" fmla="val 10003"/>
              <a:gd name="adj2" fmla="val 72223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Job scheduling, not task scheduling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Human in the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Simulation more than analysis</a:t>
            </a:r>
          </a:p>
          <a:p>
            <a:pPr marL="895350" lvl="2" indent="-457200">
              <a:buFont typeface="Wingdings" panose="05000000000000000000" pitchFamily="2" charset="2"/>
              <a:buChar char="Ø"/>
              <a:tabLst>
                <a:tab pos="982663" algn="l"/>
              </a:tabLst>
            </a:pPr>
            <a:r>
              <a:rPr lang="en-US" sz="3200" dirty="0">
                <a:solidFill>
                  <a:schemeClr val="tx1"/>
                </a:solidFill>
              </a:rPr>
              <a:t>Minute details matter</a:t>
            </a:r>
          </a:p>
        </p:txBody>
      </p:sp>
    </p:spTree>
    <p:extLst>
      <p:ext uri="{BB962C8B-B14F-4D97-AF65-F5344CB8AC3E}">
        <p14:creationId xmlns:p14="http://schemas.microsoft.com/office/powerpoint/2010/main" val="3286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graphicFrame>
        <p:nvGraphicFramePr>
          <p:cNvPr id="143470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1384885"/>
              </p:ext>
            </p:extLst>
          </p:nvPr>
        </p:nvGraphicFramePr>
        <p:xfrm>
          <a:off x="228600" y="1600200"/>
          <a:ext cx="8763000" cy="499110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4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Comparison of wait-time results: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Scheduler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Site-level simulation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Simulation with wrong trace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FCFS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22:30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+1345%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0:38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0:23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-38%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4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Using the wrong trace can have a huge effect!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3471" name="AutoShape 111"/>
          <p:cNvSpPr>
            <a:spLocks noChangeArrowheads="1"/>
          </p:cNvSpPr>
          <p:nvPr/>
        </p:nvSpPr>
        <p:spPr bwMode="auto">
          <a:xfrm>
            <a:off x="1828800" y="2168860"/>
            <a:ext cx="5715000" cy="4545505"/>
          </a:xfrm>
          <a:prstGeom prst="irregularSeal1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</a:p>
          <a:p>
            <a:pPr algn="ctr"/>
            <a:r>
              <a:rPr lang="en-US" alt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use log from one</a:t>
            </a:r>
          </a:p>
          <a:p>
            <a:pPr algn="ctr"/>
            <a:r>
              <a:rPr lang="en-US" alt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to evaluate another!</a:t>
            </a:r>
          </a:p>
        </p:txBody>
      </p:sp>
    </p:spTree>
    <p:extLst>
      <p:ext uri="{BB962C8B-B14F-4D97-AF65-F5344CB8AC3E}">
        <p14:creationId xmlns:p14="http://schemas.microsoft.com/office/powerpoint/2010/main" val="7889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1371600"/>
            <a:ext cx="3257550" cy="31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633011" y="4639270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Oh d</a:t>
            </a:r>
            <a:r>
              <a:rPr lang="en-US" sz="5400" b="1" cap="none" spc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amn…</a:t>
            </a:r>
            <a:endParaRPr lang="he-IL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6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Today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Background – parallel job scheduling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Workload models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logs directly ups and downs</a:t>
            </a:r>
          </a:p>
          <a:p>
            <a:r>
              <a:rPr lang="en-US" dirty="0"/>
              <a:t>Resampling workloads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Adding feedback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24936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Workloads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The workload on a multi-user system is composed of the workloads by multiple users</a:t>
            </a:r>
          </a:p>
          <a:p>
            <a:r>
              <a:rPr lang="en-US" dirty="0"/>
              <a:t>Turn this into a generative process</a:t>
            </a:r>
          </a:p>
          <a:p>
            <a:pPr lvl="1"/>
            <a:r>
              <a:rPr lang="en-US" dirty="0"/>
              <a:t>Create individual job streams per user</a:t>
            </a:r>
          </a:p>
          <a:p>
            <a:pPr lvl="1"/>
            <a:r>
              <a:rPr lang="en-US" dirty="0"/>
              <a:t>Combine them</a:t>
            </a:r>
          </a:p>
          <a:p>
            <a:r>
              <a:rPr lang="en-US" dirty="0"/>
              <a:t>Need to know what “makes users tick”</a:t>
            </a:r>
          </a:p>
        </p:txBody>
      </p:sp>
    </p:spTree>
    <p:extLst>
      <p:ext uri="{BB962C8B-B14F-4D97-AF65-F5344CB8AC3E}">
        <p14:creationId xmlns:p14="http://schemas.microsoft.com/office/powerpoint/2010/main" val="27632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Workloads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The workload on a multi-user system is composed of the workloads by multiple users</a:t>
            </a:r>
          </a:p>
          <a:p>
            <a:r>
              <a:rPr lang="en-US" dirty="0"/>
              <a:t>Turn this into a generative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individual job streams per user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Combine them</a:t>
            </a:r>
          </a:p>
          <a:p>
            <a:r>
              <a:rPr lang="en-US" dirty="0"/>
              <a:t>Solves many of the problems noted before</a:t>
            </a:r>
          </a:p>
        </p:txBody>
      </p:sp>
    </p:spTree>
    <p:extLst>
      <p:ext uri="{BB962C8B-B14F-4D97-AF65-F5344CB8AC3E}">
        <p14:creationId xmlns:p14="http://schemas.microsoft.com/office/powerpoint/2010/main" val="26647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can be changed by having more (or less) users</a:t>
            </a:r>
          </a:p>
          <a:p>
            <a:r>
              <a:rPr lang="en-US" dirty="0"/>
              <a:t>Daily cycle due to natural user activity</a:t>
            </a:r>
          </a:p>
          <a:p>
            <a:r>
              <a:rPr lang="en-US" dirty="0"/>
              <a:t>Locality due to different users with different job characteristics</a:t>
            </a:r>
          </a:p>
          <a:p>
            <a:r>
              <a:rPr lang="en-US" dirty="0"/>
              <a:t>Easy to include or exclude flurries</a:t>
            </a:r>
          </a:p>
          <a:p>
            <a:r>
              <a:rPr lang="en-US" dirty="0"/>
              <a:t>Heavy-tailed sessions lead to self similarity as exists in many workloads</a:t>
            </a:r>
          </a:p>
        </p:txBody>
      </p:sp>
    </p:spTree>
    <p:extLst>
      <p:ext uri="{BB962C8B-B14F-4D97-AF65-F5344CB8AC3E}">
        <p14:creationId xmlns:p14="http://schemas.microsoft.com/office/powerpoint/2010/main" val="485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Workloads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The workload on a multi-user system is composed of the workloads by multiple users</a:t>
            </a:r>
          </a:p>
          <a:p>
            <a:r>
              <a:rPr lang="en-US" dirty="0"/>
              <a:t>Turn this into a generative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individual job streams per user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Combine them</a:t>
            </a:r>
          </a:p>
          <a:p>
            <a:r>
              <a:rPr lang="en-US" dirty="0"/>
              <a:t>Solves many of the problems noted before</a:t>
            </a:r>
          </a:p>
          <a:p>
            <a:r>
              <a:rPr lang="en-US" dirty="0"/>
              <a:t>But where do we get per-user workloads?</a:t>
            </a:r>
          </a:p>
          <a:p>
            <a:pPr lvl="1"/>
            <a:r>
              <a:rPr lang="en-US" dirty="0"/>
              <a:t>Must be realistic (like logs)</a:t>
            </a:r>
          </a:p>
          <a:p>
            <a:pPr lvl="1"/>
            <a:r>
              <a:rPr lang="en-US" dirty="0"/>
              <a:t>Must be flexible (like models)</a:t>
            </a:r>
          </a:p>
        </p:txBody>
      </p:sp>
    </p:spTree>
    <p:extLst>
      <p:ext uri="{BB962C8B-B14F-4D97-AF65-F5344CB8AC3E}">
        <p14:creationId xmlns:p14="http://schemas.microsoft.com/office/powerpoint/2010/main" val="26759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4" name="מגילה אנכית 3"/>
          <p:cNvSpPr/>
          <p:nvPr/>
        </p:nvSpPr>
        <p:spPr>
          <a:xfrm>
            <a:off x="914400" y="1600200"/>
            <a:ext cx="7086600" cy="4419600"/>
          </a:xfrm>
          <a:prstGeom prst="verticalScroll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indent="-528638">
              <a:buFont typeface="+mj-lt"/>
              <a:buAutoNum type="arabicPeriod"/>
            </a:pPr>
            <a:r>
              <a:rPr lang="en-US" sz="3200" dirty="0"/>
              <a:t>Partition log into users (represented by their job streams)</a:t>
            </a:r>
          </a:p>
          <a:p>
            <a:pPr marL="627063" indent="-528638">
              <a:buFont typeface="+mj-lt"/>
              <a:buAutoNum type="arabicPeriod"/>
            </a:pPr>
            <a:r>
              <a:rPr lang="en-US" sz="3200" dirty="0"/>
              <a:t>Sample from the user pool</a:t>
            </a:r>
          </a:p>
          <a:p>
            <a:pPr marL="627063" indent="-528638">
              <a:buFont typeface="+mj-lt"/>
              <a:buAutoNum type="arabicPeriod"/>
            </a:pPr>
            <a:r>
              <a:rPr lang="en-US" sz="3200" dirty="0"/>
              <a:t>Combine job streams of selected users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4583" y="6579350"/>
            <a:ext cx="2242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Zakay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ICPE 2013</a:t>
            </a:r>
          </a:p>
        </p:txBody>
      </p:sp>
    </p:spTree>
    <p:extLst>
      <p:ext uri="{BB962C8B-B14F-4D97-AF65-F5344CB8AC3E}">
        <p14:creationId xmlns:p14="http://schemas.microsoft.com/office/powerpoint/2010/main" val="18215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28600" y="3200400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קבוצה 20"/>
          <p:cNvGrpSpPr/>
          <p:nvPr/>
        </p:nvGrpSpPr>
        <p:grpSpPr>
          <a:xfrm>
            <a:off x="228600" y="1295400"/>
            <a:ext cx="8686800" cy="1752600"/>
            <a:chOff x="228600" y="1295400"/>
            <a:chExt cx="8686800" cy="1752600"/>
          </a:xfrm>
        </p:grpSpPr>
        <p:sp>
          <p:nvSpPr>
            <p:cNvPr id="6" name="מלבן 5"/>
            <p:cNvSpPr/>
            <p:nvPr/>
          </p:nvSpPr>
          <p:spPr>
            <a:xfrm>
              <a:off x="609600" y="2819400"/>
              <a:ext cx="7239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מלבן 6"/>
            <p:cNvSpPr/>
            <p:nvPr/>
          </p:nvSpPr>
          <p:spPr>
            <a:xfrm>
              <a:off x="1524000" y="2438400"/>
              <a:ext cx="70866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מלבן 7"/>
            <p:cNvSpPr/>
            <p:nvPr/>
          </p:nvSpPr>
          <p:spPr>
            <a:xfrm>
              <a:off x="228600" y="2438400"/>
              <a:ext cx="7620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מלבן 8"/>
            <p:cNvSpPr/>
            <p:nvPr/>
          </p:nvSpPr>
          <p:spPr>
            <a:xfrm>
              <a:off x="838200" y="2057400"/>
              <a:ext cx="1295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9"/>
            <p:cNvSpPr/>
            <p:nvPr/>
          </p:nvSpPr>
          <p:spPr>
            <a:xfrm>
              <a:off x="2743200" y="2057400"/>
              <a:ext cx="990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228600" y="1676400"/>
              <a:ext cx="3810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1371600" y="1676400"/>
              <a:ext cx="533400" cy="228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4572000" y="20574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5181600" y="2057400"/>
              <a:ext cx="1447800" cy="228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4724400" y="1676400"/>
              <a:ext cx="990600" cy="228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7239000" y="2057400"/>
              <a:ext cx="6858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7696200" y="1676400"/>
              <a:ext cx="1066800" cy="228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8534400" y="2057400"/>
              <a:ext cx="3810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429000" y="1676400"/>
              <a:ext cx="800100" cy="2286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5410200" y="1295400"/>
              <a:ext cx="3810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7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28600" y="3200400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/>
          <p:cNvSpPr/>
          <p:nvPr/>
        </p:nvSpPr>
        <p:spPr>
          <a:xfrm>
            <a:off x="609600" y="2819400"/>
            <a:ext cx="723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1524000" y="2438400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228600" y="2438400"/>
            <a:ext cx="762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838200" y="2057400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2743200" y="2057400"/>
            <a:ext cx="990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10"/>
          <p:cNvSpPr/>
          <p:nvPr/>
        </p:nvSpPr>
        <p:spPr>
          <a:xfrm>
            <a:off x="228600" y="1676400"/>
            <a:ext cx="381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1371600" y="1676400"/>
            <a:ext cx="533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4572000" y="2057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5181600" y="2057400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4724400" y="1676400"/>
            <a:ext cx="990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7239000" y="2057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7696200" y="1676400"/>
            <a:ext cx="1066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8534400" y="2057400"/>
            <a:ext cx="381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לבן 18"/>
          <p:cNvSpPr/>
          <p:nvPr/>
        </p:nvSpPr>
        <p:spPr>
          <a:xfrm>
            <a:off x="3429000" y="1676400"/>
            <a:ext cx="8001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לבן 19"/>
          <p:cNvSpPr/>
          <p:nvPr/>
        </p:nvSpPr>
        <p:spPr>
          <a:xfrm>
            <a:off x="5410200" y="1295400"/>
            <a:ext cx="381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– parallel job scheduling</a:t>
            </a:r>
          </a:p>
          <a:p>
            <a:r>
              <a:rPr lang="en-US" dirty="0"/>
              <a:t>Workload models ups and downs</a:t>
            </a:r>
          </a:p>
          <a:p>
            <a:r>
              <a:rPr lang="en-US" dirty="0"/>
              <a:t>Using logs directly ups and downs</a:t>
            </a:r>
          </a:p>
          <a:p>
            <a:r>
              <a:rPr lang="en-US" dirty="0"/>
              <a:t>Resampling workloads</a:t>
            </a:r>
          </a:p>
          <a:p>
            <a:r>
              <a:rPr lang="en-US" dirty="0"/>
              <a:t>Adding feedback</a:t>
            </a:r>
          </a:p>
          <a:p>
            <a:r>
              <a:rPr lang="en-US" dirty="0"/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32385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28600" y="3200400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/>
          <p:cNvSpPr/>
          <p:nvPr/>
        </p:nvSpPr>
        <p:spPr>
          <a:xfrm>
            <a:off x="609600" y="2819400"/>
            <a:ext cx="723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1524000" y="2438400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838200" y="2057400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2743200" y="2057400"/>
            <a:ext cx="990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1371600" y="1676400"/>
            <a:ext cx="533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4572000" y="2057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5181600" y="2057400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4724400" y="1676400"/>
            <a:ext cx="990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7239000" y="2057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7696200" y="1676400"/>
            <a:ext cx="1066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לבן 18"/>
          <p:cNvSpPr/>
          <p:nvPr/>
        </p:nvSpPr>
        <p:spPr>
          <a:xfrm>
            <a:off x="3429000" y="1676400"/>
            <a:ext cx="8001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לבן 19"/>
          <p:cNvSpPr/>
          <p:nvPr/>
        </p:nvSpPr>
        <p:spPr>
          <a:xfrm>
            <a:off x="5410200" y="1295400"/>
            <a:ext cx="381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Long-term users pool</a:t>
            </a:r>
          </a:p>
        </p:txBody>
      </p:sp>
    </p:spTree>
    <p:extLst>
      <p:ext uri="{BB962C8B-B14F-4D97-AF65-F5344CB8AC3E}">
        <p14:creationId xmlns:p14="http://schemas.microsoft.com/office/powerpoint/2010/main" val="31409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2917 0.1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2917 0.26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28600" y="3200400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/>
          <p:cNvSpPr/>
          <p:nvPr/>
        </p:nvSpPr>
        <p:spPr>
          <a:xfrm>
            <a:off x="370114" y="3929742"/>
            <a:ext cx="723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370114" y="4234542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838200" y="2057400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2743200" y="2057400"/>
            <a:ext cx="990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1371600" y="1676400"/>
            <a:ext cx="533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4572000" y="2057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5181600" y="2057400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4724400" y="1676400"/>
            <a:ext cx="990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7239000" y="2057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7696200" y="1676400"/>
            <a:ext cx="1066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לבן 18"/>
          <p:cNvSpPr/>
          <p:nvPr/>
        </p:nvSpPr>
        <p:spPr>
          <a:xfrm>
            <a:off x="3429000" y="1676400"/>
            <a:ext cx="8001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לבן 19"/>
          <p:cNvSpPr/>
          <p:nvPr/>
        </p:nvSpPr>
        <p:spPr>
          <a:xfrm>
            <a:off x="5410200" y="1295400"/>
            <a:ext cx="381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Long-term users pool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567535"/>
            <a:ext cx="323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Temporary users pool</a:t>
            </a:r>
          </a:p>
        </p:txBody>
      </p:sp>
    </p:spTree>
    <p:extLst>
      <p:ext uri="{BB962C8B-B14F-4D97-AF65-F5344CB8AC3E}">
        <p14:creationId xmlns:p14="http://schemas.microsoft.com/office/powerpoint/2010/main" val="23156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-0.05417 0.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3698 0.4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4688 0.4388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625 0.4942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3837 0.4386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7916 0.538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269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1458 0.48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4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75 0.594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969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2691 0.483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41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9618 0.539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9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28600" y="3200400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/>
          <p:cNvGrpSpPr/>
          <p:nvPr/>
        </p:nvGrpSpPr>
        <p:grpSpPr>
          <a:xfrm>
            <a:off x="228600" y="3505200"/>
            <a:ext cx="7380514" cy="2101622"/>
            <a:chOff x="228600" y="3505200"/>
            <a:chExt cx="7380514" cy="2101622"/>
          </a:xfrm>
        </p:grpSpPr>
        <p:sp>
          <p:nvSpPr>
            <p:cNvPr id="6" name="מלבן 5"/>
            <p:cNvSpPr/>
            <p:nvPr/>
          </p:nvSpPr>
          <p:spPr>
            <a:xfrm>
              <a:off x="370114" y="3929742"/>
              <a:ext cx="7239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מלבן 6"/>
            <p:cNvSpPr/>
            <p:nvPr/>
          </p:nvSpPr>
          <p:spPr>
            <a:xfrm>
              <a:off x="370114" y="4234542"/>
              <a:ext cx="70866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מלבן 8"/>
            <p:cNvSpPr/>
            <p:nvPr/>
          </p:nvSpPr>
          <p:spPr>
            <a:xfrm>
              <a:off x="342219" y="5061856"/>
              <a:ext cx="1295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9"/>
            <p:cNvSpPr/>
            <p:nvPr/>
          </p:nvSpPr>
          <p:spPr>
            <a:xfrm>
              <a:off x="2317390" y="5067299"/>
              <a:ext cx="990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1711143" y="5067299"/>
              <a:ext cx="533400" cy="228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4223656" y="5067299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1397548" y="5373459"/>
              <a:ext cx="1447800" cy="228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348342" y="5378222"/>
              <a:ext cx="990600" cy="228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3340648" y="5377542"/>
              <a:ext cx="6858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4082142" y="5377542"/>
              <a:ext cx="1066800" cy="228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371849" y="5067299"/>
              <a:ext cx="800100" cy="2286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2899775" y="5372099"/>
              <a:ext cx="3810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3505200"/>
              <a:ext cx="309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Long-term users pool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4567535"/>
              <a:ext cx="3231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Temporary users pool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8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-0.3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17714" y="6302829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68582" y="1942415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340687" y="2769729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2315858" y="2775172"/>
            <a:ext cx="990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1709611" y="2775172"/>
            <a:ext cx="533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4222124" y="2775172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1396016" y="3081332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346810" y="3086095"/>
            <a:ext cx="990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3339116" y="3085415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4080610" y="3085415"/>
            <a:ext cx="1066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לבן 18"/>
          <p:cNvSpPr/>
          <p:nvPr/>
        </p:nvSpPr>
        <p:spPr>
          <a:xfrm>
            <a:off x="3370317" y="2775172"/>
            <a:ext cx="8001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לבן 19"/>
          <p:cNvSpPr/>
          <p:nvPr/>
        </p:nvSpPr>
        <p:spPr>
          <a:xfrm>
            <a:off x="2898243" y="3079972"/>
            <a:ext cx="381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7068" y="1213073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Long-term users pool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068" y="2275408"/>
            <a:ext cx="323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Temporary users pool</a:t>
            </a:r>
          </a:p>
        </p:txBody>
      </p:sp>
      <p:sp>
        <p:nvSpPr>
          <p:cNvPr id="21" name="מלבן 20"/>
          <p:cNvSpPr/>
          <p:nvPr/>
        </p:nvSpPr>
        <p:spPr>
          <a:xfrm>
            <a:off x="386535" y="1943835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386535" y="1628799"/>
            <a:ext cx="2790310" cy="237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3176844" y="1628801"/>
            <a:ext cx="4430737" cy="237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368582" y="1625225"/>
            <a:ext cx="723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1170" y="3732420"/>
            <a:ext cx="456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a new workload</a:t>
            </a:r>
          </a:p>
        </p:txBody>
      </p:sp>
    </p:spTree>
    <p:extLst>
      <p:ext uri="{BB962C8B-B14F-4D97-AF65-F5344CB8AC3E}">
        <p14:creationId xmlns:p14="http://schemas.microsoft.com/office/powerpoint/2010/main" val="41902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06545 0.587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2951 0.074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3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1.11111E-6 L 0.03351 0.07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07454 L 0.03229 0.16343 L -0.08212 0.25718 L -0.24271 0.29838 L -0.30938 0.3588 L -0.32257 0.58403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7454 L -0.01771 0.17616 L 0.11441 0.25556 L 0.41684 0.31898 L 0.57153 0.42384 L 0.62153 0.58704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2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6" grpId="0" animBg="1"/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217714" y="6302829"/>
            <a:ext cx="868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68582" y="1942415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340687" y="2769729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2315858" y="2775172"/>
            <a:ext cx="990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1709611" y="2775172"/>
            <a:ext cx="533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4222124" y="2775172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1396016" y="3081332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346810" y="3086095"/>
            <a:ext cx="990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3339116" y="3085415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4080610" y="3085415"/>
            <a:ext cx="1066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לבן 18"/>
          <p:cNvSpPr/>
          <p:nvPr/>
        </p:nvSpPr>
        <p:spPr>
          <a:xfrm>
            <a:off x="3370317" y="2775172"/>
            <a:ext cx="8001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לבן 19"/>
          <p:cNvSpPr/>
          <p:nvPr/>
        </p:nvSpPr>
        <p:spPr>
          <a:xfrm>
            <a:off x="2898243" y="3079972"/>
            <a:ext cx="381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7068" y="1213073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Long-term users pool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068" y="2275408"/>
            <a:ext cx="323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Temporary users pool</a:t>
            </a:r>
          </a:p>
        </p:txBody>
      </p:sp>
      <p:sp>
        <p:nvSpPr>
          <p:cNvPr id="21" name="מלבן 20"/>
          <p:cNvSpPr/>
          <p:nvPr/>
        </p:nvSpPr>
        <p:spPr>
          <a:xfrm>
            <a:off x="985156" y="5971052"/>
            <a:ext cx="7086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6081546" y="5654556"/>
            <a:ext cx="2790310" cy="237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22"/>
          <p:cNvSpPr/>
          <p:nvPr/>
        </p:nvSpPr>
        <p:spPr>
          <a:xfrm>
            <a:off x="228270" y="5643670"/>
            <a:ext cx="4430737" cy="237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368582" y="1625225"/>
            <a:ext cx="723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4211960" y="279893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3346140" y="306896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1414010" y="3068960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28"/>
          <p:cNvSpPr/>
          <p:nvPr/>
        </p:nvSpPr>
        <p:spPr>
          <a:xfrm>
            <a:off x="2321750" y="2798930"/>
            <a:ext cx="990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4076945" y="3068960"/>
            <a:ext cx="1066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351275" y="2750350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3356865" y="2798930"/>
            <a:ext cx="8001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414010" y="3068960"/>
            <a:ext cx="14478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/>
          <p:cNvSpPr/>
          <p:nvPr/>
        </p:nvSpPr>
        <p:spPr>
          <a:xfrm>
            <a:off x="341530" y="2753925"/>
            <a:ext cx="1295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1170" y="3732420"/>
            <a:ext cx="456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a new workload</a:t>
            </a:r>
          </a:p>
        </p:txBody>
      </p:sp>
    </p:spTree>
    <p:extLst>
      <p:ext uri="{BB962C8B-B14F-4D97-AF65-F5344CB8AC3E}">
        <p14:creationId xmlns:p14="http://schemas.microsoft.com/office/powerpoint/2010/main" val="31529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177 0.3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36615 0.32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7031 0.377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9045 0.28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5139 0.3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27552 0.3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8281 0.33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72049 0.377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48767 0.331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358770"/>
            <a:ext cx="8763000" cy="5257800"/>
          </a:xfrm>
        </p:spPr>
        <p:txBody>
          <a:bodyPr/>
          <a:lstStyle/>
          <a:p>
            <a:r>
              <a:rPr lang="en-US" dirty="0"/>
              <a:t>User activity is synchronized with the daily and weekly cycles</a:t>
            </a:r>
          </a:p>
          <a:p>
            <a:pPr lvl="1"/>
            <a:r>
              <a:rPr lang="en-US" dirty="0"/>
              <a:t>Always start at same day and time</a:t>
            </a:r>
          </a:p>
          <a:p>
            <a:r>
              <a:rPr lang="en-US" dirty="0"/>
              <a:t>Number of users defaults to that of the original log on average</a:t>
            </a:r>
          </a:p>
          <a:p>
            <a:r>
              <a:rPr lang="en-US" dirty="0"/>
              <a:t>In initialization users start from a random week of activity</a:t>
            </a:r>
          </a:p>
          <a:p>
            <a:r>
              <a:rPr lang="en-US" dirty="0"/>
              <a:t>Each simulated week a random number of new temporary users “arrive”</a:t>
            </a:r>
          </a:p>
          <a:p>
            <a:r>
              <a:rPr lang="en-US" dirty="0"/>
              <a:t>Long term users are regenerated as needed</a:t>
            </a:r>
          </a:p>
        </p:txBody>
      </p:sp>
    </p:spTree>
    <p:extLst>
      <p:ext uri="{BB962C8B-B14F-4D97-AF65-F5344CB8AC3E}">
        <p14:creationId xmlns:p14="http://schemas.microsoft.com/office/powerpoint/2010/main" val="1412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358770"/>
            <a:ext cx="8763000" cy="5346830"/>
          </a:xfrm>
        </p:spPr>
        <p:txBody>
          <a:bodyPr/>
          <a:lstStyle/>
          <a:p>
            <a:r>
              <a:rPr lang="en-US" dirty="0"/>
              <a:t>All the benefits of user-based workloads</a:t>
            </a:r>
          </a:p>
          <a:p>
            <a:pPr lvl="1"/>
            <a:r>
              <a:rPr lang="en-US" dirty="0"/>
              <a:t>Realism</a:t>
            </a:r>
          </a:p>
          <a:p>
            <a:pPr lvl="1"/>
            <a:r>
              <a:rPr lang="en-US" dirty="0"/>
              <a:t>Locality</a:t>
            </a:r>
          </a:p>
          <a:p>
            <a:pPr lvl="1"/>
            <a:r>
              <a:rPr lang="en-US" dirty="0"/>
              <a:t>Daily and weekly cycles</a:t>
            </a:r>
          </a:p>
          <a:p>
            <a:pPr lvl="1"/>
            <a:r>
              <a:rPr lang="en-US" dirty="0"/>
              <a:t>Ability to change the load</a:t>
            </a:r>
          </a:p>
          <a:p>
            <a:pPr lvl="1"/>
            <a:r>
              <a:rPr lang="en-US" dirty="0"/>
              <a:t>Include or exclude specific behaviors</a:t>
            </a:r>
          </a:p>
          <a:p>
            <a:r>
              <a:rPr lang="en-US" dirty="0"/>
              <a:t>Plus ability to create multiple different workloads with the same statistics</a:t>
            </a:r>
          </a:p>
          <a:p>
            <a:r>
              <a:rPr lang="en-US" dirty="0"/>
              <a:t>Plus ability to extend workload by continued resampling beyond original length</a:t>
            </a:r>
          </a:p>
        </p:txBody>
      </p:sp>
    </p:spTree>
    <p:extLst>
      <p:ext uri="{BB962C8B-B14F-4D97-AF65-F5344CB8AC3E}">
        <p14:creationId xmlns:p14="http://schemas.microsoft.com/office/powerpoint/2010/main" val="19183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728917" y="4639270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Whoop-dee-doo!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log contains a signature of the interaction between the users and the scheduler</a:t>
            </a:r>
          </a:p>
          <a:p>
            <a:r>
              <a:rPr lang="en-US" dirty="0"/>
              <a:t>And each user’s job stream includes a signature of interaction with other users</a:t>
            </a:r>
          </a:p>
          <a:p>
            <a:pPr lvl="1"/>
            <a:r>
              <a:rPr lang="en-US" dirty="0"/>
              <a:t>When one creates overload, the others back off</a:t>
            </a:r>
          </a:p>
          <a:p>
            <a:r>
              <a:rPr lang="en-US" dirty="0"/>
              <a:t>So if we remix them randomly we create an unrealistic workload</a:t>
            </a:r>
          </a:p>
        </p:txBody>
      </p:sp>
    </p:spTree>
    <p:extLst>
      <p:ext uri="{BB962C8B-B14F-4D97-AF65-F5344CB8AC3E}">
        <p14:creationId xmlns:p14="http://schemas.microsoft.com/office/powerpoint/2010/main" val="924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dirty="0"/>
              <a:t>Evidence</a:t>
            </a:r>
          </a:p>
        </p:txBody>
      </p:sp>
      <p:graphicFrame>
        <p:nvGraphicFramePr>
          <p:cNvPr id="68613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1538" y="1219200"/>
          <a:ext cx="4310062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6" name="תרשים" r:id="rId3" imgW="4305300" imgH="2962351" progId="MSGraph.Chart.8">
                  <p:embed followColorScheme="full"/>
                </p:oleObj>
              </mc:Choice>
              <mc:Fallback>
                <p:oleObj name="תרשים" r:id="rId3" imgW="4305300" imgH="296235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1219200"/>
                        <a:ext cx="4310062" cy="296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89475" y="3933825"/>
          <a:ext cx="431006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7" name="תרשים" r:id="rId5" imgW="4305300" imgH="2905049" progId="MSGraph.Chart.8">
                  <p:embed followColorScheme="full"/>
                </p:oleObj>
              </mc:Choice>
              <mc:Fallback>
                <p:oleObj name="תרשים" r:id="rId5" imgW="4305300" imgH="2905049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3933825"/>
                        <a:ext cx="4310063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28600" y="1447800"/>
            <a:ext cx="472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In weeks with many jobs, they are small</a:t>
            </a:r>
          </a:p>
          <a:p>
            <a:r>
              <a:rPr lang="en-US" altLang="en-US"/>
              <a:t>In weeks with large jobs, there are few of them</a:t>
            </a:r>
          </a:p>
          <a:p>
            <a:r>
              <a:rPr lang="en-US" altLang="en-US"/>
              <a:t>Users react to load conditions when submitting new jobs</a:t>
            </a:r>
          </a:p>
          <a:p>
            <a:r>
              <a:rPr lang="en-US" altLang="en-US"/>
              <a:t>Jobs are not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Today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– parallel job scheduling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Workload models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logs directly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Resampling workloads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Adding feedback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6488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1371600"/>
            <a:ext cx="3257550" cy="31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633011" y="4639270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Oh d</a:t>
            </a:r>
            <a:r>
              <a:rPr lang="en-US" sz="5400" b="1" cap="none" spc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amn…</a:t>
            </a:r>
            <a:endParaRPr lang="he-IL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Today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Background – parallel job scheduling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Workload models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logs directly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Resampling workloads</a:t>
            </a:r>
          </a:p>
          <a:p>
            <a:r>
              <a:rPr lang="en-US" dirty="0"/>
              <a:t>Adding feedback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36212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Independence vs. Feedback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Replaying a log to recreate a workload assumes an open system model</a:t>
            </a:r>
          </a:p>
          <a:p>
            <a:pPr lvl="1"/>
            <a:r>
              <a:rPr lang="en-US" altLang="en-US" dirty="0"/>
              <a:t>Large user population insensitive to system performance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Jobs’ arrivals are independent of each other</a:t>
            </a:r>
          </a:p>
          <a:p>
            <a:r>
              <a:rPr lang="en-US" altLang="en-US" dirty="0"/>
              <a:t>But real systems are often closed</a:t>
            </a:r>
          </a:p>
          <a:p>
            <a:pPr lvl="1"/>
            <a:r>
              <a:rPr lang="en-US" altLang="en-US" dirty="0"/>
              <a:t>Limited user population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New jobs submitted after previous ones terminate</a:t>
            </a:r>
          </a:p>
          <a:p>
            <a:r>
              <a:rPr lang="en-US" altLang="en-US" dirty="0"/>
              <a:t>This leads to feedback from system performance to workload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Feedback Determines Load</a:t>
            </a:r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5334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V="1">
            <a:off x="609600" y="990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727325" y="6211888"/>
            <a:ext cx="228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Generated load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 rot="16200000">
            <a:off x="-728663" y="31670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Response time</a:t>
            </a:r>
          </a:p>
        </p:txBody>
      </p:sp>
      <p:sp>
        <p:nvSpPr>
          <p:cNvPr id="137224" name="Freeform 8"/>
          <p:cNvSpPr>
            <a:spLocks/>
          </p:cNvSpPr>
          <p:nvPr/>
        </p:nvSpPr>
        <p:spPr bwMode="auto">
          <a:xfrm>
            <a:off x="990600" y="1371600"/>
            <a:ext cx="7010400" cy="4419600"/>
          </a:xfrm>
          <a:custGeom>
            <a:avLst/>
            <a:gdLst>
              <a:gd name="T0" fmla="*/ 0 w 4416"/>
              <a:gd name="T1" fmla="*/ 2784 h 2784"/>
              <a:gd name="T2" fmla="*/ 1680 w 4416"/>
              <a:gd name="T3" fmla="*/ 2592 h 2784"/>
              <a:gd name="T4" fmla="*/ 3216 w 4416"/>
              <a:gd name="T5" fmla="*/ 1968 h 2784"/>
              <a:gd name="T6" fmla="*/ 4416 w 4416"/>
              <a:gd name="T7" fmla="*/ 0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6" h="2784">
                <a:moveTo>
                  <a:pt x="0" y="2784"/>
                </a:moveTo>
                <a:cubicBezTo>
                  <a:pt x="572" y="2756"/>
                  <a:pt x="1144" y="2728"/>
                  <a:pt x="1680" y="2592"/>
                </a:cubicBezTo>
                <a:cubicBezTo>
                  <a:pt x="2216" y="2456"/>
                  <a:pt x="2760" y="2400"/>
                  <a:pt x="3216" y="1968"/>
                </a:cubicBezTo>
                <a:cubicBezTo>
                  <a:pt x="3672" y="1536"/>
                  <a:pt x="4044" y="768"/>
                  <a:pt x="4416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6" name="Freeform 10"/>
          <p:cNvSpPr>
            <a:spLocks/>
          </p:cNvSpPr>
          <p:nvPr/>
        </p:nvSpPr>
        <p:spPr bwMode="auto">
          <a:xfrm>
            <a:off x="2209800" y="1714500"/>
            <a:ext cx="6019800" cy="3810000"/>
          </a:xfrm>
          <a:custGeom>
            <a:avLst/>
            <a:gdLst>
              <a:gd name="T0" fmla="*/ 0 w 4656"/>
              <a:gd name="T1" fmla="*/ 0 h 2400"/>
              <a:gd name="T2" fmla="*/ 1440 w 4656"/>
              <a:gd name="T3" fmla="*/ 336 h 2400"/>
              <a:gd name="T4" fmla="*/ 2880 w 4656"/>
              <a:gd name="T5" fmla="*/ 864 h 2400"/>
              <a:gd name="T6" fmla="*/ 4656 w 4656"/>
              <a:gd name="T7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6" h="2400">
                <a:moveTo>
                  <a:pt x="0" y="0"/>
                </a:moveTo>
                <a:cubicBezTo>
                  <a:pt x="480" y="96"/>
                  <a:pt x="960" y="192"/>
                  <a:pt x="1440" y="336"/>
                </a:cubicBezTo>
                <a:cubicBezTo>
                  <a:pt x="1920" y="480"/>
                  <a:pt x="2344" y="520"/>
                  <a:pt x="2880" y="864"/>
                </a:cubicBezTo>
                <a:cubicBezTo>
                  <a:pt x="3416" y="1208"/>
                  <a:pt x="4036" y="1804"/>
                  <a:pt x="4656" y="240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4687888"/>
            <a:ext cx="233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Performance as</a:t>
            </a:r>
          </a:p>
          <a:p>
            <a:r>
              <a:rPr lang="en-US" altLang="en-US" sz="2400">
                <a:solidFill>
                  <a:schemeClr val="accent2"/>
                </a:solidFill>
              </a:rPr>
              <a:t>function of load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752600" y="2175556"/>
            <a:ext cx="2270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Generated jobs</a:t>
            </a:r>
          </a:p>
          <a:p>
            <a:r>
              <a:rPr lang="en-US" altLang="en-US" sz="2400" dirty="0">
                <a:solidFill>
                  <a:schemeClr val="accent2"/>
                </a:solidFill>
              </a:rPr>
              <a:t>as function of</a:t>
            </a:r>
          </a:p>
          <a:p>
            <a:r>
              <a:rPr lang="en-US" altLang="en-US" sz="2400" dirty="0">
                <a:solidFill>
                  <a:schemeClr val="accent2"/>
                </a:solidFill>
              </a:rPr>
              <a:t>response time</a:t>
            </a:r>
          </a:p>
        </p:txBody>
      </p:sp>
      <p:grpSp>
        <p:nvGrpSpPr>
          <p:cNvPr id="137232" name="Group 16"/>
          <p:cNvGrpSpPr>
            <a:grpSpLocks/>
          </p:cNvGrpSpPr>
          <p:nvPr/>
        </p:nvGrpSpPr>
        <p:grpSpPr bwMode="auto">
          <a:xfrm>
            <a:off x="5486400" y="2552700"/>
            <a:ext cx="2286000" cy="2349500"/>
            <a:chOff x="3456" y="1608"/>
            <a:chExt cx="1440" cy="1480"/>
          </a:xfrm>
        </p:grpSpPr>
        <p:sp>
          <p:nvSpPr>
            <p:cNvPr id="137229" name="Freeform 13"/>
            <p:cNvSpPr>
              <a:spLocks/>
            </p:cNvSpPr>
            <p:nvPr/>
          </p:nvSpPr>
          <p:spPr bwMode="auto">
            <a:xfrm>
              <a:off x="3456" y="1608"/>
              <a:ext cx="1440" cy="1480"/>
            </a:xfrm>
            <a:custGeom>
              <a:avLst/>
              <a:gdLst>
                <a:gd name="T0" fmla="*/ 0 w 1440"/>
                <a:gd name="T1" fmla="*/ 1272 h 1480"/>
                <a:gd name="T2" fmla="*/ 480 w 1440"/>
                <a:gd name="T3" fmla="*/ 1464 h 1480"/>
                <a:gd name="T4" fmla="*/ 1056 w 1440"/>
                <a:gd name="T5" fmla="*/ 1368 h 1480"/>
                <a:gd name="T6" fmla="*/ 1392 w 1440"/>
                <a:gd name="T7" fmla="*/ 936 h 1480"/>
                <a:gd name="T8" fmla="*/ 1344 w 1440"/>
                <a:gd name="T9" fmla="*/ 360 h 1480"/>
                <a:gd name="T10" fmla="*/ 816 w 1440"/>
                <a:gd name="T11" fmla="*/ 24 h 1480"/>
                <a:gd name="T12" fmla="*/ 336 w 1440"/>
                <a:gd name="T13" fmla="*/ 216 h 1480"/>
                <a:gd name="T14" fmla="*/ 144 w 1440"/>
                <a:gd name="T15" fmla="*/ 696 h 1480"/>
                <a:gd name="T16" fmla="*/ 432 w 1440"/>
                <a:gd name="T17" fmla="*/ 1080 h 1480"/>
                <a:gd name="T18" fmla="*/ 864 w 1440"/>
                <a:gd name="T19" fmla="*/ 1032 h 1480"/>
                <a:gd name="T20" fmla="*/ 1056 w 1440"/>
                <a:gd name="T21" fmla="*/ 696 h 1480"/>
                <a:gd name="T22" fmla="*/ 816 w 1440"/>
                <a:gd name="T23" fmla="*/ 456 h 1480"/>
                <a:gd name="T24" fmla="*/ 672 w 1440"/>
                <a:gd name="T25" fmla="*/ 552 h 1480"/>
                <a:gd name="T26" fmla="*/ 672 w 1440"/>
                <a:gd name="T27" fmla="*/ 696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0" h="1480">
                  <a:moveTo>
                    <a:pt x="0" y="1272"/>
                  </a:moveTo>
                  <a:cubicBezTo>
                    <a:pt x="152" y="1360"/>
                    <a:pt x="304" y="1448"/>
                    <a:pt x="480" y="1464"/>
                  </a:cubicBezTo>
                  <a:cubicBezTo>
                    <a:pt x="656" y="1480"/>
                    <a:pt x="904" y="1456"/>
                    <a:pt x="1056" y="1368"/>
                  </a:cubicBezTo>
                  <a:cubicBezTo>
                    <a:pt x="1208" y="1280"/>
                    <a:pt x="1344" y="1104"/>
                    <a:pt x="1392" y="936"/>
                  </a:cubicBezTo>
                  <a:cubicBezTo>
                    <a:pt x="1440" y="768"/>
                    <a:pt x="1440" y="512"/>
                    <a:pt x="1344" y="360"/>
                  </a:cubicBezTo>
                  <a:cubicBezTo>
                    <a:pt x="1248" y="208"/>
                    <a:pt x="984" y="48"/>
                    <a:pt x="816" y="24"/>
                  </a:cubicBezTo>
                  <a:cubicBezTo>
                    <a:pt x="648" y="0"/>
                    <a:pt x="448" y="104"/>
                    <a:pt x="336" y="216"/>
                  </a:cubicBezTo>
                  <a:cubicBezTo>
                    <a:pt x="224" y="328"/>
                    <a:pt x="128" y="552"/>
                    <a:pt x="144" y="696"/>
                  </a:cubicBezTo>
                  <a:cubicBezTo>
                    <a:pt x="160" y="840"/>
                    <a:pt x="312" y="1024"/>
                    <a:pt x="432" y="1080"/>
                  </a:cubicBezTo>
                  <a:cubicBezTo>
                    <a:pt x="552" y="1136"/>
                    <a:pt x="760" y="1096"/>
                    <a:pt x="864" y="1032"/>
                  </a:cubicBezTo>
                  <a:cubicBezTo>
                    <a:pt x="968" y="968"/>
                    <a:pt x="1064" y="792"/>
                    <a:pt x="1056" y="696"/>
                  </a:cubicBezTo>
                  <a:cubicBezTo>
                    <a:pt x="1048" y="600"/>
                    <a:pt x="880" y="480"/>
                    <a:pt x="816" y="456"/>
                  </a:cubicBezTo>
                  <a:cubicBezTo>
                    <a:pt x="752" y="432"/>
                    <a:pt x="696" y="512"/>
                    <a:pt x="672" y="552"/>
                  </a:cubicBezTo>
                  <a:cubicBezTo>
                    <a:pt x="648" y="592"/>
                    <a:pt x="672" y="672"/>
                    <a:pt x="672" y="69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1" name="Line 15"/>
            <p:cNvSpPr>
              <a:spLocks noChangeShapeType="1"/>
            </p:cNvSpPr>
            <p:nvPr/>
          </p:nvSpPr>
          <p:spPr bwMode="auto">
            <a:xfrm>
              <a:off x="4128" y="2256"/>
              <a:ext cx="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  <p:bldP spid="137224" grpId="1" animBg="1"/>
      <p:bldP spid="137224" grpId="2" animBg="1"/>
      <p:bldP spid="137226" grpId="0" animBg="1"/>
      <p:bldP spid="137227" grpId="0"/>
      <p:bldP spid="137227" grpId="1"/>
      <p:bldP spid="137227" grpId="2"/>
      <p:bldP spid="13722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Model</a:t>
            </a:r>
          </a:p>
        </p:txBody>
      </p:sp>
      <p:sp>
        <p:nvSpPr>
          <p:cNvPr id="129103" name="Rectangle 79"/>
          <p:cNvSpPr>
            <a:spLocks noChangeArrowheads="1"/>
          </p:cNvSpPr>
          <p:nvPr/>
        </p:nvSpPr>
        <p:spPr bwMode="auto">
          <a:xfrm>
            <a:off x="5205413" y="2470150"/>
            <a:ext cx="3386137" cy="21161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4" name="Freeform 80"/>
          <p:cNvSpPr>
            <a:spLocks/>
          </p:cNvSpPr>
          <p:nvPr/>
        </p:nvSpPr>
        <p:spPr bwMode="auto">
          <a:xfrm>
            <a:off x="5205413" y="2470150"/>
            <a:ext cx="3386137" cy="2116138"/>
          </a:xfrm>
          <a:custGeom>
            <a:avLst/>
            <a:gdLst>
              <a:gd name="T0" fmla="*/ 5332 w 10665"/>
              <a:gd name="T1" fmla="*/ 6666 h 6666"/>
              <a:gd name="T2" fmla="*/ 0 w 10665"/>
              <a:gd name="T3" fmla="*/ 6666 h 6666"/>
              <a:gd name="T4" fmla="*/ 0 w 10665"/>
              <a:gd name="T5" fmla="*/ 0 h 6666"/>
              <a:gd name="T6" fmla="*/ 10665 w 10665"/>
              <a:gd name="T7" fmla="*/ 0 h 6666"/>
              <a:gd name="T8" fmla="*/ 10665 w 10665"/>
              <a:gd name="T9" fmla="*/ 6666 h 6666"/>
              <a:gd name="T10" fmla="*/ 5332 w 10665"/>
              <a:gd name="T11" fmla="*/ 6666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65" h="6666">
                <a:moveTo>
                  <a:pt x="5332" y="6666"/>
                </a:moveTo>
                <a:lnTo>
                  <a:pt x="0" y="6666"/>
                </a:lnTo>
                <a:lnTo>
                  <a:pt x="0" y="0"/>
                </a:lnTo>
                <a:lnTo>
                  <a:pt x="10665" y="0"/>
                </a:lnTo>
                <a:lnTo>
                  <a:pt x="10665" y="6666"/>
                </a:lnTo>
                <a:lnTo>
                  <a:pt x="5332" y="66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5" name="Line 81"/>
          <p:cNvSpPr>
            <a:spLocks noChangeShapeType="1"/>
          </p:cNvSpPr>
          <p:nvPr/>
        </p:nvSpPr>
        <p:spPr bwMode="auto">
          <a:xfrm>
            <a:off x="5432425" y="3251200"/>
            <a:ext cx="130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6" name="Line 82"/>
          <p:cNvSpPr>
            <a:spLocks noChangeShapeType="1"/>
          </p:cNvSpPr>
          <p:nvPr/>
        </p:nvSpPr>
        <p:spPr bwMode="auto">
          <a:xfrm>
            <a:off x="5432425" y="3935413"/>
            <a:ext cx="130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7" name="Line 83"/>
          <p:cNvSpPr>
            <a:spLocks noChangeShapeType="1"/>
          </p:cNvSpPr>
          <p:nvPr/>
        </p:nvSpPr>
        <p:spPr bwMode="auto">
          <a:xfrm>
            <a:off x="6735763" y="3251200"/>
            <a:ext cx="1587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8" name="Rectangle 84"/>
          <p:cNvSpPr>
            <a:spLocks noChangeArrowheads="1"/>
          </p:cNvSpPr>
          <p:nvPr/>
        </p:nvSpPr>
        <p:spPr bwMode="auto">
          <a:xfrm>
            <a:off x="5438775" y="4002088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wait queue</a:t>
            </a:r>
            <a:endParaRPr lang="en-US" altLang="en-US"/>
          </a:p>
        </p:txBody>
      </p:sp>
      <p:sp>
        <p:nvSpPr>
          <p:cNvPr id="129109" name="Freeform 85"/>
          <p:cNvSpPr>
            <a:spLocks/>
          </p:cNvSpPr>
          <p:nvPr/>
        </p:nvSpPr>
        <p:spPr bwMode="auto">
          <a:xfrm>
            <a:off x="6962775" y="2697163"/>
            <a:ext cx="1465263" cy="1660525"/>
          </a:xfrm>
          <a:custGeom>
            <a:avLst/>
            <a:gdLst>
              <a:gd name="T0" fmla="*/ 2307 w 4615"/>
              <a:gd name="T1" fmla="*/ 5230 h 5230"/>
              <a:gd name="T2" fmla="*/ 0 w 4615"/>
              <a:gd name="T3" fmla="*/ 5230 h 5230"/>
              <a:gd name="T4" fmla="*/ 0 w 4615"/>
              <a:gd name="T5" fmla="*/ 0 h 5230"/>
              <a:gd name="T6" fmla="*/ 4615 w 4615"/>
              <a:gd name="T7" fmla="*/ 0 h 5230"/>
              <a:gd name="T8" fmla="*/ 4615 w 4615"/>
              <a:gd name="T9" fmla="*/ 5230 h 5230"/>
              <a:gd name="T10" fmla="*/ 2307 w 4615"/>
              <a:gd name="T11" fmla="*/ 5230 h 5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15" h="5230">
                <a:moveTo>
                  <a:pt x="2307" y="5230"/>
                </a:moveTo>
                <a:lnTo>
                  <a:pt x="0" y="5230"/>
                </a:lnTo>
                <a:lnTo>
                  <a:pt x="0" y="0"/>
                </a:lnTo>
                <a:lnTo>
                  <a:pt x="4615" y="0"/>
                </a:lnTo>
                <a:lnTo>
                  <a:pt x="4615" y="5230"/>
                </a:lnTo>
                <a:lnTo>
                  <a:pt x="2307" y="52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0" name="Rectangle 86"/>
          <p:cNvSpPr>
            <a:spLocks noChangeArrowheads="1"/>
          </p:cNvSpPr>
          <p:nvPr/>
        </p:nvSpPr>
        <p:spPr bwMode="auto">
          <a:xfrm>
            <a:off x="5222875" y="2149475"/>
            <a:ext cx="1212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/>
              <a:t>scheduler</a:t>
            </a:r>
            <a:endParaRPr lang="en-US" altLang="en-US"/>
          </a:p>
        </p:txBody>
      </p:sp>
      <p:sp>
        <p:nvSpPr>
          <p:cNvPr id="129111" name="Freeform 87"/>
          <p:cNvSpPr>
            <a:spLocks/>
          </p:cNvSpPr>
          <p:nvPr/>
        </p:nvSpPr>
        <p:spPr bwMode="auto">
          <a:xfrm>
            <a:off x="5300663" y="3352800"/>
            <a:ext cx="230187" cy="158750"/>
          </a:xfrm>
          <a:custGeom>
            <a:avLst/>
            <a:gdLst>
              <a:gd name="T0" fmla="*/ 725 w 725"/>
              <a:gd name="T1" fmla="*/ 501 h 501"/>
              <a:gd name="T2" fmla="*/ 0 w 725"/>
              <a:gd name="T3" fmla="*/ 417 h 501"/>
              <a:gd name="T4" fmla="*/ 195 w 725"/>
              <a:gd name="T5" fmla="*/ 0 h 501"/>
              <a:gd name="T6" fmla="*/ 725 w 725"/>
              <a:gd name="T7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501">
                <a:moveTo>
                  <a:pt x="725" y="501"/>
                </a:moveTo>
                <a:lnTo>
                  <a:pt x="0" y="417"/>
                </a:lnTo>
                <a:lnTo>
                  <a:pt x="195" y="0"/>
                </a:lnTo>
                <a:lnTo>
                  <a:pt x="725" y="50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2" name="Freeform 88"/>
          <p:cNvSpPr>
            <a:spLocks/>
          </p:cNvSpPr>
          <p:nvPr/>
        </p:nvSpPr>
        <p:spPr bwMode="auto">
          <a:xfrm>
            <a:off x="3081338" y="2357438"/>
            <a:ext cx="2297112" cy="1095375"/>
          </a:xfrm>
          <a:custGeom>
            <a:avLst/>
            <a:gdLst>
              <a:gd name="T0" fmla="*/ 43 w 7233"/>
              <a:gd name="T1" fmla="*/ 0 h 3447"/>
              <a:gd name="T2" fmla="*/ 7233 w 7233"/>
              <a:gd name="T3" fmla="*/ 3354 h 3447"/>
              <a:gd name="T4" fmla="*/ 7190 w 7233"/>
              <a:gd name="T5" fmla="*/ 3447 h 3447"/>
              <a:gd name="T6" fmla="*/ 0 w 7233"/>
              <a:gd name="T7" fmla="*/ 92 h 3447"/>
              <a:gd name="T8" fmla="*/ 43 w 7233"/>
              <a:gd name="T9" fmla="*/ 0 h 3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3" h="3447">
                <a:moveTo>
                  <a:pt x="43" y="0"/>
                </a:moveTo>
                <a:lnTo>
                  <a:pt x="7233" y="3354"/>
                </a:lnTo>
                <a:lnTo>
                  <a:pt x="7190" y="3447"/>
                </a:lnTo>
                <a:lnTo>
                  <a:pt x="0" y="92"/>
                </a:lnTo>
                <a:lnTo>
                  <a:pt x="43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5" name="Rectangle 91"/>
          <p:cNvSpPr>
            <a:spLocks noChangeArrowheads="1"/>
          </p:cNvSpPr>
          <p:nvPr/>
        </p:nvSpPr>
        <p:spPr bwMode="auto">
          <a:xfrm>
            <a:off x="3886200" y="2438400"/>
            <a:ext cx="487363" cy="16351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7" name="Rectangle 93"/>
          <p:cNvSpPr>
            <a:spLocks noChangeArrowheads="1"/>
          </p:cNvSpPr>
          <p:nvPr/>
        </p:nvSpPr>
        <p:spPr bwMode="auto">
          <a:xfrm>
            <a:off x="3429000" y="1906588"/>
            <a:ext cx="195263" cy="45561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9" name="Rectangle 95"/>
          <p:cNvSpPr>
            <a:spLocks noChangeArrowheads="1"/>
          </p:cNvSpPr>
          <p:nvPr/>
        </p:nvSpPr>
        <p:spPr bwMode="auto">
          <a:xfrm>
            <a:off x="6343650" y="3349625"/>
            <a:ext cx="327025" cy="5207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0" name="Freeform 96"/>
          <p:cNvSpPr>
            <a:spLocks/>
          </p:cNvSpPr>
          <p:nvPr/>
        </p:nvSpPr>
        <p:spPr bwMode="auto">
          <a:xfrm>
            <a:off x="6343650" y="3349625"/>
            <a:ext cx="327025" cy="520700"/>
          </a:xfrm>
          <a:custGeom>
            <a:avLst/>
            <a:gdLst>
              <a:gd name="T0" fmla="*/ 514 w 1028"/>
              <a:gd name="T1" fmla="*/ 1641 h 1641"/>
              <a:gd name="T2" fmla="*/ 0 w 1028"/>
              <a:gd name="T3" fmla="*/ 1641 h 1641"/>
              <a:gd name="T4" fmla="*/ 0 w 1028"/>
              <a:gd name="T5" fmla="*/ 0 h 1641"/>
              <a:gd name="T6" fmla="*/ 1028 w 1028"/>
              <a:gd name="T7" fmla="*/ 0 h 1641"/>
              <a:gd name="T8" fmla="*/ 1028 w 1028"/>
              <a:gd name="T9" fmla="*/ 1641 h 1641"/>
              <a:gd name="T10" fmla="*/ 514 w 1028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8" h="1641">
                <a:moveTo>
                  <a:pt x="514" y="1641"/>
                </a:moveTo>
                <a:lnTo>
                  <a:pt x="0" y="1641"/>
                </a:lnTo>
                <a:lnTo>
                  <a:pt x="0" y="0"/>
                </a:lnTo>
                <a:lnTo>
                  <a:pt x="1028" y="0"/>
                </a:lnTo>
                <a:lnTo>
                  <a:pt x="1028" y="1641"/>
                </a:lnTo>
                <a:lnTo>
                  <a:pt x="514" y="16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1" name="Rectangle 97"/>
          <p:cNvSpPr>
            <a:spLocks noChangeArrowheads="1"/>
          </p:cNvSpPr>
          <p:nvPr/>
        </p:nvSpPr>
        <p:spPr bwMode="auto">
          <a:xfrm>
            <a:off x="5692775" y="3446463"/>
            <a:ext cx="554038" cy="2286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2" name="Freeform 98"/>
          <p:cNvSpPr>
            <a:spLocks/>
          </p:cNvSpPr>
          <p:nvPr/>
        </p:nvSpPr>
        <p:spPr bwMode="auto">
          <a:xfrm>
            <a:off x="5692775" y="3446463"/>
            <a:ext cx="554038" cy="228600"/>
          </a:xfrm>
          <a:custGeom>
            <a:avLst/>
            <a:gdLst>
              <a:gd name="T0" fmla="*/ 872 w 1743"/>
              <a:gd name="T1" fmla="*/ 718 h 718"/>
              <a:gd name="T2" fmla="*/ 0 w 1743"/>
              <a:gd name="T3" fmla="*/ 718 h 718"/>
              <a:gd name="T4" fmla="*/ 0 w 1743"/>
              <a:gd name="T5" fmla="*/ 0 h 718"/>
              <a:gd name="T6" fmla="*/ 1743 w 1743"/>
              <a:gd name="T7" fmla="*/ 0 h 718"/>
              <a:gd name="T8" fmla="*/ 1743 w 1743"/>
              <a:gd name="T9" fmla="*/ 718 h 718"/>
              <a:gd name="T10" fmla="*/ 872 w 1743"/>
              <a:gd name="T11" fmla="*/ 718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3" h="718">
                <a:moveTo>
                  <a:pt x="872" y="718"/>
                </a:moveTo>
                <a:lnTo>
                  <a:pt x="0" y="718"/>
                </a:lnTo>
                <a:lnTo>
                  <a:pt x="0" y="0"/>
                </a:lnTo>
                <a:lnTo>
                  <a:pt x="1743" y="0"/>
                </a:lnTo>
                <a:lnTo>
                  <a:pt x="1743" y="718"/>
                </a:lnTo>
                <a:lnTo>
                  <a:pt x="872" y="7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3" name="Rectangle 99"/>
          <p:cNvSpPr>
            <a:spLocks noChangeArrowheads="1"/>
          </p:cNvSpPr>
          <p:nvPr/>
        </p:nvSpPr>
        <p:spPr bwMode="auto">
          <a:xfrm>
            <a:off x="7061200" y="3740150"/>
            <a:ext cx="260350" cy="5207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4" name="Freeform 100"/>
          <p:cNvSpPr>
            <a:spLocks/>
          </p:cNvSpPr>
          <p:nvPr/>
        </p:nvSpPr>
        <p:spPr bwMode="auto">
          <a:xfrm>
            <a:off x="7061200" y="3740150"/>
            <a:ext cx="260350" cy="520700"/>
          </a:xfrm>
          <a:custGeom>
            <a:avLst/>
            <a:gdLst>
              <a:gd name="T0" fmla="*/ 410 w 821"/>
              <a:gd name="T1" fmla="*/ 1641 h 1641"/>
              <a:gd name="T2" fmla="*/ 0 w 821"/>
              <a:gd name="T3" fmla="*/ 1641 h 1641"/>
              <a:gd name="T4" fmla="*/ 0 w 821"/>
              <a:gd name="T5" fmla="*/ 0 h 1641"/>
              <a:gd name="T6" fmla="*/ 821 w 821"/>
              <a:gd name="T7" fmla="*/ 0 h 1641"/>
              <a:gd name="T8" fmla="*/ 821 w 821"/>
              <a:gd name="T9" fmla="*/ 1641 h 1641"/>
              <a:gd name="T10" fmla="*/ 410 w 821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1641">
                <a:moveTo>
                  <a:pt x="410" y="1641"/>
                </a:moveTo>
                <a:lnTo>
                  <a:pt x="0" y="1641"/>
                </a:lnTo>
                <a:lnTo>
                  <a:pt x="0" y="0"/>
                </a:lnTo>
                <a:lnTo>
                  <a:pt x="821" y="0"/>
                </a:lnTo>
                <a:lnTo>
                  <a:pt x="821" y="1641"/>
                </a:lnTo>
                <a:lnTo>
                  <a:pt x="410" y="16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5" name="Rectangle 101"/>
          <p:cNvSpPr>
            <a:spLocks noChangeArrowheads="1"/>
          </p:cNvSpPr>
          <p:nvPr/>
        </p:nvSpPr>
        <p:spPr bwMode="auto">
          <a:xfrm>
            <a:off x="7418388" y="3902075"/>
            <a:ext cx="782637" cy="32543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6" name="Freeform 102"/>
          <p:cNvSpPr>
            <a:spLocks/>
          </p:cNvSpPr>
          <p:nvPr/>
        </p:nvSpPr>
        <p:spPr bwMode="auto">
          <a:xfrm>
            <a:off x="7418388" y="3902075"/>
            <a:ext cx="782637" cy="325438"/>
          </a:xfrm>
          <a:custGeom>
            <a:avLst/>
            <a:gdLst>
              <a:gd name="T0" fmla="*/ 1231 w 2462"/>
              <a:gd name="T1" fmla="*/ 1025 h 1025"/>
              <a:gd name="T2" fmla="*/ 0 w 2462"/>
              <a:gd name="T3" fmla="*/ 1025 h 1025"/>
              <a:gd name="T4" fmla="*/ 0 w 2462"/>
              <a:gd name="T5" fmla="*/ 0 h 1025"/>
              <a:gd name="T6" fmla="*/ 2462 w 2462"/>
              <a:gd name="T7" fmla="*/ 0 h 1025"/>
              <a:gd name="T8" fmla="*/ 2462 w 2462"/>
              <a:gd name="T9" fmla="*/ 1025 h 1025"/>
              <a:gd name="T10" fmla="*/ 1231 w 2462"/>
              <a:gd name="T11" fmla="*/ 1025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2" h="1025">
                <a:moveTo>
                  <a:pt x="1231" y="1025"/>
                </a:moveTo>
                <a:lnTo>
                  <a:pt x="0" y="1025"/>
                </a:lnTo>
                <a:lnTo>
                  <a:pt x="0" y="0"/>
                </a:lnTo>
                <a:lnTo>
                  <a:pt x="2462" y="0"/>
                </a:lnTo>
                <a:lnTo>
                  <a:pt x="2462" y="1025"/>
                </a:lnTo>
                <a:lnTo>
                  <a:pt x="1231" y="10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7" name="Rectangle 103"/>
          <p:cNvSpPr>
            <a:spLocks noChangeArrowheads="1"/>
          </p:cNvSpPr>
          <p:nvPr/>
        </p:nvSpPr>
        <p:spPr bwMode="auto">
          <a:xfrm>
            <a:off x="7581900" y="3154363"/>
            <a:ext cx="260350" cy="6508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8" name="Freeform 104"/>
          <p:cNvSpPr>
            <a:spLocks/>
          </p:cNvSpPr>
          <p:nvPr/>
        </p:nvSpPr>
        <p:spPr bwMode="auto">
          <a:xfrm>
            <a:off x="7581900" y="3154363"/>
            <a:ext cx="260350" cy="650875"/>
          </a:xfrm>
          <a:custGeom>
            <a:avLst/>
            <a:gdLst>
              <a:gd name="T0" fmla="*/ 410 w 821"/>
              <a:gd name="T1" fmla="*/ 2051 h 2051"/>
              <a:gd name="T2" fmla="*/ 0 w 821"/>
              <a:gd name="T3" fmla="*/ 2051 h 2051"/>
              <a:gd name="T4" fmla="*/ 0 w 821"/>
              <a:gd name="T5" fmla="*/ 0 h 2051"/>
              <a:gd name="T6" fmla="*/ 821 w 821"/>
              <a:gd name="T7" fmla="*/ 0 h 2051"/>
              <a:gd name="T8" fmla="*/ 821 w 821"/>
              <a:gd name="T9" fmla="*/ 2051 h 2051"/>
              <a:gd name="T10" fmla="*/ 410 w 821"/>
              <a:gd name="T11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2051">
                <a:moveTo>
                  <a:pt x="410" y="2051"/>
                </a:moveTo>
                <a:lnTo>
                  <a:pt x="0" y="2051"/>
                </a:lnTo>
                <a:lnTo>
                  <a:pt x="0" y="0"/>
                </a:lnTo>
                <a:lnTo>
                  <a:pt x="821" y="0"/>
                </a:lnTo>
                <a:lnTo>
                  <a:pt x="821" y="2051"/>
                </a:lnTo>
                <a:lnTo>
                  <a:pt x="410" y="20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" name="Rectangle 105"/>
          <p:cNvSpPr>
            <a:spLocks noChangeArrowheads="1"/>
          </p:cNvSpPr>
          <p:nvPr/>
        </p:nvSpPr>
        <p:spPr bwMode="auto">
          <a:xfrm>
            <a:off x="7061200" y="2894013"/>
            <a:ext cx="96838" cy="39052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30" name="Freeform 106"/>
          <p:cNvSpPr>
            <a:spLocks/>
          </p:cNvSpPr>
          <p:nvPr/>
        </p:nvSpPr>
        <p:spPr bwMode="auto">
          <a:xfrm>
            <a:off x="7061200" y="2894013"/>
            <a:ext cx="96838" cy="390525"/>
          </a:xfrm>
          <a:custGeom>
            <a:avLst/>
            <a:gdLst>
              <a:gd name="T0" fmla="*/ 154 w 308"/>
              <a:gd name="T1" fmla="*/ 1230 h 1230"/>
              <a:gd name="T2" fmla="*/ 0 w 308"/>
              <a:gd name="T3" fmla="*/ 1230 h 1230"/>
              <a:gd name="T4" fmla="*/ 0 w 308"/>
              <a:gd name="T5" fmla="*/ 0 h 1230"/>
              <a:gd name="T6" fmla="*/ 308 w 308"/>
              <a:gd name="T7" fmla="*/ 0 h 1230"/>
              <a:gd name="T8" fmla="*/ 308 w 308"/>
              <a:gd name="T9" fmla="*/ 1230 h 1230"/>
              <a:gd name="T10" fmla="*/ 154 w 308"/>
              <a:gd name="T11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1230">
                <a:moveTo>
                  <a:pt x="154" y="1230"/>
                </a:moveTo>
                <a:lnTo>
                  <a:pt x="0" y="1230"/>
                </a:lnTo>
                <a:lnTo>
                  <a:pt x="0" y="0"/>
                </a:lnTo>
                <a:lnTo>
                  <a:pt x="308" y="0"/>
                </a:lnTo>
                <a:lnTo>
                  <a:pt x="308" y="1230"/>
                </a:lnTo>
                <a:lnTo>
                  <a:pt x="154" y="12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31" name="Rectangle 107"/>
          <p:cNvSpPr>
            <a:spLocks noChangeArrowheads="1"/>
          </p:cNvSpPr>
          <p:nvPr/>
        </p:nvSpPr>
        <p:spPr bwMode="auto">
          <a:xfrm>
            <a:off x="7061200" y="3414713"/>
            <a:ext cx="422275" cy="22701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32" name="Freeform 108"/>
          <p:cNvSpPr>
            <a:spLocks/>
          </p:cNvSpPr>
          <p:nvPr/>
        </p:nvSpPr>
        <p:spPr bwMode="auto">
          <a:xfrm>
            <a:off x="7061200" y="3414713"/>
            <a:ext cx="422275" cy="227012"/>
          </a:xfrm>
          <a:custGeom>
            <a:avLst/>
            <a:gdLst>
              <a:gd name="T0" fmla="*/ 667 w 1333"/>
              <a:gd name="T1" fmla="*/ 718 h 718"/>
              <a:gd name="T2" fmla="*/ 0 w 1333"/>
              <a:gd name="T3" fmla="*/ 718 h 718"/>
              <a:gd name="T4" fmla="*/ 0 w 1333"/>
              <a:gd name="T5" fmla="*/ 0 h 718"/>
              <a:gd name="T6" fmla="*/ 1333 w 1333"/>
              <a:gd name="T7" fmla="*/ 0 h 718"/>
              <a:gd name="T8" fmla="*/ 1333 w 1333"/>
              <a:gd name="T9" fmla="*/ 718 h 718"/>
              <a:gd name="T10" fmla="*/ 667 w 1333"/>
              <a:gd name="T11" fmla="*/ 718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3" h="718">
                <a:moveTo>
                  <a:pt x="667" y="718"/>
                </a:moveTo>
                <a:lnTo>
                  <a:pt x="0" y="718"/>
                </a:lnTo>
                <a:lnTo>
                  <a:pt x="0" y="0"/>
                </a:lnTo>
                <a:lnTo>
                  <a:pt x="1333" y="0"/>
                </a:lnTo>
                <a:lnTo>
                  <a:pt x="1333" y="718"/>
                </a:lnTo>
                <a:lnTo>
                  <a:pt x="667" y="7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46" name="Line 122"/>
          <p:cNvSpPr>
            <a:spLocks noChangeShapeType="1"/>
          </p:cNvSpPr>
          <p:nvPr/>
        </p:nvSpPr>
        <p:spPr bwMode="auto">
          <a:xfrm>
            <a:off x="8534400" y="347503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הסבר ענן 1"/>
          <p:cNvSpPr/>
          <p:nvPr/>
        </p:nvSpPr>
        <p:spPr>
          <a:xfrm>
            <a:off x="1061610" y="1657350"/>
            <a:ext cx="1929718" cy="1247775"/>
          </a:xfrm>
          <a:prstGeom prst="cloudCallout">
            <a:avLst>
              <a:gd name="adj1" fmla="val 37270"/>
              <a:gd name="adj2" fmla="val 24114"/>
            </a:avLst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workload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Site-Level Model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450850" y="1590675"/>
            <a:ext cx="3744913" cy="16287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2" name="Freeform 4"/>
          <p:cNvSpPr>
            <a:spLocks/>
          </p:cNvSpPr>
          <p:nvPr/>
        </p:nvSpPr>
        <p:spPr bwMode="auto">
          <a:xfrm>
            <a:off x="450850" y="1590675"/>
            <a:ext cx="3744913" cy="1628775"/>
          </a:xfrm>
          <a:custGeom>
            <a:avLst/>
            <a:gdLst>
              <a:gd name="T0" fmla="*/ 5897 w 11793"/>
              <a:gd name="T1" fmla="*/ 5127 h 5127"/>
              <a:gd name="T2" fmla="*/ 0 w 11793"/>
              <a:gd name="T3" fmla="*/ 5127 h 5127"/>
              <a:gd name="T4" fmla="*/ 0 w 11793"/>
              <a:gd name="T5" fmla="*/ 0 h 5127"/>
              <a:gd name="T6" fmla="*/ 11793 w 11793"/>
              <a:gd name="T7" fmla="*/ 0 h 5127"/>
              <a:gd name="T8" fmla="*/ 11793 w 11793"/>
              <a:gd name="T9" fmla="*/ 5127 h 5127"/>
              <a:gd name="T10" fmla="*/ 5897 w 11793"/>
              <a:gd name="T11" fmla="*/ 5127 h 5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3" h="5127">
                <a:moveTo>
                  <a:pt x="5897" y="5127"/>
                </a:moveTo>
                <a:lnTo>
                  <a:pt x="0" y="5127"/>
                </a:lnTo>
                <a:lnTo>
                  <a:pt x="0" y="0"/>
                </a:lnTo>
                <a:lnTo>
                  <a:pt x="11793" y="0"/>
                </a:lnTo>
                <a:lnTo>
                  <a:pt x="11793" y="5127"/>
                </a:lnTo>
                <a:lnTo>
                  <a:pt x="5897" y="51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241550" y="1689100"/>
            <a:ext cx="1790700" cy="146526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4" name="Freeform 6"/>
          <p:cNvSpPr>
            <a:spLocks/>
          </p:cNvSpPr>
          <p:nvPr/>
        </p:nvSpPr>
        <p:spPr bwMode="auto">
          <a:xfrm>
            <a:off x="2241550" y="1689100"/>
            <a:ext cx="1790700" cy="1465263"/>
          </a:xfrm>
          <a:custGeom>
            <a:avLst/>
            <a:gdLst>
              <a:gd name="T0" fmla="*/ 2820 w 5641"/>
              <a:gd name="T1" fmla="*/ 4615 h 4615"/>
              <a:gd name="T2" fmla="*/ 0 w 5641"/>
              <a:gd name="T3" fmla="*/ 4615 h 4615"/>
              <a:gd name="T4" fmla="*/ 0 w 5641"/>
              <a:gd name="T5" fmla="*/ 0 h 4615"/>
              <a:gd name="T6" fmla="*/ 5641 w 5641"/>
              <a:gd name="T7" fmla="*/ 0 h 4615"/>
              <a:gd name="T8" fmla="*/ 5641 w 5641"/>
              <a:gd name="T9" fmla="*/ 4615 h 4615"/>
              <a:gd name="T10" fmla="*/ 2820 w 5641"/>
              <a:gd name="T11" fmla="*/ 4615 h 4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41" h="4615">
                <a:moveTo>
                  <a:pt x="2820" y="4615"/>
                </a:moveTo>
                <a:lnTo>
                  <a:pt x="0" y="4615"/>
                </a:lnTo>
                <a:lnTo>
                  <a:pt x="0" y="0"/>
                </a:lnTo>
                <a:lnTo>
                  <a:pt x="5641" y="0"/>
                </a:lnTo>
                <a:lnTo>
                  <a:pt x="5641" y="4615"/>
                </a:lnTo>
                <a:lnTo>
                  <a:pt x="2820" y="461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2303463" y="1641475"/>
            <a:ext cx="168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job submission</a:t>
            </a:r>
            <a:endParaRPr lang="en-US" altLang="en-U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760663" y="1922463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2830513" y="1922463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chemeClr val="bg1"/>
                </a:solidFill>
              </a:rPr>
              <a:t>model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6138" name="Freeform 10"/>
          <p:cNvSpPr>
            <a:spLocks/>
          </p:cNvSpPr>
          <p:nvPr/>
        </p:nvSpPr>
        <p:spPr bwMode="auto">
          <a:xfrm>
            <a:off x="2730500" y="2274888"/>
            <a:ext cx="325438" cy="325437"/>
          </a:xfrm>
          <a:custGeom>
            <a:avLst/>
            <a:gdLst>
              <a:gd name="T0" fmla="*/ 1022 w 1025"/>
              <a:gd name="T1" fmla="*/ 461 h 1026"/>
              <a:gd name="T2" fmla="*/ 1009 w 1025"/>
              <a:gd name="T3" fmla="*/ 385 h 1026"/>
              <a:gd name="T4" fmla="*/ 983 w 1025"/>
              <a:gd name="T5" fmla="*/ 311 h 1026"/>
              <a:gd name="T6" fmla="*/ 947 w 1025"/>
              <a:gd name="T7" fmla="*/ 242 h 1026"/>
              <a:gd name="T8" fmla="*/ 901 w 1025"/>
              <a:gd name="T9" fmla="*/ 179 h 1026"/>
              <a:gd name="T10" fmla="*/ 847 w 1025"/>
              <a:gd name="T11" fmla="*/ 124 h 1026"/>
              <a:gd name="T12" fmla="*/ 783 w 1025"/>
              <a:gd name="T13" fmla="*/ 78 h 1026"/>
              <a:gd name="T14" fmla="*/ 714 w 1025"/>
              <a:gd name="T15" fmla="*/ 42 h 1026"/>
              <a:gd name="T16" fmla="*/ 640 w 1025"/>
              <a:gd name="T17" fmla="*/ 17 h 1026"/>
              <a:gd name="T18" fmla="*/ 565 w 1025"/>
              <a:gd name="T19" fmla="*/ 3 h 1026"/>
              <a:gd name="T20" fmla="*/ 512 w 1025"/>
              <a:gd name="T21" fmla="*/ 0 h 1026"/>
              <a:gd name="T22" fmla="*/ 434 w 1025"/>
              <a:gd name="T23" fmla="*/ 6 h 1026"/>
              <a:gd name="T24" fmla="*/ 358 w 1025"/>
              <a:gd name="T25" fmla="*/ 24 h 1026"/>
              <a:gd name="T26" fmla="*/ 287 w 1025"/>
              <a:gd name="T27" fmla="*/ 52 h 1026"/>
              <a:gd name="T28" fmla="*/ 219 w 1025"/>
              <a:gd name="T29" fmla="*/ 92 h 1026"/>
              <a:gd name="T30" fmla="*/ 160 w 1025"/>
              <a:gd name="T31" fmla="*/ 142 h 1026"/>
              <a:gd name="T32" fmla="*/ 107 w 1025"/>
              <a:gd name="T33" fmla="*/ 199 h 1026"/>
              <a:gd name="T34" fmla="*/ 64 w 1025"/>
              <a:gd name="T35" fmla="*/ 264 h 1026"/>
              <a:gd name="T36" fmla="*/ 31 w 1025"/>
              <a:gd name="T37" fmla="*/ 334 h 1026"/>
              <a:gd name="T38" fmla="*/ 10 w 1025"/>
              <a:gd name="T39" fmla="*/ 409 h 1026"/>
              <a:gd name="T40" fmla="*/ 1 w 1025"/>
              <a:gd name="T41" fmla="*/ 487 h 1026"/>
              <a:gd name="T42" fmla="*/ 1 w 1025"/>
              <a:gd name="T43" fmla="*/ 538 h 1026"/>
              <a:gd name="T44" fmla="*/ 10 w 1025"/>
              <a:gd name="T45" fmla="*/ 616 h 1026"/>
              <a:gd name="T46" fmla="*/ 31 w 1025"/>
              <a:gd name="T47" fmla="*/ 691 h 1026"/>
              <a:gd name="T48" fmla="*/ 64 w 1025"/>
              <a:gd name="T49" fmla="*/ 762 h 1026"/>
              <a:gd name="T50" fmla="*/ 107 w 1025"/>
              <a:gd name="T51" fmla="*/ 827 h 1026"/>
              <a:gd name="T52" fmla="*/ 160 w 1025"/>
              <a:gd name="T53" fmla="*/ 884 h 1026"/>
              <a:gd name="T54" fmla="*/ 219 w 1025"/>
              <a:gd name="T55" fmla="*/ 933 h 1026"/>
              <a:gd name="T56" fmla="*/ 287 w 1025"/>
              <a:gd name="T57" fmla="*/ 973 h 1026"/>
              <a:gd name="T58" fmla="*/ 358 w 1025"/>
              <a:gd name="T59" fmla="*/ 1002 h 1026"/>
              <a:gd name="T60" fmla="*/ 434 w 1025"/>
              <a:gd name="T61" fmla="*/ 1019 h 1026"/>
              <a:gd name="T62" fmla="*/ 512 w 1025"/>
              <a:gd name="T63" fmla="*/ 1026 h 1026"/>
              <a:gd name="T64" fmla="*/ 565 w 1025"/>
              <a:gd name="T65" fmla="*/ 1023 h 1026"/>
              <a:gd name="T66" fmla="*/ 640 w 1025"/>
              <a:gd name="T67" fmla="*/ 1009 h 1026"/>
              <a:gd name="T68" fmla="*/ 714 w 1025"/>
              <a:gd name="T69" fmla="*/ 984 h 1026"/>
              <a:gd name="T70" fmla="*/ 783 w 1025"/>
              <a:gd name="T71" fmla="*/ 948 h 1026"/>
              <a:gd name="T72" fmla="*/ 847 w 1025"/>
              <a:gd name="T73" fmla="*/ 902 h 1026"/>
              <a:gd name="T74" fmla="*/ 901 w 1025"/>
              <a:gd name="T75" fmla="*/ 847 h 1026"/>
              <a:gd name="T76" fmla="*/ 947 w 1025"/>
              <a:gd name="T77" fmla="*/ 784 h 1026"/>
              <a:gd name="T78" fmla="*/ 983 w 1025"/>
              <a:gd name="T79" fmla="*/ 715 h 1026"/>
              <a:gd name="T80" fmla="*/ 1009 w 1025"/>
              <a:gd name="T81" fmla="*/ 641 h 1026"/>
              <a:gd name="T82" fmla="*/ 1022 w 1025"/>
              <a:gd name="T83" fmla="*/ 565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5" h="1026">
                <a:moveTo>
                  <a:pt x="1025" y="513"/>
                </a:moveTo>
                <a:lnTo>
                  <a:pt x="1024" y="487"/>
                </a:lnTo>
                <a:lnTo>
                  <a:pt x="1022" y="461"/>
                </a:lnTo>
                <a:lnTo>
                  <a:pt x="1019" y="435"/>
                </a:lnTo>
                <a:lnTo>
                  <a:pt x="1015" y="409"/>
                </a:lnTo>
                <a:lnTo>
                  <a:pt x="1009" y="385"/>
                </a:lnTo>
                <a:lnTo>
                  <a:pt x="1001" y="359"/>
                </a:lnTo>
                <a:lnTo>
                  <a:pt x="993" y="334"/>
                </a:lnTo>
                <a:lnTo>
                  <a:pt x="983" y="311"/>
                </a:lnTo>
                <a:lnTo>
                  <a:pt x="973" y="287"/>
                </a:lnTo>
                <a:lnTo>
                  <a:pt x="960" y="264"/>
                </a:lnTo>
                <a:lnTo>
                  <a:pt x="947" y="242"/>
                </a:lnTo>
                <a:lnTo>
                  <a:pt x="933" y="220"/>
                </a:lnTo>
                <a:lnTo>
                  <a:pt x="917" y="199"/>
                </a:lnTo>
                <a:lnTo>
                  <a:pt x="901" y="179"/>
                </a:lnTo>
                <a:lnTo>
                  <a:pt x="884" y="160"/>
                </a:lnTo>
                <a:lnTo>
                  <a:pt x="865" y="142"/>
                </a:lnTo>
                <a:lnTo>
                  <a:pt x="847" y="124"/>
                </a:lnTo>
                <a:lnTo>
                  <a:pt x="826" y="108"/>
                </a:lnTo>
                <a:lnTo>
                  <a:pt x="806" y="92"/>
                </a:lnTo>
                <a:lnTo>
                  <a:pt x="783" y="78"/>
                </a:lnTo>
                <a:lnTo>
                  <a:pt x="761" y="65"/>
                </a:lnTo>
                <a:lnTo>
                  <a:pt x="738" y="52"/>
                </a:lnTo>
                <a:lnTo>
                  <a:pt x="714" y="42"/>
                </a:lnTo>
                <a:lnTo>
                  <a:pt x="691" y="32"/>
                </a:lnTo>
                <a:lnTo>
                  <a:pt x="666" y="24"/>
                </a:lnTo>
                <a:lnTo>
                  <a:pt x="640" y="17"/>
                </a:lnTo>
                <a:lnTo>
                  <a:pt x="616" y="10"/>
                </a:lnTo>
                <a:lnTo>
                  <a:pt x="590" y="6"/>
                </a:lnTo>
                <a:lnTo>
                  <a:pt x="565" y="3"/>
                </a:lnTo>
                <a:lnTo>
                  <a:pt x="538" y="1"/>
                </a:lnTo>
                <a:lnTo>
                  <a:pt x="512" y="0"/>
                </a:lnTo>
                <a:lnTo>
                  <a:pt x="512" y="0"/>
                </a:lnTo>
                <a:lnTo>
                  <a:pt x="487" y="1"/>
                </a:lnTo>
                <a:lnTo>
                  <a:pt x="460" y="3"/>
                </a:lnTo>
                <a:lnTo>
                  <a:pt x="434" y="6"/>
                </a:lnTo>
                <a:lnTo>
                  <a:pt x="409" y="10"/>
                </a:lnTo>
                <a:lnTo>
                  <a:pt x="384" y="17"/>
                </a:lnTo>
                <a:lnTo>
                  <a:pt x="358" y="24"/>
                </a:lnTo>
                <a:lnTo>
                  <a:pt x="334" y="32"/>
                </a:lnTo>
                <a:lnTo>
                  <a:pt x="310" y="42"/>
                </a:lnTo>
                <a:lnTo>
                  <a:pt x="287" y="52"/>
                </a:lnTo>
                <a:lnTo>
                  <a:pt x="263" y="65"/>
                </a:lnTo>
                <a:lnTo>
                  <a:pt x="242" y="78"/>
                </a:lnTo>
                <a:lnTo>
                  <a:pt x="219" y="92"/>
                </a:lnTo>
                <a:lnTo>
                  <a:pt x="198" y="108"/>
                </a:lnTo>
                <a:lnTo>
                  <a:pt x="178" y="124"/>
                </a:lnTo>
                <a:lnTo>
                  <a:pt x="160" y="142"/>
                </a:lnTo>
                <a:lnTo>
                  <a:pt x="141" y="160"/>
                </a:lnTo>
                <a:lnTo>
                  <a:pt x="124" y="179"/>
                </a:lnTo>
                <a:lnTo>
                  <a:pt x="107" y="199"/>
                </a:lnTo>
                <a:lnTo>
                  <a:pt x="92" y="220"/>
                </a:lnTo>
                <a:lnTo>
                  <a:pt x="77" y="242"/>
                </a:lnTo>
                <a:lnTo>
                  <a:pt x="64" y="264"/>
                </a:lnTo>
                <a:lnTo>
                  <a:pt x="52" y="287"/>
                </a:lnTo>
                <a:lnTo>
                  <a:pt x="42" y="311"/>
                </a:lnTo>
                <a:lnTo>
                  <a:pt x="31" y="334"/>
                </a:lnTo>
                <a:lnTo>
                  <a:pt x="23" y="359"/>
                </a:lnTo>
                <a:lnTo>
                  <a:pt x="16" y="385"/>
                </a:lnTo>
                <a:lnTo>
                  <a:pt x="10" y="409"/>
                </a:lnTo>
                <a:lnTo>
                  <a:pt x="6" y="435"/>
                </a:lnTo>
                <a:lnTo>
                  <a:pt x="3" y="461"/>
                </a:lnTo>
                <a:lnTo>
                  <a:pt x="1" y="487"/>
                </a:lnTo>
                <a:lnTo>
                  <a:pt x="0" y="513"/>
                </a:lnTo>
                <a:lnTo>
                  <a:pt x="0" y="513"/>
                </a:lnTo>
                <a:lnTo>
                  <a:pt x="1" y="538"/>
                </a:lnTo>
                <a:lnTo>
                  <a:pt x="3" y="565"/>
                </a:lnTo>
                <a:lnTo>
                  <a:pt x="6" y="591"/>
                </a:lnTo>
                <a:lnTo>
                  <a:pt x="10" y="616"/>
                </a:lnTo>
                <a:lnTo>
                  <a:pt x="16" y="641"/>
                </a:lnTo>
                <a:lnTo>
                  <a:pt x="23" y="667"/>
                </a:lnTo>
                <a:lnTo>
                  <a:pt x="31" y="691"/>
                </a:lnTo>
                <a:lnTo>
                  <a:pt x="42" y="715"/>
                </a:lnTo>
                <a:lnTo>
                  <a:pt x="52" y="738"/>
                </a:lnTo>
                <a:lnTo>
                  <a:pt x="64" y="762"/>
                </a:lnTo>
                <a:lnTo>
                  <a:pt x="77" y="784"/>
                </a:lnTo>
                <a:lnTo>
                  <a:pt x="92" y="806"/>
                </a:lnTo>
                <a:lnTo>
                  <a:pt x="107" y="827"/>
                </a:lnTo>
                <a:lnTo>
                  <a:pt x="124" y="847"/>
                </a:lnTo>
                <a:lnTo>
                  <a:pt x="141" y="866"/>
                </a:lnTo>
                <a:lnTo>
                  <a:pt x="160" y="884"/>
                </a:lnTo>
                <a:lnTo>
                  <a:pt x="178" y="902"/>
                </a:lnTo>
                <a:lnTo>
                  <a:pt x="198" y="918"/>
                </a:lnTo>
                <a:lnTo>
                  <a:pt x="219" y="933"/>
                </a:lnTo>
                <a:lnTo>
                  <a:pt x="242" y="948"/>
                </a:lnTo>
                <a:lnTo>
                  <a:pt x="263" y="961"/>
                </a:lnTo>
                <a:lnTo>
                  <a:pt x="287" y="973"/>
                </a:lnTo>
                <a:lnTo>
                  <a:pt x="310" y="984"/>
                </a:lnTo>
                <a:lnTo>
                  <a:pt x="334" y="994"/>
                </a:lnTo>
                <a:lnTo>
                  <a:pt x="358" y="1002"/>
                </a:lnTo>
                <a:lnTo>
                  <a:pt x="384" y="1009"/>
                </a:lnTo>
                <a:lnTo>
                  <a:pt x="409" y="1015"/>
                </a:lnTo>
                <a:lnTo>
                  <a:pt x="434" y="1019"/>
                </a:lnTo>
                <a:lnTo>
                  <a:pt x="460" y="1023"/>
                </a:lnTo>
                <a:lnTo>
                  <a:pt x="487" y="1025"/>
                </a:lnTo>
                <a:lnTo>
                  <a:pt x="512" y="1026"/>
                </a:lnTo>
                <a:lnTo>
                  <a:pt x="512" y="1026"/>
                </a:lnTo>
                <a:lnTo>
                  <a:pt x="538" y="1025"/>
                </a:lnTo>
                <a:lnTo>
                  <a:pt x="565" y="1023"/>
                </a:lnTo>
                <a:lnTo>
                  <a:pt x="590" y="1019"/>
                </a:lnTo>
                <a:lnTo>
                  <a:pt x="616" y="1015"/>
                </a:lnTo>
                <a:lnTo>
                  <a:pt x="640" y="1009"/>
                </a:lnTo>
                <a:lnTo>
                  <a:pt x="666" y="1002"/>
                </a:lnTo>
                <a:lnTo>
                  <a:pt x="691" y="994"/>
                </a:lnTo>
                <a:lnTo>
                  <a:pt x="714" y="984"/>
                </a:lnTo>
                <a:lnTo>
                  <a:pt x="738" y="973"/>
                </a:lnTo>
                <a:lnTo>
                  <a:pt x="761" y="961"/>
                </a:lnTo>
                <a:lnTo>
                  <a:pt x="783" y="948"/>
                </a:lnTo>
                <a:lnTo>
                  <a:pt x="806" y="933"/>
                </a:lnTo>
                <a:lnTo>
                  <a:pt x="826" y="918"/>
                </a:lnTo>
                <a:lnTo>
                  <a:pt x="847" y="902"/>
                </a:lnTo>
                <a:lnTo>
                  <a:pt x="865" y="884"/>
                </a:lnTo>
                <a:lnTo>
                  <a:pt x="884" y="866"/>
                </a:lnTo>
                <a:lnTo>
                  <a:pt x="901" y="847"/>
                </a:lnTo>
                <a:lnTo>
                  <a:pt x="917" y="827"/>
                </a:lnTo>
                <a:lnTo>
                  <a:pt x="933" y="806"/>
                </a:lnTo>
                <a:lnTo>
                  <a:pt x="947" y="784"/>
                </a:lnTo>
                <a:lnTo>
                  <a:pt x="960" y="762"/>
                </a:lnTo>
                <a:lnTo>
                  <a:pt x="973" y="738"/>
                </a:lnTo>
                <a:lnTo>
                  <a:pt x="983" y="715"/>
                </a:lnTo>
                <a:lnTo>
                  <a:pt x="993" y="691"/>
                </a:lnTo>
                <a:lnTo>
                  <a:pt x="1001" y="667"/>
                </a:lnTo>
                <a:lnTo>
                  <a:pt x="1009" y="641"/>
                </a:lnTo>
                <a:lnTo>
                  <a:pt x="1015" y="616"/>
                </a:lnTo>
                <a:lnTo>
                  <a:pt x="1019" y="591"/>
                </a:lnTo>
                <a:lnTo>
                  <a:pt x="1022" y="565"/>
                </a:lnTo>
                <a:lnTo>
                  <a:pt x="1024" y="538"/>
                </a:lnTo>
                <a:lnTo>
                  <a:pt x="1025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9" name="Freeform 11"/>
          <p:cNvSpPr>
            <a:spLocks/>
          </p:cNvSpPr>
          <p:nvPr/>
        </p:nvSpPr>
        <p:spPr bwMode="auto">
          <a:xfrm>
            <a:off x="2730500" y="2274888"/>
            <a:ext cx="325438" cy="325437"/>
          </a:xfrm>
          <a:custGeom>
            <a:avLst/>
            <a:gdLst>
              <a:gd name="T0" fmla="*/ 460 w 1025"/>
              <a:gd name="T1" fmla="*/ 1023 h 1026"/>
              <a:gd name="T2" fmla="*/ 359 w 1025"/>
              <a:gd name="T3" fmla="*/ 1003 h 1026"/>
              <a:gd name="T4" fmla="*/ 268 w 1025"/>
              <a:gd name="T5" fmla="*/ 964 h 1026"/>
              <a:gd name="T6" fmla="*/ 186 w 1025"/>
              <a:gd name="T7" fmla="*/ 909 h 1026"/>
              <a:gd name="T8" fmla="*/ 116 w 1025"/>
              <a:gd name="T9" fmla="*/ 839 h 1026"/>
              <a:gd name="T10" fmla="*/ 61 w 1025"/>
              <a:gd name="T11" fmla="*/ 757 h 1026"/>
              <a:gd name="T12" fmla="*/ 22 w 1025"/>
              <a:gd name="T13" fmla="*/ 666 h 1026"/>
              <a:gd name="T14" fmla="*/ 3 w 1025"/>
              <a:gd name="T15" fmla="*/ 565 h 1026"/>
              <a:gd name="T16" fmla="*/ 3 w 1025"/>
              <a:gd name="T17" fmla="*/ 461 h 1026"/>
              <a:gd name="T18" fmla="*/ 22 w 1025"/>
              <a:gd name="T19" fmla="*/ 360 h 1026"/>
              <a:gd name="T20" fmla="*/ 61 w 1025"/>
              <a:gd name="T21" fmla="*/ 269 h 1026"/>
              <a:gd name="T22" fmla="*/ 116 w 1025"/>
              <a:gd name="T23" fmla="*/ 187 h 1026"/>
              <a:gd name="T24" fmla="*/ 186 w 1025"/>
              <a:gd name="T25" fmla="*/ 117 h 1026"/>
              <a:gd name="T26" fmla="*/ 268 w 1025"/>
              <a:gd name="T27" fmla="*/ 62 h 1026"/>
              <a:gd name="T28" fmla="*/ 359 w 1025"/>
              <a:gd name="T29" fmla="*/ 23 h 1026"/>
              <a:gd name="T30" fmla="*/ 460 w 1025"/>
              <a:gd name="T31" fmla="*/ 3 h 1026"/>
              <a:gd name="T32" fmla="*/ 565 w 1025"/>
              <a:gd name="T33" fmla="*/ 3 h 1026"/>
              <a:gd name="T34" fmla="*/ 665 w 1025"/>
              <a:gd name="T35" fmla="*/ 23 h 1026"/>
              <a:gd name="T36" fmla="*/ 756 w 1025"/>
              <a:gd name="T37" fmla="*/ 62 h 1026"/>
              <a:gd name="T38" fmla="*/ 838 w 1025"/>
              <a:gd name="T39" fmla="*/ 117 h 1026"/>
              <a:gd name="T40" fmla="*/ 908 w 1025"/>
              <a:gd name="T41" fmla="*/ 187 h 1026"/>
              <a:gd name="T42" fmla="*/ 964 w 1025"/>
              <a:gd name="T43" fmla="*/ 269 h 1026"/>
              <a:gd name="T44" fmla="*/ 1003 w 1025"/>
              <a:gd name="T45" fmla="*/ 360 h 1026"/>
              <a:gd name="T46" fmla="*/ 1022 w 1025"/>
              <a:gd name="T47" fmla="*/ 461 h 1026"/>
              <a:gd name="T48" fmla="*/ 1022 w 1025"/>
              <a:gd name="T49" fmla="*/ 565 h 1026"/>
              <a:gd name="T50" fmla="*/ 1003 w 1025"/>
              <a:gd name="T51" fmla="*/ 666 h 1026"/>
              <a:gd name="T52" fmla="*/ 964 w 1025"/>
              <a:gd name="T53" fmla="*/ 757 h 1026"/>
              <a:gd name="T54" fmla="*/ 908 w 1025"/>
              <a:gd name="T55" fmla="*/ 839 h 1026"/>
              <a:gd name="T56" fmla="*/ 838 w 1025"/>
              <a:gd name="T57" fmla="*/ 909 h 1026"/>
              <a:gd name="T58" fmla="*/ 756 w 1025"/>
              <a:gd name="T59" fmla="*/ 964 h 1026"/>
              <a:gd name="T60" fmla="*/ 665 w 1025"/>
              <a:gd name="T61" fmla="*/ 1003 h 1026"/>
              <a:gd name="T62" fmla="*/ 565 w 1025"/>
              <a:gd name="T63" fmla="*/ 1023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5" h="1026">
                <a:moveTo>
                  <a:pt x="512" y="1026"/>
                </a:moveTo>
                <a:lnTo>
                  <a:pt x="460" y="1023"/>
                </a:lnTo>
                <a:lnTo>
                  <a:pt x="409" y="1015"/>
                </a:lnTo>
                <a:lnTo>
                  <a:pt x="359" y="1003"/>
                </a:lnTo>
                <a:lnTo>
                  <a:pt x="312" y="986"/>
                </a:lnTo>
                <a:lnTo>
                  <a:pt x="268" y="964"/>
                </a:lnTo>
                <a:lnTo>
                  <a:pt x="225" y="938"/>
                </a:lnTo>
                <a:lnTo>
                  <a:pt x="186" y="909"/>
                </a:lnTo>
                <a:lnTo>
                  <a:pt x="149" y="876"/>
                </a:lnTo>
                <a:lnTo>
                  <a:pt x="116" y="839"/>
                </a:lnTo>
                <a:lnTo>
                  <a:pt x="87" y="800"/>
                </a:lnTo>
                <a:lnTo>
                  <a:pt x="61" y="757"/>
                </a:lnTo>
                <a:lnTo>
                  <a:pt x="40" y="713"/>
                </a:lnTo>
                <a:lnTo>
                  <a:pt x="22" y="666"/>
                </a:lnTo>
                <a:lnTo>
                  <a:pt x="10" y="616"/>
                </a:lnTo>
                <a:lnTo>
                  <a:pt x="3" y="565"/>
                </a:lnTo>
                <a:lnTo>
                  <a:pt x="0" y="513"/>
                </a:lnTo>
                <a:lnTo>
                  <a:pt x="3" y="461"/>
                </a:lnTo>
                <a:lnTo>
                  <a:pt x="10" y="409"/>
                </a:lnTo>
                <a:lnTo>
                  <a:pt x="22" y="360"/>
                </a:lnTo>
                <a:lnTo>
                  <a:pt x="40" y="313"/>
                </a:lnTo>
                <a:lnTo>
                  <a:pt x="61" y="269"/>
                </a:lnTo>
                <a:lnTo>
                  <a:pt x="87" y="226"/>
                </a:lnTo>
                <a:lnTo>
                  <a:pt x="116" y="187"/>
                </a:lnTo>
                <a:lnTo>
                  <a:pt x="149" y="150"/>
                </a:lnTo>
                <a:lnTo>
                  <a:pt x="186" y="117"/>
                </a:lnTo>
                <a:lnTo>
                  <a:pt x="225" y="87"/>
                </a:lnTo>
                <a:lnTo>
                  <a:pt x="268" y="62"/>
                </a:lnTo>
                <a:lnTo>
                  <a:pt x="312" y="40"/>
                </a:lnTo>
                <a:lnTo>
                  <a:pt x="359" y="23"/>
                </a:lnTo>
                <a:lnTo>
                  <a:pt x="409" y="10"/>
                </a:lnTo>
                <a:lnTo>
                  <a:pt x="460" y="3"/>
                </a:lnTo>
                <a:lnTo>
                  <a:pt x="512" y="0"/>
                </a:lnTo>
                <a:lnTo>
                  <a:pt x="565" y="3"/>
                </a:lnTo>
                <a:lnTo>
                  <a:pt x="616" y="10"/>
                </a:lnTo>
                <a:lnTo>
                  <a:pt x="665" y="23"/>
                </a:lnTo>
                <a:lnTo>
                  <a:pt x="712" y="40"/>
                </a:lnTo>
                <a:lnTo>
                  <a:pt x="756" y="62"/>
                </a:lnTo>
                <a:lnTo>
                  <a:pt x="799" y="87"/>
                </a:lnTo>
                <a:lnTo>
                  <a:pt x="838" y="117"/>
                </a:lnTo>
                <a:lnTo>
                  <a:pt x="875" y="150"/>
                </a:lnTo>
                <a:lnTo>
                  <a:pt x="908" y="187"/>
                </a:lnTo>
                <a:lnTo>
                  <a:pt x="938" y="226"/>
                </a:lnTo>
                <a:lnTo>
                  <a:pt x="964" y="269"/>
                </a:lnTo>
                <a:lnTo>
                  <a:pt x="985" y="313"/>
                </a:lnTo>
                <a:lnTo>
                  <a:pt x="1003" y="360"/>
                </a:lnTo>
                <a:lnTo>
                  <a:pt x="1015" y="409"/>
                </a:lnTo>
                <a:lnTo>
                  <a:pt x="1022" y="461"/>
                </a:lnTo>
                <a:lnTo>
                  <a:pt x="1025" y="513"/>
                </a:lnTo>
                <a:lnTo>
                  <a:pt x="1022" y="565"/>
                </a:lnTo>
                <a:lnTo>
                  <a:pt x="1015" y="616"/>
                </a:lnTo>
                <a:lnTo>
                  <a:pt x="1003" y="666"/>
                </a:lnTo>
                <a:lnTo>
                  <a:pt x="985" y="713"/>
                </a:lnTo>
                <a:lnTo>
                  <a:pt x="964" y="757"/>
                </a:lnTo>
                <a:lnTo>
                  <a:pt x="938" y="800"/>
                </a:lnTo>
                <a:lnTo>
                  <a:pt x="908" y="839"/>
                </a:lnTo>
                <a:lnTo>
                  <a:pt x="875" y="876"/>
                </a:lnTo>
                <a:lnTo>
                  <a:pt x="838" y="909"/>
                </a:lnTo>
                <a:lnTo>
                  <a:pt x="799" y="938"/>
                </a:lnTo>
                <a:lnTo>
                  <a:pt x="756" y="964"/>
                </a:lnTo>
                <a:lnTo>
                  <a:pt x="712" y="986"/>
                </a:lnTo>
                <a:lnTo>
                  <a:pt x="665" y="1003"/>
                </a:lnTo>
                <a:lnTo>
                  <a:pt x="616" y="1015"/>
                </a:lnTo>
                <a:lnTo>
                  <a:pt x="565" y="1023"/>
                </a:lnTo>
                <a:lnTo>
                  <a:pt x="512" y="10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2819400" y="23241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S</a:t>
            </a:r>
            <a:endParaRPr lang="en-US" altLang="en-US"/>
          </a:p>
        </p:txBody>
      </p:sp>
      <p:sp>
        <p:nvSpPr>
          <p:cNvPr id="176141" name="Freeform 13"/>
          <p:cNvSpPr>
            <a:spLocks/>
          </p:cNvSpPr>
          <p:nvPr/>
        </p:nvSpPr>
        <p:spPr bwMode="auto">
          <a:xfrm>
            <a:off x="3186113" y="2730500"/>
            <a:ext cx="325437" cy="325438"/>
          </a:xfrm>
          <a:custGeom>
            <a:avLst/>
            <a:gdLst>
              <a:gd name="T0" fmla="*/ 1023 w 1026"/>
              <a:gd name="T1" fmla="*/ 460 h 1025"/>
              <a:gd name="T2" fmla="*/ 1009 w 1026"/>
              <a:gd name="T3" fmla="*/ 384 h 1025"/>
              <a:gd name="T4" fmla="*/ 984 w 1026"/>
              <a:gd name="T5" fmla="*/ 311 h 1025"/>
              <a:gd name="T6" fmla="*/ 948 w 1026"/>
              <a:gd name="T7" fmla="*/ 242 h 1025"/>
              <a:gd name="T8" fmla="*/ 902 w 1026"/>
              <a:gd name="T9" fmla="*/ 178 h 1025"/>
              <a:gd name="T10" fmla="*/ 847 w 1026"/>
              <a:gd name="T11" fmla="*/ 124 h 1025"/>
              <a:gd name="T12" fmla="*/ 784 w 1026"/>
              <a:gd name="T13" fmla="*/ 78 h 1025"/>
              <a:gd name="T14" fmla="*/ 715 w 1026"/>
              <a:gd name="T15" fmla="*/ 42 h 1025"/>
              <a:gd name="T16" fmla="*/ 641 w 1026"/>
              <a:gd name="T17" fmla="*/ 16 h 1025"/>
              <a:gd name="T18" fmla="*/ 565 w 1026"/>
              <a:gd name="T19" fmla="*/ 3 h 1025"/>
              <a:gd name="T20" fmla="*/ 513 w 1026"/>
              <a:gd name="T21" fmla="*/ 0 h 1025"/>
              <a:gd name="T22" fmla="*/ 435 w 1026"/>
              <a:gd name="T23" fmla="*/ 6 h 1025"/>
              <a:gd name="T24" fmla="*/ 359 w 1026"/>
              <a:gd name="T25" fmla="*/ 23 h 1025"/>
              <a:gd name="T26" fmla="*/ 287 w 1026"/>
              <a:gd name="T27" fmla="*/ 52 h 1025"/>
              <a:gd name="T28" fmla="*/ 220 w 1026"/>
              <a:gd name="T29" fmla="*/ 92 h 1025"/>
              <a:gd name="T30" fmla="*/ 160 w 1026"/>
              <a:gd name="T31" fmla="*/ 141 h 1025"/>
              <a:gd name="T32" fmla="*/ 108 w 1026"/>
              <a:gd name="T33" fmla="*/ 199 h 1025"/>
              <a:gd name="T34" fmla="*/ 65 w 1026"/>
              <a:gd name="T35" fmla="*/ 263 h 1025"/>
              <a:gd name="T36" fmla="*/ 32 w 1026"/>
              <a:gd name="T37" fmla="*/ 334 h 1025"/>
              <a:gd name="T38" fmla="*/ 11 w 1026"/>
              <a:gd name="T39" fmla="*/ 409 h 1025"/>
              <a:gd name="T40" fmla="*/ 1 w 1026"/>
              <a:gd name="T41" fmla="*/ 487 h 1025"/>
              <a:gd name="T42" fmla="*/ 1 w 1026"/>
              <a:gd name="T43" fmla="*/ 538 h 1025"/>
              <a:gd name="T44" fmla="*/ 11 w 1026"/>
              <a:gd name="T45" fmla="*/ 616 h 1025"/>
              <a:gd name="T46" fmla="*/ 32 w 1026"/>
              <a:gd name="T47" fmla="*/ 691 h 1025"/>
              <a:gd name="T48" fmla="*/ 65 w 1026"/>
              <a:gd name="T49" fmla="*/ 762 h 1025"/>
              <a:gd name="T50" fmla="*/ 108 w 1026"/>
              <a:gd name="T51" fmla="*/ 826 h 1025"/>
              <a:gd name="T52" fmla="*/ 160 w 1026"/>
              <a:gd name="T53" fmla="*/ 884 h 1025"/>
              <a:gd name="T54" fmla="*/ 220 w 1026"/>
              <a:gd name="T55" fmla="*/ 933 h 1025"/>
              <a:gd name="T56" fmla="*/ 287 w 1026"/>
              <a:gd name="T57" fmla="*/ 973 h 1025"/>
              <a:gd name="T58" fmla="*/ 359 w 1026"/>
              <a:gd name="T59" fmla="*/ 1002 h 1025"/>
              <a:gd name="T60" fmla="*/ 435 w 1026"/>
              <a:gd name="T61" fmla="*/ 1019 h 1025"/>
              <a:gd name="T62" fmla="*/ 513 w 1026"/>
              <a:gd name="T63" fmla="*/ 1025 h 1025"/>
              <a:gd name="T64" fmla="*/ 565 w 1026"/>
              <a:gd name="T65" fmla="*/ 1022 h 1025"/>
              <a:gd name="T66" fmla="*/ 641 w 1026"/>
              <a:gd name="T67" fmla="*/ 1009 h 1025"/>
              <a:gd name="T68" fmla="*/ 715 w 1026"/>
              <a:gd name="T69" fmla="*/ 983 h 1025"/>
              <a:gd name="T70" fmla="*/ 784 w 1026"/>
              <a:gd name="T71" fmla="*/ 947 h 1025"/>
              <a:gd name="T72" fmla="*/ 847 w 1026"/>
              <a:gd name="T73" fmla="*/ 901 h 1025"/>
              <a:gd name="T74" fmla="*/ 902 w 1026"/>
              <a:gd name="T75" fmla="*/ 847 h 1025"/>
              <a:gd name="T76" fmla="*/ 948 w 1026"/>
              <a:gd name="T77" fmla="*/ 783 h 1025"/>
              <a:gd name="T78" fmla="*/ 984 w 1026"/>
              <a:gd name="T79" fmla="*/ 715 h 1025"/>
              <a:gd name="T80" fmla="*/ 1009 w 1026"/>
              <a:gd name="T81" fmla="*/ 641 h 1025"/>
              <a:gd name="T82" fmla="*/ 1023 w 1026"/>
              <a:gd name="T83" fmla="*/ 565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6" h="1025">
                <a:moveTo>
                  <a:pt x="1026" y="513"/>
                </a:moveTo>
                <a:lnTo>
                  <a:pt x="1025" y="487"/>
                </a:lnTo>
                <a:lnTo>
                  <a:pt x="1023" y="460"/>
                </a:lnTo>
                <a:lnTo>
                  <a:pt x="1020" y="435"/>
                </a:lnTo>
                <a:lnTo>
                  <a:pt x="1016" y="409"/>
                </a:lnTo>
                <a:lnTo>
                  <a:pt x="1009" y="384"/>
                </a:lnTo>
                <a:lnTo>
                  <a:pt x="1002" y="359"/>
                </a:lnTo>
                <a:lnTo>
                  <a:pt x="994" y="334"/>
                </a:lnTo>
                <a:lnTo>
                  <a:pt x="984" y="311"/>
                </a:lnTo>
                <a:lnTo>
                  <a:pt x="974" y="287"/>
                </a:lnTo>
                <a:lnTo>
                  <a:pt x="961" y="263"/>
                </a:lnTo>
                <a:lnTo>
                  <a:pt x="948" y="242"/>
                </a:lnTo>
                <a:lnTo>
                  <a:pt x="934" y="219"/>
                </a:lnTo>
                <a:lnTo>
                  <a:pt x="918" y="199"/>
                </a:lnTo>
                <a:lnTo>
                  <a:pt x="902" y="178"/>
                </a:lnTo>
                <a:lnTo>
                  <a:pt x="884" y="160"/>
                </a:lnTo>
                <a:lnTo>
                  <a:pt x="866" y="141"/>
                </a:lnTo>
                <a:lnTo>
                  <a:pt x="847" y="124"/>
                </a:lnTo>
                <a:lnTo>
                  <a:pt x="827" y="107"/>
                </a:lnTo>
                <a:lnTo>
                  <a:pt x="806" y="92"/>
                </a:lnTo>
                <a:lnTo>
                  <a:pt x="784" y="78"/>
                </a:lnTo>
                <a:lnTo>
                  <a:pt x="762" y="64"/>
                </a:lnTo>
                <a:lnTo>
                  <a:pt x="739" y="52"/>
                </a:lnTo>
                <a:lnTo>
                  <a:pt x="715" y="42"/>
                </a:lnTo>
                <a:lnTo>
                  <a:pt x="691" y="32"/>
                </a:lnTo>
                <a:lnTo>
                  <a:pt x="667" y="23"/>
                </a:lnTo>
                <a:lnTo>
                  <a:pt x="641" y="16"/>
                </a:lnTo>
                <a:lnTo>
                  <a:pt x="617" y="10"/>
                </a:lnTo>
                <a:lnTo>
                  <a:pt x="591" y="6"/>
                </a:lnTo>
                <a:lnTo>
                  <a:pt x="565" y="3"/>
                </a:lnTo>
                <a:lnTo>
                  <a:pt x="539" y="1"/>
                </a:lnTo>
                <a:lnTo>
                  <a:pt x="513" y="0"/>
                </a:lnTo>
                <a:lnTo>
                  <a:pt x="513" y="0"/>
                </a:lnTo>
                <a:lnTo>
                  <a:pt x="487" y="1"/>
                </a:lnTo>
                <a:lnTo>
                  <a:pt x="461" y="3"/>
                </a:lnTo>
                <a:lnTo>
                  <a:pt x="435" y="6"/>
                </a:lnTo>
                <a:lnTo>
                  <a:pt x="409" y="10"/>
                </a:lnTo>
                <a:lnTo>
                  <a:pt x="385" y="16"/>
                </a:lnTo>
                <a:lnTo>
                  <a:pt x="359" y="23"/>
                </a:lnTo>
                <a:lnTo>
                  <a:pt x="335" y="32"/>
                </a:lnTo>
                <a:lnTo>
                  <a:pt x="311" y="42"/>
                </a:lnTo>
                <a:lnTo>
                  <a:pt x="287" y="52"/>
                </a:lnTo>
                <a:lnTo>
                  <a:pt x="264" y="64"/>
                </a:lnTo>
                <a:lnTo>
                  <a:pt x="242" y="78"/>
                </a:lnTo>
                <a:lnTo>
                  <a:pt x="220" y="92"/>
                </a:lnTo>
                <a:lnTo>
                  <a:pt x="199" y="107"/>
                </a:lnTo>
                <a:lnTo>
                  <a:pt x="179" y="124"/>
                </a:lnTo>
                <a:lnTo>
                  <a:pt x="160" y="141"/>
                </a:lnTo>
                <a:lnTo>
                  <a:pt x="142" y="160"/>
                </a:lnTo>
                <a:lnTo>
                  <a:pt x="124" y="178"/>
                </a:lnTo>
                <a:lnTo>
                  <a:pt x="108" y="199"/>
                </a:lnTo>
                <a:lnTo>
                  <a:pt x="93" y="219"/>
                </a:lnTo>
                <a:lnTo>
                  <a:pt x="78" y="242"/>
                </a:lnTo>
                <a:lnTo>
                  <a:pt x="65" y="263"/>
                </a:lnTo>
                <a:lnTo>
                  <a:pt x="53" y="287"/>
                </a:lnTo>
                <a:lnTo>
                  <a:pt x="42" y="311"/>
                </a:lnTo>
                <a:lnTo>
                  <a:pt x="32" y="334"/>
                </a:lnTo>
                <a:lnTo>
                  <a:pt x="24" y="359"/>
                </a:lnTo>
                <a:lnTo>
                  <a:pt x="17" y="384"/>
                </a:lnTo>
                <a:lnTo>
                  <a:pt x="11" y="409"/>
                </a:lnTo>
                <a:lnTo>
                  <a:pt x="6" y="435"/>
                </a:lnTo>
                <a:lnTo>
                  <a:pt x="3" y="460"/>
                </a:lnTo>
                <a:lnTo>
                  <a:pt x="1" y="487"/>
                </a:lnTo>
                <a:lnTo>
                  <a:pt x="0" y="513"/>
                </a:lnTo>
                <a:lnTo>
                  <a:pt x="0" y="513"/>
                </a:lnTo>
                <a:lnTo>
                  <a:pt x="1" y="538"/>
                </a:lnTo>
                <a:lnTo>
                  <a:pt x="3" y="565"/>
                </a:lnTo>
                <a:lnTo>
                  <a:pt x="6" y="591"/>
                </a:lnTo>
                <a:lnTo>
                  <a:pt x="11" y="616"/>
                </a:lnTo>
                <a:lnTo>
                  <a:pt x="17" y="641"/>
                </a:lnTo>
                <a:lnTo>
                  <a:pt x="24" y="666"/>
                </a:lnTo>
                <a:lnTo>
                  <a:pt x="32" y="691"/>
                </a:lnTo>
                <a:lnTo>
                  <a:pt x="42" y="715"/>
                </a:lnTo>
                <a:lnTo>
                  <a:pt x="53" y="738"/>
                </a:lnTo>
                <a:lnTo>
                  <a:pt x="65" y="762"/>
                </a:lnTo>
                <a:lnTo>
                  <a:pt x="78" y="783"/>
                </a:lnTo>
                <a:lnTo>
                  <a:pt x="93" y="806"/>
                </a:lnTo>
                <a:lnTo>
                  <a:pt x="108" y="826"/>
                </a:lnTo>
                <a:lnTo>
                  <a:pt x="124" y="847"/>
                </a:lnTo>
                <a:lnTo>
                  <a:pt x="142" y="865"/>
                </a:lnTo>
                <a:lnTo>
                  <a:pt x="160" y="884"/>
                </a:lnTo>
                <a:lnTo>
                  <a:pt x="179" y="901"/>
                </a:lnTo>
                <a:lnTo>
                  <a:pt x="199" y="918"/>
                </a:lnTo>
                <a:lnTo>
                  <a:pt x="220" y="933"/>
                </a:lnTo>
                <a:lnTo>
                  <a:pt x="242" y="947"/>
                </a:lnTo>
                <a:lnTo>
                  <a:pt x="264" y="961"/>
                </a:lnTo>
                <a:lnTo>
                  <a:pt x="287" y="973"/>
                </a:lnTo>
                <a:lnTo>
                  <a:pt x="311" y="983"/>
                </a:lnTo>
                <a:lnTo>
                  <a:pt x="335" y="994"/>
                </a:lnTo>
                <a:lnTo>
                  <a:pt x="359" y="1002"/>
                </a:lnTo>
                <a:lnTo>
                  <a:pt x="385" y="1009"/>
                </a:lnTo>
                <a:lnTo>
                  <a:pt x="409" y="1015"/>
                </a:lnTo>
                <a:lnTo>
                  <a:pt x="435" y="1019"/>
                </a:lnTo>
                <a:lnTo>
                  <a:pt x="461" y="1022"/>
                </a:lnTo>
                <a:lnTo>
                  <a:pt x="487" y="1024"/>
                </a:lnTo>
                <a:lnTo>
                  <a:pt x="513" y="1025"/>
                </a:lnTo>
                <a:lnTo>
                  <a:pt x="513" y="1025"/>
                </a:lnTo>
                <a:lnTo>
                  <a:pt x="539" y="1024"/>
                </a:lnTo>
                <a:lnTo>
                  <a:pt x="565" y="1022"/>
                </a:lnTo>
                <a:lnTo>
                  <a:pt x="591" y="1019"/>
                </a:lnTo>
                <a:lnTo>
                  <a:pt x="617" y="1015"/>
                </a:lnTo>
                <a:lnTo>
                  <a:pt x="641" y="1009"/>
                </a:lnTo>
                <a:lnTo>
                  <a:pt x="667" y="1002"/>
                </a:lnTo>
                <a:lnTo>
                  <a:pt x="691" y="994"/>
                </a:lnTo>
                <a:lnTo>
                  <a:pt x="715" y="983"/>
                </a:lnTo>
                <a:lnTo>
                  <a:pt x="739" y="973"/>
                </a:lnTo>
                <a:lnTo>
                  <a:pt x="762" y="961"/>
                </a:lnTo>
                <a:lnTo>
                  <a:pt x="784" y="947"/>
                </a:lnTo>
                <a:lnTo>
                  <a:pt x="806" y="933"/>
                </a:lnTo>
                <a:lnTo>
                  <a:pt x="827" y="918"/>
                </a:lnTo>
                <a:lnTo>
                  <a:pt x="847" y="901"/>
                </a:lnTo>
                <a:lnTo>
                  <a:pt x="866" y="884"/>
                </a:lnTo>
                <a:lnTo>
                  <a:pt x="884" y="865"/>
                </a:lnTo>
                <a:lnTo>
                  <a:pt x="902" y="847"/>
                </a:lnTo>
                <a:lnTo>
                  <a:pt x="918" y="826"/>
                </a:lnTo>
                <a:lnTo>
                  <a:pt x="934" y="806"/>
                </a:lnTo>
                <a:lnTo>
                  <a:pt x="948" y="783"/>
                </a:lnTo>
                <a:lnTo>
                  <a:pt x="961" y="762"/>
                </a:lnTo>
                <a:lnTo>
                  <a:pt x="974" y="738"/>
                </a:lnTo>
                <a:lnTo>
                  <a:pt x="984" y="715"/>
                </a:lnTo>
                <a:lnTo>
                  <a:pt x="994" y="691"/>
                </a:lnTo>
                <a:lnTo>
                  <a:pt x="1002" y="666"/>
                </a:lnTo>
                <a:lnTo>
                  <a:pt x="1009" y="641"/>
                </a:lnTo>
                <a:lnTo>
                  <a:pt x="1016" y="616"/>
                </a:lnTo>
                <a:lnTo>
                  <a:pt x="1020" y="591"/>
                </a:lnTo>
                <a:lnTo>
                  <a:pt x="1023" y="565"/>
                </a:lnTo>
                <a:lnTo>
                  <a:pt x="1025" y="538"/>
                </a:lnTo>
                <a:lnTo>
                  <a:pt x="1026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2" name="Freeform 14"/>
          <p:cNvSpPr>
            <a:spLocks/>
          </p:cNvSpPr>
          <p:nvPr/>
        </p:nvSpPr>
        <p:spPr bwMode="auto">
          <a:xfrm>
            <a:off x="3186113" y="2730500"/>
            <a:ext cx="325437" cy="325438"/>
          </a:xfrm>
          <a:custGeom>
            <a:avLst/>
            <a:gdLst>
              <a:gd name="T0" fmla="*/ 461 w 1026"/>
              <a:gd name="T1" fmla="*/ 1022 h 1025"/>
              <a:gd name="T2" fmla="*/ 360 w 1026"/>
              <a:gd name="T3" fmla="*/ 1003 h 1025"/>
              <a:gd name="T4" fmla="*/ 269 w 1026"/>
              <a:gd name="T5" fmla="*/ 964 h 1025"/>
              <a:gd name="T6" fmla="*/ 187 w 1026"/>
              <a:gd name="T7" fmla="*/ 908 h 1025"/>
              <a:gd name="T8" fmla="*/ 117 w 1026"/>
              <a:gd name="T9" fmla="*/ 839 h 1025"/>
              <a:gd name="T10" fmla="*/ 62 w 1026"/>
              <a:gd name="T11" fmla="*/ 757 h 1025"/>
              <a:gd name="T12" fmla="*/ 23 w 1026"/>
              <a:gd name="T13" fmla="*/ 665 h 1025"/>
              <a:gd name="T14" fmla="*/ 3 w 1026"/>
              <a:gd name="T15" fmla="*/ 565 h 1025"/>
              <a:gd name="T16" fmla="*/ 3 w 1026"/>
              <a:gd name="T17" fmla="*/ 460 h 1025"/>
              <a:gd name="T18" fmla="*/ 23 w 1026"/>
              <a:gd name="T19" fmla="*/ 360 h 1025"/>
              <a:gd name="T20" fmla="*/ 62 w 1026"/>
              <a:gd name="T21" fmla="*/ 268 h 1025"/>
              <a:gd name="T22" fmla="*/ 117 w 1026"/>
              <a:gd name="T23" fmla="*/ 186 h 1025"/>
              <a:gd name="T24" fmla="*/ 187 w 1026"/>
              <a:gd name="T25" fmla="*/ 117 h 1025"/>
              <a:gd name="T26" fmla="*/ 269 w 1026"/>
              <a:gd name="T27" fmla="*/ 61 h 1025"/>
              <a:gd name="T28" fmla="*/ 360 w 1026"/>
              <a:gd name="T29" fmla="*/ 22 h 1025"/>
              <a:gd name="T30" fmla="*/ 461 w 1026"/>
              <a:gd name="T31" fmla="*/ 3 h 1025"/>
              <a:gd name="T32" fmla="*/ 565 w 1026"/>
              <a:gd name="T33" fmla="*/ 3 h 1025"/>
              <a:gd name="T34" fmla="*/ 666 w 1026"/>
              <a:gd name="T35" fmla="*/ 22 h 1025"/>
              <a:gd name="T36" fmla="*/ 757 w 1026"/>
              <a:gd name="T37" fmla="*/ 61 h 1025"/>
              <a:gd name="T38" fmla="*/ 839 w 1026"/>
              <a:gd name="T39" fmla="*/ 117 h 1025"/>
              <a:gd name="T40" fmla="*/ 909 w 1026"/>
              <a:gd name="T41" fmla="*/ 186 h 1025"/>
              <a:gd name="T42" fmla="*/ 964 w 1026"/>
              <a:gd name="T43" fmla="*/ 268 h 1025"/>
              <a:gd name="T44" fmla="*/ 1003 w 1026"/>
              <a:gd name="T45" fmla="*/ 360 h 1025"/>
              <a:gd name="T46" fmla="*/ 1023 w 1026"/>
              <a:gd name="T47" fmla="*/ 460 h 1025"/>
              <a:gd name="T48" fmla="*/ 1023 w 1026"/>
              <a:gd name="T49" fmla="*/ 565 h 1025"/>
              <a:gd name="T50" fmla="*/ 1003 w 1026"/>
              <a:gd name="T51" fmla="*/ 665 h 1025"/>
              <a:gd name="T52" fmla="*/ 964 w 1026"/>
              <a:gd name="T53" fmla="*/ 757 h 1025"/>
              <a:gd name="T54" fmla="*/ 909 w 1026"/>
              <a:gd name="T55" fmla="*/ 839 h 1025"/>
              <a:gd name="T56" fmla="*/ 839 w 1026"/>
              <a:gd name="T57" fmla="*/ 908 h 1025"/>
              <a:gd name="T58" fmla="*/ 757 w 1026"/>
              <a:gd name="T59" fmla="*/ 964 h 1025"/>
              <a:gd name="T60" fmla="*/ 666 w 1026"/>
              <a:gd name="T61" fmla="*/ 1003 h 1025"/>
              <a:gd name="T62" fmla="*/ 565 w 1026"/>
              <a:gd name="T63" fmla="*/ 1022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6" h="1025">
                <a:moveTo>
                  <a:pt x="513" y="1025"/>
                </a:moveTo>
                <a:lnTo>
                  <a:pt x="461" y="1022"/>
                </a:lnTo>
                <a:lnTo>
                  <a:pt x="409" y="1015"/>
                </a:lnTo>
                <a:lnTo>
                  <a:pt x="360" y="1003"/>
                </a:lnTo>
                <a:lnTo>
                  <a:pt x="313" y="985"/>
                </a:lnTo>
                <a:lnTo>
                  <a:pt x="269" y="964"/>
                </a:lnTo>
                <a:lnTo>
                  <a:pt x="226" y="938"/>
                </a:lnTo>
                <a:lnTo>
                  <a:pt x="187" y="908"/>
                </a:lnTo>
                <a:lnTo>
                  <a:pt x="150" y="876"/>
                </a:lnTo>
                <a:lnTo>
                  <a:pt x="117" y="839"/>
                </a:lnTo>
                <a:lnTo>
                  <a:pt x="87" y="800"/>
                </a:lnTo>
                <a:lnTo>
                  <a:pt x="62" y="757"/>
                </a:lnTo>
                <a:lnTo>
                  <a:pt x="40" y="713"/>
                </a:lnTo>
                <a:lnTo>
                  <a:pt x="23" y="665"/>
                </a:lnTo>
                <a:lnTo>
                  <a:pt x="11" y="616"/>
                </a:lnTo>
                <a:lnTo>
                  <a:pt x="3" y="565"/>
                </a:lnTo>
                <a:lnTo>
                  <a:pt x="0" y="513"/>
                </a:lnTo>
                <a:lnTo>
                  <a:pt x="3" y="460"/>
                </a:lnTo>
                <a:lnTo>
                  <a:pt x="11" y="409"/>
                </a:lnTo>
                <a:lnTo>
                  <a:pt x="23" y="360"/>
                </a:lnTo>
                <a:lnTo>
                  <a:pt x="40" y="313"/>
                </a:lnTo>
                <a:lnTo>
                  <a:pt x="62" y="268"/>
                </a:lnTo>
                <a:lnTo>
                  <a:pt x="87" y="225"/>
                </a:lnTo>
                <a:lnTo>
                  <a:pt x="117" y="186"/>
                </a:lnTo>
                <a:lnTo>
                  <a:pt x="150" y="150"/>
                </a:lnTo>
                <a:lnTo>
                  <a:pt x="187" y="117"/>
                </a:lnTo>
                <a:lnTo>
                  <a:pt x="226" y="87"/>
                </a:lnTo>
                <a:lnTo>
                  <a:pt x="269" y="61"/>
                </a:lnTo>
                <a:lnTo>
                  <a:pt x="313" y="40"/>
                </a:lnTo>
                <a:lnTo>
                  <a:pt x="360" y="22"/>
                </a:lnTo>
                <a:lnTo>
                  <a:pt x="409" y="10"/>
                </a:lnTo>
                <a:lnTo>
                  <a:pt x="461" y="3"/>
                </a:lnTo>
                <a:lnTo>
                  <a:pt x="513" y="0"/>
                </a:lnTo>
                <a:lnTo>
                  <a:pt x="565" y="3"/>
                </a:lnTo>
                <a:lnTo>
                  <a:pt x="617" y="10"/>
                </a:lnTo>
                <a:lnTo>
                  <a:pt x="666" y="22"/>
                </a:lnTo>
                <a:lnTo>
                  <a:pt x="713" y="40"/>
                </a:lnTo>
                <a:lnTo>
                  <a:pt x="757" y="61"/>
                </a:lnTo>
                <a:lnTo>
                  <a:pt x="800" y="87"/>
                </a:lnTo>
                <a:lnTo>
                  <a:pt x="839" y="117"/>
                </a:lnTo>
                <a:lnTo>
                  <a:pt x="876" y="150"/>
                </a:lnTo>
                <a:lnTo>
                  <a:pt x="909" y="186"/>
                </a:lnTo>
                <a:lnTo>
                  <a:pt x="939" y="225"/>
                </a:lnTo>
                <a:lnTo>
                  <a:pt x="964" y="268"/>
                </a:lnTo>
                <a:lnTo>
                  <a:pt x="986" y="313"/>
                </a:lnTo>
                <a:lnTo>
                  <a:pt x="1003" y="360"/>
                </a:lnTo>
                <a:lnTo>
                  <a:pt x="1016" y="409"/>
                </a:lnTo>
                <a:lnTo>
                  <a:pt x="1023" y="460"/>
                </a:lnTo>
                <a:lnTo>
                  <a:pt x="1026" y="513"/>
                </a:lnTo>
                <a:lnTo>
                  <a:pt x="1023" y="565"/>
                </a:lnTo>
                <a:lnTo>
                  <a:pt x="1016" y="616"/>
                </a:lnTo>
                <a:lnTo>
                  <a:pt x="1003" y="665"/>
                </a:lnTo>
                <a:lnTo>
                  <a:pt x="986" y="713"/>
                </a:lnTo>
                <a:lnTo>
                  <a:pt x="964" y="757"/>
                </a:lnTo>
                <a:lnTo>
                  <a:pt x="939" y="800"/>
                </a:lnTo>
                <a:lnTo>
                  <a:pt x="909" y="839"/>
                </a:lnTo>
                <a:lnTo>
                  <a:pt x="876" y="876"/>
                </a:lnTo>
                <a:lnTo>
                  <a:pt x="839" y="908"/>
                </a:lnTo>
                <a:lnTo>
                  <a:pt x="800" y="938"/>
                </a:lnTo>
                <a:lnTo>
                  <a:pt x="757" y="964"/>
                </a:lnTo>
                <a:lnTo>
                  <a:pt x="713" y="985"/>
                </a:lnTo>
                <a:lnTo>
                  <a:pt x="666" y="1003"/>
                </a:lnTo>
                <a:lnTo>
                  <a:pt x="617" y="1015"/>
                </a:lnTo>
                <a:lnTo>
                  <a:pt x="565" y="1022"/>
                </a:lnTo>
                <a:lnTo>
                  <a:pt x="513" y="10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3251200" y="2779713"/>
            <a:ext cx="192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W</a:t>
            </a:r>
            <a:endParaRPr lang="en-US" altLang="en-US"/>
          </a:p>
        </p:txBody>
      </p:sp>
      <p:sp>
        <p:nvSpPr>
          <p:cNvPr id="176144" name="Freeform 16"/>
          <p:cNvSpPr>
            <a:spLocks/>
          </p:cNvSpPr>
          <p:nvPr/>
        </p:nvSpPr>
        <p:spPr bwMode="auto">
          <a:xfrm>
            <a:off x="3295650" y="2576513"/>
            <a:ext cx="93663" cy="153987"/>
          </a:xfrm>
          <a:custGeom>
            <a:avLst/>
            <a:gdLst>
              <a:gd name="T0" fmla="*/ 271 w 296"/>
              <a:gd name="T1" fmla="*/ 486 h 486"/>
              <a:gd name="T2" fmla="*/ 0 w 296"/>
              <a:gd name="T3" fmla="*/ 82 h 486"/>
              <a:gd name="T4" fmla="*/ 296 w 296"/>
              <a:gd name="T5" fmla="*/ 0 h 486"/>
              <a:gd name="T6" fmla="*/ 271 w 296"/>
              <a:gd name="T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486">
                <a:moveTo>
                  <a:pt x="271" y="486"/>
                </a:moveTo>
                <a:lnTo>
                  <a:pt x="0" y="82"/>
                </a:lnTo>
                <a:lnTo>
                  <a:pt x="296" y="0"/>
                </a:lnTo>
                <a:lnTo>
                  <a:pt x="271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5" name="Freeform 17"/>
          <p:cNvSpPr>
            <a:spLocks/>
          </p:cNvSpPr>
          <p:nvPr/>
        </p:nvSpPr>
        <p:spPr bwMode="auto">
          <a:xfrm>
            <a:off x="3055938" y="2405063"/>
            <a:ext cx="300037" cy="211137"/>
          </a:xfrm>
          <a:custGeom>
            <a:avLst/>
            <a:gdLst>
              <a:gd name="T0" fmla="*/ 0 w 946"/>
              <a:gd name="T1" fmla="*/ 0 h 668"/>
              <a:gd name="T2" fmla="*/ 96 w 946"/>
              <a:gd name="T3" fmla="*/ 6 h 668"/>
              <a:gd name="T4" fmla="*/ 192 w 946"/>
              <a:gd name="T5" fmla="*/ 23 h 668"/>
              <a:gd name="T6" fmla="*/ 285 w 946"/>
              <a:gd name="T7" fmla="*/ 51 h 668"/>
              <a:gd name="T8" fmla="*/ 376 w 946"/>
              <a:gd name="T9" fmla="*/ 88 h 668"/>
              <a:gd name="T10" fmla="*/ 465 w 946"/>
              <a:gd name="T11" fmla="*/ 135 h 668"/>
              <a:gd name="T12" fmla="*/ 550 w 946"/>
              <a:gd name="T13" fmla="*/ 190 h 668"/>
              <a:gd name="T14" fmla="*/ 630 w 946"/>
              <a:gd name="T15" fmla="*/ 252 h 668"/>
              <a:gd name="T16" fmla="*/ 706 w 946"/>
              <a:gd name="T17" fmla="*/ 321 h 668"/>
              <a:gd name="T18" fmla="*/ 774 w 946"/>
              <a:gd name="T19" fmla="*/ 396 h 668"/>
              <a:gd name="T20" fmla="*/ 836 w 946"/>
              <a:gd name="T21" fmla="*/ 476 h 668"/>
              <a:gd name="T22" fmla="*/ 891 w 946"/>
              <a:gd name="T23" fmla="*/ 561 h 668"/>
              <a:gd name="T24" fmla="*/ 937 w 946"/>
              <a:gd name="T25" fmla="*/ 649 h 668"/>
              <a:gd name="T26" fmla="*/ 946 w 946"/>
              <a:gd name="T27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6" h="668">
                <a:moveTo>
                  <a:pt x="0" y="0"/>
                </a:moveTo>
                <a:lnTo>
                  <a:pt x="96" y="6"/>
                </a:lnTo>
                <a:lnTo>
                  <a:pt x="192" y="23"/>
                </a:lnTo>
                <a:lnTo>
                  <a:pt x="285" y="51"/>
                </a:lnTo>
                <a:lnTo>
                  <a:pt x="376" y="88"/>
                </a:lnTo>
                <a:lnTo>
                  <a:pt x="465" y="135"/>
                </a:lnTo>
                <a:lnTo>
                  <a:pt x="550" y="190"/>
                </a:lnTo>
                <a:lnTo>
                  <a:pt x="630" y="252"/>
                </a:lnTo>
                <a:lnTo>
                  <a:pt x="706" y="321"/>
                </a:lnTo>
                <a:lnTo>
                  <a:pt x="774" y="396"/>
                </a:lnTo>
                <a:lnTo>
                  <a:pt x="836" y="476"/>
                </a:lnTo>
                <a:lnTo>
                  <a:pt x="891" y="561"/>
                </a:lnTo>
                <a:lnTo>
                  <a:pt x="937" y="649"/>
                </a:lnTo>
                <a:lnTo>
                  <a:pt x="946" y="66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6" name="Freeform 18"/>
          <p:cNvSpPr>
            <a:spLocks/>
          </p:cNvSpPr>
          <p:nvPr/>
        </p:nvSpPr>
        <p:spPr bwMode="auto">
          <a:xfrm>
            <a:off x="2824163" y="2554288"/>
            <a:ext cx="95250" cy="153987"/>
          </a:xfrm>
          <a:custGeom>
            <a:avLst/>
            <a:gdLst>
              <a:gd name="T0" fmla="*/ 56 w 301"/>
              <a:gd name="T1" fmla="*/ 0 h 483"/>
              <a:gd name="T2" fmla="*/ 301 w 301"/>
              <a:gd name="T3" fmla="*/ 420 h 483"/>
              <a:gd name="T4" fmla="*/ 0 w 301"/>
              <a:gd name="T5" fmla="*/ 483 h 483"/>
              <a:gd name="T6" fmla="*/ 56 w 301"/>
              <a:gd name="T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1" h="483">
                <a:moveTo>
                  <a:pt x="56" y="0"/>
                </a:moveTo>
                <a:lnTo>
                  <a:pt x="301" y="420"/>
                </a:lnTo>
                <a:lnTo>
                  <a:pt x="0" y="483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7" name="Freeform 19"/>
          <p:cNvSpPr>
            <a:spLocks/>
          </p:cNvSpPr>
          <p:nvPr/>
        </p:nvSpPr>
        <p:spPr bwMode="auto">
          <a:xfrm>
            <a:off x="2860675" y="2668588"/>
            <a:ext cx="295275" cy="222250"/>
          </a:xfrm>
          <a:custGeom>
            <a:avLst/>
            <a:gdLst>
              <a:gd name="T0" fmla="*/ 930 w 930"/>
              <a:gd name="T1" fmla="*/ 698 h 698"/>
              <a:gd name="T2" fmla="*/ 834 w 930"/>
              <a:gd name="T3" fmla="*/ 693 h 698"/>
              <a:gd name="T4" fmla="*/ 738 w 930"/>
              <a:gd name="T5" fmla="*/ 676 h 698"/>
              <a:gd name="T6" fmla="*/ 645 w 930"/>
              <a:gd name="T7" fmla="*/ 647 h 698"/>
              <a:gd name="T8" fmla="*/ 554 w 930"/>
              <a:gd name="T9" fmla="*/ 607 h 698"/>
              <a:gd name="T10" fmla="*/ 465 w 930"/>
              <a:gd name="T11" fmla="*/ 559 h 698"/>
              <a:gd name="T12" fmla="*/ 381 w 930"/>
              <a:gd name="T13" fmla="*/ 500 h 698"/>
              <a:gd name="T14" fmla="*/ 301 w 930"/>
              <a:gd name="T15" fmla="*/ 435 h 698"/>
              <a:gd name="T16" fmla="*/ 228 w 930"/>
              <a:gd name="T17" fmla="*/ 362 h 698"/>
              <a:gd name="T18" fmla="*/ 161 w 930"/>
              <a:gd name="T19" fmla="*/ 284 h 698"/>
              <a:gd name="T20" fmla="*/ 101 w 930"/>
              <a:gd name="T21" fmla="*/ 200 h 698"/>
              <a:gd name="T22" fmla="*/ 49 w 930"/>
              <a:gd name="T23" fmla="*/ 112 h 698"/>
              <a:gd name="T24" fmla="*/ 7 w 930"/>
              <a:gd name="T25" fmla="*/ 21 h 698"/>
              <a:gd name="T26" fmla="*/ 0 w 930"/>
              <a:gd name="T2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0" h="698">
                <a:moveTo>
                  <a:pt x="930" y="698"/>
                </a:moveTo>
                <a:lnTo>
                  <a:pt x="834" y="693"/>
                </a:lnTo>
                <a:lnTo>
                  <a:pt x="738" y="676"/>
                </a:lnTo>
                <a:lnTo>
                  <a:pt x="645" y="647"/>
                </a:lnTo>
                <a:lnTo>
                  <a:pt x="554" y="607"/>
                </a:lnTo>
                <a:lnTo>
                  <a:pt x="465" y="559"/>
                </a:lnTo>
                <a:lnTo>
                  <a:pt x="381" y="500"/>
                </a:lnTo>
                <a:lnTo>
                  <a:pt x="301" y="435"/>
                </a:lnTo>
                <a:lnTo>
                  <a:pt x="228" y="362"/>
                </a:lnTo>
                <a:lnTo>
                  <a:pt x="161" y="284"/>
                </a:lnTo>
                <a:lnTo>
                  <a:pt x="101" y="200"/>
                </a:lnTo>
                <a:lnTo>
                  <a:pt x="49" y="112"/>
                </a:lnTo>
                <a:lnTo>
                  <a:pt x="7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612775" y="1689100"/>
            <a:ext cx="1303338" cy="146526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9" name="Freeform 21"/>
          <p:cNvSpPr>
            <a:spLocks/>
          </p:cNvSpPr>
          <p:nvPr/>
        </p:nvSpPr>
        <p:spPr bwMode="auto">
          <a:xfrm>
            <a:off x="612775" y="1689100"/>
            <a:ext cx="1303338" cy="1465263"/>
          </a:xfrm>
          <a:custGeom>
            <a:avLst/>
            <a:gdLst>
              <a:gd name="T0" fmla="*/ 2052 w 4103"/>
              <a:gd name="T1" fmla="*/ 4615 h 4615"/>
              <a:gd name="T2" fmla="*/ 0 w 4103"/>
              <a:gd name="T3" fmla="*/ 4615 h 4615"/>
              <a:gd name="T4" fmla="*/ 0 w 4103"/>
              <a:gd name="T5" fmla="*/ 0 h 4615"/>
              <a:gd name="T6" fmla="*/ 4103 w 4103"/>
              <a:gd name="T7" fmla="*/ 0 h 4615"/>
              <a:gd name="T8" fmla="*/ 4103 w 4103"/>
              <a:gd name="T9" fmla="*/ 4615 h 4615"/>
              <a:gd name="T10" fmla="*/ 2052 w 4103"/>
              <a:gd name="T11" fmla="*/ 4615 h 4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3" h="4615">
                <a:moveTo>
                  <a:pt x="2052" y="4615"/>
                </a:moveTo>
                <a:lnTo>
                  <a:pt x="0" y="4615"/>
                </a:lnTo>
                <a:lnTo>
                  <a:pt x="0" y="0"/>
                </a:lnTo>
                <a:lnTo>
                  <a:pt x="4103" y="0"/>
                </a:lnTo>
                <a:lnTo>
                  <a:pt x="4103" y="4615"/>
                </a:lnTo>
                <a:lnTo>
                  <a:pt x="2052" y="461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1095375" y="1684040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job</a:t>
            </a:r>
            <a:endParaRPr lang="en-US" altLang="en-US" dirty="0"/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841561" y="1940207"/>
            <a:ext cx="7822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stream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885825" y="218757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770226" y="2176661"/>
            <a:ext cx="924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from log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776288" y="2600325"/>
            <a:ext cx="488950" cy="16192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5" name="Freeform 27"/>
          <p:cNvSpPr>
            <a:spLocks/>
          </p:cNvSpPr>
          <p:nvPr/>
        </p:nvSpPr>
        <p:spPr bwMode="auto">
          <a:xfrm>
            <a:off x="776288" y="2600325"/>
            <a:ext cx="488950" cy="161925"/>
          </a:xfrm>
          <a:custGeom>
            <a:avLst/>
            <a:gdLst>
              <a:gd name="T0" fmla="*/ 769 w 1539"/>
              <a:gd name="T1" fmla="*/ 512 h 512"/>
              <a:gd name="T2" fmla="*/ 0 w 1539"/>
              <a:gd name="T3" fmla="*/ 512 h 512"/>
              <a:gd name="T4" fmla="*/ 0 w 1539"/>
              <a:gd name="T5" fmla="*/ 0 h 512"/>
              <a:gd name="T6" fmla="*/ 1539 w 1539"/>
              <a:gd name="T7" fmla="*/ 0 h 512"/>
              <a:gd name="T8" fmla="*/ 1539 w 1539"/>
              <a:gd name="T9" fmla="*/ 512 h 512"/>
              <a:gd name="T10" fmla="*/ 769 w 1539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9" h="512">
                <a:moveTo>
                  <a:pt x="769" y="512"/>
                </a:moveTo>
                <a:lnTo>
                  <a:pt x="0" y="512"/>
                </a:lnTo>
                <a:lnTo>
                  <a:pt x="0" y="0"/>
                </a:lnTo>
                <a:lnTo>
                  <a:pt x="1539" y="0"/>
                </a:lnTo>
                <a:lnTo>
                  <a:pt x="1539" y="512"/>
                </a:lnTo>
                <a:lnTo>
                  <a:pt x="769" y="5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6" name="Rectangle 28"/>
          <p:cNvSpPr>
            <a:spLocks noChangeArrowheads="1"/>
          </p:cNvSpPr>
          <p:nvPr/>
        </p:nvSpPr>
        <p:spPr bwMode="auto">
          <a:xfrm>
            <a:off x="874713" y="2860675"/>
            <a:ext cx="715962" cy="16351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7" name="Freeform 29"/>
          <p:cNvSpPr>
            <a:spLocks/>
          </p:cNvSpPr>
          <p:nvPr/>
        </p:nvSpPr>
        <p:spPr bwMode="auto">
          <a:xfrm>
            <a:off x="874713" y="2860675"/>
            <a:ext cx="715962" cy="163513"/>
          </a:xfrm>
          <a:custGeom>
            <a:avLst/>
            <a:gdLst>
              <a:gd name="T0" fmla="*/ 1128 w 2256"/>
              <a:gd name="T1" fmla="*/ 513 h 513"/>
              <a:gd name="T2" fmla="*/ 0 w 2256"/>
              <a:gd name="T3" fmla="*/ 513 h 513"/>
              <a:gd name="T4" fmla="*/ 0 w 2256"/>
              <a:gd name="T5" fmla="*/ 0 h 513"/>
              <a:gd name="T6" fmla="*/ 2256 w 2256"/>
              <a:gd name="T7" fmla="*/ 0 h 513"/>
              <a:gd name="T8" fmla="*/ 2256 w 2256"/>
              <a:gd name="T9" fmla="*/ 513 h 513"/>
              <a:gd name="T10" fmla="*/ 1128 w 2256"/>
              <a:gd name="T11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56" h="513">
                <a:moveTo>
                  <a:pt x="1128" y="513"/>
                </a:moveTo>
                <a:lnTo>
                  <a:pt x="0" y="513"/>
                </a:lnTo>
                <a:lnTo>
                  <a:pt x="0" y="0"/>
                </a:lnTo>
                <a:lnTo>
                  <a:pt x="2256" y="0"/>
                </a:lnTo>
                <a:lnTo>
                  <a:pt x="2256" y="513"/>
                </a:lnTo>
                <a:lnTo>
                  <a:pt x="1128" y="51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8" name="Rectangle 30"/>
          <p:cNvSpPr>
            <a:spLocks noChangeArrowheads="1"/>
          </p:cNvSpPr>
          <p:nvPr/>
        </p:nvSpPr>
        <p:spPr bwMode="auto">
          <a:xfrm>
            <a:off x="1395413" y="2535238"/>
            <a:ext cx="357187" cy="22701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9" name="Freeform 31"/>
          <p:cNvSpPr>
            <a:spLocks/>
          </p:cNvSpPr>
          <p:nvPr/>
        </p:nvSpPr>
        <p:spPr bwMode="auto">
          <a:xfrm>
            <a:off x="1395413" y="2535238"/>
            <a:ext cx="357187" cy="227012"/>
          </a:xfrm>
          <a:custGeom>
            <a:avLst/>
            <a:gdLst>
              <a:gd name="T0" fmla="*/ 564 w 1128"/>
              <a:gd name="T1" fmla="*/ 717 h 717"/>
              <a:gd name="T2" fmla="*/ 0 w 1128"/>
              <a:gd name="T3" fmla="*/ 717 h 717"/>
              <a:gd name="T4" fmla="*/ 0 w 1128"/>
              <a:gd name="T5" fmla="*/ 0 h 717"/>
              <a:gd name="T6" fmla="*/ 1128 w 1128"/>
              <a:gd name="T7" fmla="*/ 0 h 717"/>
              <a:gd name="T8" fmla="*/ 1128 w 1128"/>
              <a:gd name="T9" fmla="*/ 717 h 717"/>
              <a:gd name="T10" fmla="*/ 564 w 1128"/>
              <a:gd name="T11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8" h="717">
                <a:moveTo>
                  <a:pt x="564" y="717"/>
                </a:moveTo>
                <a:lnTo>
                  <a:pt x="0" y="717"/>
                </a:lnTo>
                <a:lnTo>
                  <a:pt x="0" y="0"/>
                </a:lnTo>
                <a:lnTo>
                  <a:pt x="1128" y="0"/>
                </a:lnTo>
                <a:lnTo>
                  <a:pt x="1128" y="717"/>
                </a:lnTo>
                <a:lnTo>
                  <a:pt x="564" y="71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519113" y="1295400"/>
            <a:ext cx="777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/>
              <a:t>user 1</a:t>
            </a:r>
            <a:endParaRPr lang="en-US" altLang="en-US"/>
          </a:p>
        </p:txBody>
      </p:sp>
      <p:sp>
        <p:nvSpPr>
          <p:cNvPr id="176161" name="Freeform 33"/>
          <p:cNvSpPr>
            <a:spLocks/>
          </p:cNvSpPr>
          <p:nvPr/>
        </p:nvSpPr>
        <p:spPr bwMode="auto">
          <a:xfrm>
            <a:off x="2500313" y="2376488"/>
            <a:ext cx="230187" cy="142875"/>
          </a:xfrm>
          <a:custGeom>
            <a:avLst/>
            <a:gdLst>
              <a:gd name="T0" fmla="*/ 725 w 725"/>
              <a:gd name="T1" fmla="*/ 90 h 452"/>
              <a:gd name="T2" fmla="*/ 91 w 725"/>
              <a:gd name="T3" fmla="*/ 452 h 452"/>
              <a:gd name="T4" fmla="*/ 0 w 725"/>
              <a:gd name="T5" fmla="*/ 0 h 452"/>
              <a:gd name="T6" fmla="*/ 725 w 725"/>
              <a:gd name="T7" fmla="*/ 9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452">
                <a:moveTo>
                  <a:pt x="725" y="90"/>
                </a:moveTo>
                <a:lnTo>
                  <a:pt x="91" y="452"/>
                </a:lnTo>
                <a:lnTo>
                  <a:pt x="0" y="0"/>
                </a:lnTo>
                <a:lnTo>
                  <a:pt x="725" y="9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2" name="Freeform 34"/>
          <p:cNvSpPr>
            <a:spLocks/>
          </p:cNvSpPr>
          <p:nvPr/>
        </p:nvSpPr>
        <p:spPr bwMode="auto">
          <a:xfrm>
            <a:off x="1912938" y="2424113"/>
            <a:ext cx="647700" cy="158750"/>
          </a:xfrm>
          <a:custGeom>
            <a:avLst/>
            <a:gdLst>
              <a:gd name="T0" fmla="*/ 0 w 2041"/>
              <a:gd name="T1" fmla="*/ 404 h 504"/>
              <a:gd name="T2" fmla="*/ 2022 w 2041"/>
              <a:gd name="T3" fmla="*/ 0 h 504"/>
              <a:gd name="T4" fmla="*/ 2041 w 2041"/>
              <a:gd name="T5" fmla="*/ 100 h 504"/>
              <a:gd name="T6" fmla="*/ 21 w 2041"/>
              <a:gd name="T7" fmla="*/ 504 h 504"/>
              <a:gd name="T8" fmla="*/ 0 w 2041"/>
              <a:gd name="T9" fmla="*/ 4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1" h="504">
                <a:moveTo>
                  <a:pt x="0" y="404"/>
                </a:moveTo>
                <a:lnTo>
                  <a:pt x="2022" y="0"/>
                </a:lnTo>
                <a:lnTo>
                  <a:pt x="2041" y="100"/>
                </a:lnTo>
                <a:lnTo>
                  <a:pt x="21" y="504"/>
                </a:lnTo>
                <a:lnTo>
                  <a:pt x="0" y="40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3" name="Rectangle 35"/>
          <p:cNvSpPr>
            <a:spLocks noChangeArrowheads="1"/>
          </p:cNvSpPr>
          <p:nvPr/>
        </p:nvSpPr>
        <p:spPr bwMode="auto">
          <a:xfrm>
            <a:off x="450850" y="4162425"/>
            <a:ext cx="3744913" cy="16287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4" name="Freeform 36"/>
          <p:cNvSpPr>
            <a:spLocks/>
          </p:cNvSpPr>
          <p:nvPr/>
        </p:nvSpPr>
        <p:spPr bwMode="auto">
          <a:xfrm>
            <a:off x="450850" y="4162425"/>
            <a:ext cx="3744913" cy="1628775"/>
          </a:xfrm>
          <a:custGeom>
            <a:avLst/>
            <a:gdLst>
              <a:gd name="T0" fmla="*/ 5897 w 11793"/>
              <a:gd name="T1" fmla="*/ 5128 h 5128"/>
              <a:gd name="T2" fmla="*/ 0 w 11793"/>
              <a:gd name="T3" fmla="*/ 5128 h 5128"/>
              <a:gd name="T4" fmla="*/ 0 w 11793"/>
              <a:gd name="T5" fmla="*/ 0 h 5128"/>
              <a:gd name="T6" fmla="*/ 11793 w 11793"/>
              <a:gd name="T7" fmla="*/ 0 h 5128"/>
              <a:gd name="T8" fmla="*/ 11793 w 11793"/>
              <a:gd name="T9" fmla="*/ 5128 h 5128"/>
              <a:gd name="T10" fmla="*/ 5897 w 11793"/>
              <a:gd name="T11" fmla="*/ 5128 h 5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3" h="5128">
                <a:moveTo>
                  <a:pt x="5897" y="5128"/>
                </a:moveTo>
                <a:lnTo>
                  <a:pt x="0" y="5128"/>
                </a:lnTo>
                <a:lnTo>
                  <a:pt x="0" y="0"/>
                </a:lnTo>
                <a:lnTo>
                  <a:pt x="11793" y="0"/>
                </a:lnTo>
                <a:lnTo>
                  <a:pt x="11793" y="5128"/>
                </a:lnTo>
                <a:lnTo>
                  <a:pt x="5897" y="51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5" name="Rectangle 37"/>
          <p:cNvSpPr>
            <a:spLocks noChangeArrowheads="1"/>
          </p:cNvSpPr>
          <p:nvPr/>
        </p:nvSpPr>
        <p:spPr bwMode="auto">
          <a:xfrm>
            <a:off x="2241550" y="4260850"/>
            <a:ext cx="1790700" cy="146526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6" name="Freeform 38"/>
          <p:cNvSpPr>
            <a:spLocks/>
          </p:cNvSpPr>
          <p:nvPr/>
        </p:nvSpPr>
        <p:spPr bwMode="auto">
          <a:xfrm>
            <a:off x="2241550" y="4260850"/>
            <a:ext cx="1790700" cy="1465263"/>
          </a:xfrm>
          <a:custGeom>
            <a:avLst/>
            <a:gdLst>
              <a:gd name="T0" fmla="*/ 2820 w 5641"/>
              <a:gd name="T1" fmla="*/ 4615 h 4615"/>
              <a:gd name="T2" fmla="*/ 0 w 5641"/>
              <a:gd name="T3" fmla="*/ 4615 h 4615"/>
              <a:gd name="T4" fmla="*/ 0 w 5641"/>
              <a:gd name="T5" fmla="*/ 0 h 4615"/>
              <a:gd name="T6" fmla="*/ 5641 w 5641"/>
              <a:gd name="T7" fmla="*/ 0 h 4615"/>
              <a:gd name="T8" fmla="*/ 5641 w 5641"/>
              <a:gd name="T9" fmla="*/ 4615 h 4615"/>
              <a:gd name="T10" fmla="*/ 2820 w 5641"/>
              <a:gd name="T11" fmla="*/ 4615 h 4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41" h="4615">
                <a:moveTo>
                  <a:pt x="2820" y="4615"/>
                </a:moveTo>
                <a:lnTo>
                  <a:pt x="0" y="4615"/>
                </a:lnTo>
                <a:lnTo>
                  <a:pt x="0" y="0"/>
                </a:lnTo>
                <a:lnTo>
                  <a:pt x="5641" y="0"/>
                </a:lnTo>
                <a:lnTo>
                  <a:pt x="5641" y="4615"/>
                </a:lnTo>
                <a:lnTo>
                  <a:pt x="2820" y="461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7" name="Rectangle 39"/>
          <p:cNvSpPr>
            <a:spLocks noChangeArrowheads="1"/>
          </p:cNvSpPr>
          <p:nvPr/>
        </p:nvSpPr>
        <p:spPr bwMode="auto">
          <a:xfrm>
            <a:off x="2303463" y="4208463"/>
            <a:ext cx="168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job submission</a:t>
            </a:r>
            <a:endParaRPr lang="en-US" altLang="en-US"/>
          </a:p>
        </p:txBody>
      </p:sp>
      <p:sp>
        <p:nvSpPr>
          <p:cNvPr id="176168" name="Rectangle 40"/>
          <p:cNvSpPr>
            <a:spLocks noChangeArrowheads="1"/>
          </p:cNvSpPr>
          <p:nvPr/>
        </p:nvSpPr>
        <p:spPr bwMode="auto">
          <a:xfrm>
            <a:off x="2760663" y="44910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  <p:sp>
        <p:nvSpPr>
          <p:cNvPr id="176169" name="Rectangle 41"/>
          <p:cNvSpPr>
            <a:spLocks noChangeArrowheads="1"/>
          </p:cNvSpPr>
          <p:nvPr/>
        </p:nvSpPr>
        <p:spPr bwMode="auto">
          <a:xfrm>
            <a:off x="2830513" y="4491038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chemeClr val="bg1"/>
                </a:solidFill>
              </a:rPr>
              <a:t>model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6170" name="Freeform 42"/>
          <p:cNvSpPr>
            <a:spLocks/>
          </p:cNvSpPr>
          <p:nvPr/>
        </p:nvSpPr>
        <p:spPr bwMode="auto">
          <a:xfrm>
            <a:off x="2730500" y="4846638"/>
            <a:ext cx="325438" cy="325437"/>
          </a:xfrm>
          <a:custGeom>
            <a:avLst/>
            <a:gdLst>
              <a:gd name="T0" fmla="*/ 1022 w 1025"/>
              <a:gd name="T1" fmla="*/ 460 h 1025"/>
              <a:gd name="T2" fmla="*/ 1009 w 1025"/>
              <a:gd name="T3" fmla="*/ 384 h 1025"/>
              <a:gd name="T4" fmla="*/ 983 w 1025"/>
              <a:gd name="T5" fmla="*/ 310 h 1025"/>
              <a:gd name="T6" fmla="*/ 947 w 1025"/>
              <a:gd name="T7" fmla="*/ 242 h 1025"/>
              <a:gd name="T8" fmla="*/ 901 w 1025"/>
              <a:gd name="T9" fmla="*/ 178 h 1025"/>
              <a:gd name="T10" fmla="*/ 847 w 1025"/>
              <a:gd name="T11" fmla="*/ 124 h 1025"/>
              <a:gd name="T12" fmla="*/ 783 w 1025"/>
              <a:gd name="T13" fmla="*/ 78 h 1025"/>
              <a:gd name="T14" fmla="*/ 714 w 1025"/>
              <a:gd name="T15" fmla="*/ 42 h 1025"/>
              <a:gd name="T16" fmla="*/ 641 w 1025"/>
              <a:gd name="T17" fmla="*/ 16 h 1025"/>
              <a:gd name="T18" fmla="*/ 565 w 1025"/>
              <a:gd name="T19" fmla="*/ 3 h 1025"/>
              <a:gd name="T20" fmla="*/ 512 w 1025"/>
              <a:gd name="T21" fmla="*/ 0 h 1025"/>
              <a:gd name="T22" fmla="*/ 434 w 1025"/>
              <a:gd name="T23" fmla="*/ 6 h 1025"/>
              <a:gd name="T24" fmla="*/ 358 w 1025"/>
              <a:gd name="T25" fmla="*/ 23 h 1025"/>
              <a:gd name="T26" fmla="*/ 287 w 1025"/>
              <a:gd name="T27" fmla="*/ 52 h 1025"/>
              <a:gd name="T28" fmla="*/ 219 w 1025"/>
              <a:gd name="T29" fmla="*/ 92 h 1025"/>
              <a:gd name="T30" fmla="*/ 160 w 1025"/>
              <a:gd name="T31" fmla="*/ 141 h 1025"/>
              <a:gd name="T32" fmla="*/ 107 w 1025"/>
              <a:gd name="T33" fmla="*/ 199 h 1025"/>
              <a:gd name="T34" fmla="*/ 64 w 1025"/>
              <a:gd name="T35" fmla="*/ 263 h 1025"/>
              <a:gd name="T36" fmla="*/ 31 w 1025"/>
              <a:gd name="T37" fmla="*/ 334 h 1025"/>
              <a:gd name="T38" fmla="*/ 10 w 1025"/>
              <a:gd name="T39" fmla="*/ 409 h 1025"/>
              <a:gd name="T40" fmla="*/ 1 w 1025"/>
              <a:gd name="T41" fmla="*/ 487 h 1025"/>
              <a:gd name="T42" fmla="*/ 1 w 1025"/>
              <a:gd name="T43" fmla="*/ 538 h 1025"/>
              <a:gd name="T44" fmla="*/ 10 w 1025"/>
              <a:gd name="T45" fmla="*/ 616 h 1025"/>
              <a:gd name="T46" fmla="*/ 31 w 1025"/>
              <a:gd name="T47" fmla="*/ 691 h 1025"/>
              <a:gd name="T48" fmla="*/ 64 w 1025"/>
              <a:gd name="T49" fmla="*/ 762 h 1025"/>
              <a:gd name="T50" fmla="*/ 107 w 1025"/>
              <a:gd name="T51" fmla="*/ 826 h 1025"/>
              <a:gd name="T52" fmla="*/ 160 w 1025"/>
              <a:gd name="T53" fmla="*/ 884 h 1025"/>
              <a:gd name="T54" fmla="*/ 219 w 1025"/>
              <a:gd name="T55" fmla="*/ 933 h 1025"/>
              <a:gd name="T56" fmla="*/ 287 w 1025"/>
              <a:gd name="T57" fmla="*/ 973 h 1025"/>
              <a:gd name="T58" fmla="*/ 358 w 1025"/>
              <a:gd name="T59" fmla="*/ 1002 h 1025"/>
              <a:gd name="T60" fmla="*/ 434 w 1025"/>
              <a:gd name="T61" fmla="*/ 1019 h 1025"/>
              <a:gd name="T62" fmla="*/ 512 w 1025"/>
              <a:gd name="T63" fmla="*/ 1025 h 1025"/>
              <a:gd name="T64" fmla="*/ 565 w 1025"/>
              <a:gd name="T65" fmla="*/ 1022 h 1025"/>
              <a:gd name="T66" fmla="*/ 641 w 1025"/>
              <a:gd name="T67" fmla="*/ 1009 h 1025"/>
              <a:gd name="T68" fmla="*/ 714 w 1025"/>
              <a:gd name="T69" fmla="*/ 983 h 1025"/>
              <a:gd name="T70" fmla="*/ 783 w 1025"/>
              <a:gd name="T71" fmla="*/ 947 h 1025"/>
              <a:gd name="T72" fmla="*/ 847 w 1025"/>
              <a:gd name="T73" fmla="*/ 901 h 1025"/>
              <a:gd name="T74" fmla="*/ 901 w 1025"/>
              <a:gd name="T75" fmla="*/ 847 h 1025"/>
              <a:gd name="T76" fmla="*/ 947 w 1025"/>
              <a:gd name="T77" fmla="*/ 783 h 1025"/>
              <a:gd name="T78" fmla="*/ 983 w 1025"/>
              <a:gd name="T79" fmla="*/ 714 h 1025"/>
              <a:gd name="T80" fmla="*/ 1009 w 1025"/>
              <a:gd name="T81" fmla="*/ 641 h 1025"/>
              <a:gd name="T82" fmla="*/ 1022 w 1025"/>
              <a:gd name="T83" fmla="*/ 565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5" h="1025">
                <a:moveTo>
                  <a:pt x="1025" y="512"/>
                </a:moveTo>
                <a:lnTo>
                  <a:pt x="1024" y="487"/>
                </a:lnTo>
                <a:lnTo>
                  <a:pt x="1022" y="460"/>
                </a:lnTo>
                <a:lnTo>
                  <a:pt x="1019" y="434"/>
                </a:lnTo>
                <a:lnTo>
                  <a:pt x="1015" y="409"/>
                </a:lnTo>
                <a:lnTo>
                  <a:pt x="1009" y="384"/>
                </a:lnTo>
                <a:lnTo>
                  <a:pt x="1002" y="359"/>
                </a:lnTo>
                <a:lnTo>
                  <a:pt x="993" y="334"/>
                </a:lnTo>
                <a:lnTo>
                  <a:pt x="983" y="310"/>
                </a:lnTo>
                <a:lnTo>
                  <a:pt x="973" y="287"/>
                </a:lnTo>
                <a:lnTo>
                  <a:pt x="960" y="263"/>
                </a:lnTo>
                <a:lnTo>
                  <a:pt x="947" y="242"/>
                </a:lnTo>
                <a:lnTo>
                  <a:pt x="933" y="219"/>
                </a:lnTo>
                <a:lnTo>
                  <a:pt x="917" y="199"/>
                </a:lnTo>
                <a:lnTo>
                  <a:pt x="901" y="178"/>
                </a:lnTo>
                <a:lnTo>
                  <a:pt x="884" y="160"/>
                </a:lnTo>
                <a:lnTo>
                  <a:pt x="865" y="141"/>
                </a:lnTo>
                <a:lnTo>
                  <a:pt x="847" y="124"/>
                </a:lnTo>
                <a:lnTo>
                  <a:pt x="826" y="107"/>
                </a:lnTo>
                <a:lnTo>
                  <a:pt x="806" y="92"/>
                </a:lnTo>
                <a:lnTo>
                  <a:pt x="783" y="78"/>
                </a:lnTo>
                <a:lnTo>
                  <a:pt x="762" y="64"/>
                </a:lnTo>
                <a:lnTo>
                  <a:pt x="738" y="52"/>
                </a:lnTo>
                <a:lnTo>
                  <a:pt x="714" y="42"/>
                </a:lnTo>
                <a:lnTo>
                  <a:pt x="691" y="31"/>
                </a:lnTo>
                <a:lnTo>
                  <a:pt x="666" y="23"/>
                </a:lnTo>
                <a:lnTo>
                  <a:pt x="641" y="16"/>
                </a:lnTo>
                <a:lnTo>
                  <a:pt x="616" y="10"/>
                </a:lnTo>
                <a:lnTo>
                  <a:pt x="590" y="6"/>
                </a:lnTo>
                <a:lnTo>
                  <a:pt x="565" y="3"/>
                </a:lnTo>
                <a:lnTo>
                  <a:pt x="538" y="1"/>
                </a:lnTo>
                <a:lnTo>
                  <a:pt x="512" y="0"/>
                </a:lnTo>
                <a:lnTo>
                  <a:pt x="512" y="0"/>
                </a:lnTo>
                <a:lnTo>
                  <a:pt x="487" y="1"/>
                </a:lnTo>
                <a:lnTo>
                  <a:pt x="460" y="3"/>
                </a:lnTo>
                <a:lnTo>
                  <a:pt x="434" y="6"/>
                </a:lnTo>
                <a:lnTo>
                  <a:pt x="409" y="10"/>
                </a:lnTo>
                <a:lnTo>
                  <a:pt x="384" y="16"/>
                </a:lnTo>
                <a:lnTo>
                  <a:pt x="358" y="23"/>
                </a:lnTo>
                <a:lnTo>
                  <a:pt x="334" y="31"/>
                </a:lnTo>
                <a:lnTo>
                  <a:pt x="310" y="42"/>
                </a:lnTo>
                <a:lnTo>
                  <a:pt x="287" y="52"/>
                </a:lnTo>
                <a:lnTo>
                  <a:pt x="263" y="64"/>
                </a:lnTo>
                <a:lnTo>
                  <a:pt x="242" y="78"/>
                </a:lnTo>
                <a:lnTo>
                  <a:pt x="219" y="92"/>
                </a:lnTo>
                <a:lnTo>
                  <a:pt x="199" y="107"/>
                </a:lnTo>
                <a:lnTo>
                  <a:pt x="178" y="124"/>
                </a:lnTo>
                <a:lnTo>
                  <a:pt x="160" y="141"/>
                </a:lnTo>
                <a:lnTo>
                  <a:pt x="141" y="160"/>
                </a:lnTo>
                <a:lnTo>
                  <a:pt x="124" y="178"/>
                </a:lnTo>
                <a:lnTo>
                  <a:pt x="107" y="199"/>
                </a:lnTo>
                <a:lnTo>
                  <a:pt x="92" y="219"/>
                </a:lnTo>
                <a:lnTo>
                  <a:pt x="77" y="242"/>
                </a:lnTo>
                <a:lnTo>
                  <a:pt x="64" y="263"/>
                </a:lnTo>
                <a:lnTo>
                  <a:pt x="52" y="287"/>
                </a:lnTo>
                <a:lnTo>
                  <a:pt x="42" y="310"/>
                </a:lnTo>
                <a:lnTo>
                  <a:pt x="31" y="334"/>
                </a:lnTo>
                <a:lnTo>
                  <a:pt x="23" y="359"/>
                </a:lnTo>
                <a:lnTo>
                  <a:pt x="16" y="384"/>
                </a:lnTo>
                <a:lnTo>
                  <a:pt x="10" y="409"/>
                </a:lnTo>
                <a:lnTo>
                  <a:pt x="6" y="434"/>
                </a:lnTo>
                <a:lnTo>
                  <a:pt x="3" y="460"/>
                </a:lnTo>
                <a:lnTo>
                  <a:pt x="1" y="487"/>
                </a:lnTo>
                <a:lnTo>
                  <a:pt x="0" y="512"/>
                </a:lnTo>
                <a:lnTo>
                  <a:pt x="0" y="512"/>
                </a:lnTo>
                <a:lnTo>
                  <a:pt x="1" y="538"/>
                </a:lnTo>
                <a:lnTo>
                  <a:pt x="3" y="565"/>
                </a:lnTo>
                <a:lnTo>
                  <a:pt x="6" y="590"/>
                </a:lnTo>
                <a:lnTo>
                  <a:pt x="10" y="616"/>
                </a:lnTo>
                <a:lnTo>
                  <a:pt x="16" y="641"/>
                </a:lnTo>
                <a:lnTo>
                  <a:pt x="23" y="666"/>
                </a:lnTo>
                <a:lnTo>
                  <a:pt x="31" y="691"/>
                </a:lnTo>
                <a:lnTo>
                  <a:pt x="42" y="714"/>
                </a:lnTo>
                <a:lnTo>
                  <a:pt x="52" y="738"/>
                </a:lnTo>
                <a:lnTo>
                  <a:pt x="64" y="762"/>
                </a:lnTo>
                <a:lnTo>
                  <a:pt x="77" y="783"/>
                </a:lnTo>
                <a:lnTo>
                  <a:pt x="92" y="806"/>
                </a:lnTo>
                <a:lnTo>
                  <a:pt x="107" y="826"/>
                </a:lnTo>
                <a:lnTo>
                  <a:pt x="124" y="847"/>
                </a:lnTo>
                <a:lnTo>
                  <a:pt x="141" y="865"/>
                </a:lnTo>
                <a:lnTo>
                  <a:pt x="160" y="884"/>
                </a:lnTo>
                <a:lnTo>
                  <a:pt x="178" y="901"/>
                </a:lnTo>
                <a:lnTo>
                  <a:pt x="199" y="917"/>
                </a:lnTo>
                <a:lnTo>
                  <a:pt x="219" y="933"/>
                </a:lnTo>
                <a:lnTo>
                  <a:pt x="242" y="947"/>
                </a:lnTo>
                <a:lnTo>
                  <a:pt x="263" y="961"/>
                </a:lnTo>
                <a:lnTo>
                  <a:pt x="287" y="973"/>
                </a:lnTo>
                <a:lnTo>
                  <a:pt x="310" y="983"/>
                </a:lnTo>
                <a:lnTo>
                  <a:pt x="334" y="993"/>
                </a:lnTo>
                <a:lnTo>
                  <a:pt x="358" y="1002"/>
                </a:lnTo>
                <a:lnTo>
                  <a:pt x="384" y="1009"/>
                </a:lnTo>
                <a:lnTo>
                  <a:pt x="409" y="1015"/>
                </a:lnTo>
                <a:lnTo>
                  <a:pt x="434" y="1019"/>
                </a:lnTo>
                <a:lnTo>
                  <a:pt x="460" y="1022"/>
                </a:lnTo>
                <a:lnTo>
                  <a:pt x="487" y="1024"/>
                </a:lnTo>
                <a:lnTo>
                  <a:pt x="512" y="1025"/>
                </a:lnTo>
                <a:lnTo>
                  <a:pt x="512" y="1025"/>
                </a:lnTo>
                <a:lnTo>
                  <a:pt x="538" y="1024"/>
                </a:lnTo>
                <a:lnTo>
                  <a:pt x="565" y="1022"/>
                </a:lnTo>
                <a:lnTo>
                  <a:pt x="590" y="1019"/>
                </a:lnTo>
                <a:lnTo>
                  <a:pt x="616" y="1015"/>
                </a:lnTo>
                <a:lnTo>
                  <a:pt x="641" y="1009"/>
                </a:lnTo>
                <a:lnTo>
                  <a:pt x="666" y="1002"/>
                </a:lnTo>
                <a:lnTo>
                  <a:pt x="691" y="993"/>
                </a:lnTo>
                <a:lnTo>
                  <a:pt x="714" y="983"/>
                </a:lnTo>
                <a:lnTo>
                  <a:pt x="738" y="973"/>
                </a:lnTo>
                <a:lnTo>
                  <a:pt x="762" y="961"/>
                </a:lnTo>
                <a:lnTo>
                  <a:pt x="783" y="947"/>
                </a:lnTo>
                <a:lnTo>
                  <a:pt x="806" y="933"/>
                </a:lnTo>
                <a:lnTo>
                  <a:pt x="826" y="917"/>
                </a:lnTo>
                <a:lnTo>
                  <a:pt x="847" y="901"/>
                </a:lnTo>
                <a:lnTo>
                  <a:pt x="865" y="884"/>
                </a:lnTo>
                <a:lnTo>
                  <a:pt x="884" y="865"/>
                </a:lnTo>
                <a:lnTo>
                  <a:pt x="901" y="847"/>
                </a:lnTo>
                <a:lnTo>
                  <a:pt x="917" y="826"/>
                </a:lnTo>
                <a:lnTo>
                  <a:pt x="933" y="806"/>
                </a:lnTo>
                <a:lnTo>
                  <a:pt x="947" y="783"/>
                </a:lnTo>
                <a:lnTo>
                  <a:pt x="960" y="762"/>
                </a:lnTo>
                <a:lnTo>
                  <a:pt x="973" y="738"/>
                </a:lnTo>
                <a:lnTo>
                  <a:pt x="983" y="714"/>
                </a:lnTo>
                <a:lnTo>
                  <a:pt x="993" y="691"/>
                </a:lnTo>
                <a:lnTo>
                  <a:pt x="1002" y="666"/>
                </a:lnTo>
                <a:lnTo>
                  <a:pt x="1009" y="641"/>
                </a:lnTo>
                <a:lnTo>
                  <a:pt x="1015" y="616"/>
                </a:lnTo>
                <a:lnTo>
                  <a:pt x="1019" y="590"/>
                </a:lnTo>
                <a:lnTo>
                  <a:pt x="1022" y="565"/>
                </a:lnTo>
                <a:lnTo>
                  <a:pt x="1024" y="538"/>
                </a:lnTo>
                <a:lnTo>
                  <a:pt x="1025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1" name="Freeform 43"/>
          <p:cNvSpPr>
            <a:spLocks/>
          </p:cNvSpPr>
          <p:nvPr/>
        </p:nvSpPr>
        <p:spPr bwMode="auto">
          <a:xfrm>
            <a:off x="2730500" y="4846638"/>
            <a:ext cx="325438" cy="325437"/>
          </a:xfrm>
          <a:custGeom>
            <a:avLst/>
            <a:gdLst>
              <a:gd name="T0" fmla="*/ 460 w 1025"/>
              <a:gd name="T1" fmla="*/ 1022 h 1025"/>
              <a:gd name="T2" fmla="*/ 360 w 1025"/>
              <a:gd name="T3" fmla="*/ 1003 h 1025"/>
              <a:gd name="T4" fmla="*/ 268 w 1025"/>
              <a:gd name="T5" fmla="*/ 964 h 1025"/>
              <a:gd name="T6" fmla="*/ 186 w 1025"/>
              <a:gd name="T7" fmla="*/ 908 h 1025"/>
              <a:gd name="T8" fmla="*/ 116 w 1025"/>
              <a:gd name="T9" fmla="*/ 839 h 1025"/>
              <a:gd name="T10" fmla="*/ 61 w 1025"/>
              <a:gd name="T11" fmla="*/ 756 h 1025"/>
              <a:gd name="T12" fmla="*/ 22 w 1025"/>
              <a:gd name="T13" fmla="*/ 665 h 1025"/>
              <a:gd name="T14" fmla="*/ 3 w 1025"/>
              <a:gd name="T15" fmla="*/ 565 h 1025"/>
              <a:gd name="T16" fmla="*/ 3 w 1025"/>
              <a:gd name="T17" fmla="*/ 460 h 1025"/>
              <a:gd name="T18" fmla="*/ 22 w 1025"/>
              <a:gd name="T19" fmla="*/ 360 h 1025"/>
              <a:gd name="T20" fmla="*/ 61 w 1025"/>
              <a:gd name="T21" fmla="*/ 268 h 1025"/>
              <a:gd name="T22" fmla="*/ 116 w 1025"/>
              <a:gd name="T23" fmla="*/ 186 h 1025"/>
              <a:gd name="T24" fmla="*/ 186 w 1025"/>
              <a:gd name="T25" fmla="*/ 117 h 1025"/>
              <a:gd name="T26" fmla="*/ 268 w 1025"/>
              <a:gd name="T27" fmla="*/ 61 h 1025"/>
              <a:gd name="T28" fmla="*/ 360 w 1025"/>
              <a:gd name="T29" fmla="*/ 22 h 1025"/>
              <a:gd name="T30" fmla="*/ 460 w 1025"/>
              <a:gd name="T31" fmla="*/ 3 h 1025"/>
              <a:gd name="T32" fmla="*/ 565 w 1025"/>
              <a:gd name="T33" fmla="*/ 3 h 1025"/>
              <a:gd name="T34" fmla="*/ 665 w 1025"/>
              <a:gd name="T35" fmla="*/ 22 h 1025"/>
              <a:gd name="T36" fmla="*/ 756 w 1025"/>
              <a:gd name="T37" fmla="*/ 61 h 1025"/>
              <a:gd name="T38" fmla="*/ 838 w 1025"/>
              <a:gd name="T39" fmla="*/ 117 h 1025"/>
              <a:gd name="T40" fmla="*/ 908 w 1025"/>
              <a:gd name="T41" fmla="*/ 186 h 1025"/>
              <a:gd name="T42" fmla="*/ 964 w 1025"/>
              <a:gd name="T43" fmla="*/ 268 h 1025"/>
              <a:gd name="T44" fmla="*/ 1003 w 1025"/>
              <a:gd name="T45" fmla="*/ 360 h 1025"/>
              <a:gd name="T46" fmla="*/ 1022 w 1025"/>
              <a:gd name="T47" fmla="*/ 460 h 1025"/>
              <a:gd name="T48" fmla="*/ 1022 w 1025"/>
              <a:gd name="T49" fmla="*/ 565 h 1025"/>
              <a:gd name="T50" fmla="*/ 1003 w 1025"/>
              <a:gd name="T51" fmla="*/ 665 h 1025"/>
              <a:gd name="T52" fmla="*/ 964 w 1025"/>
              <a:gd name="T53" fmla="*/ 756 h 1025"/>
              <a:gd name="T54" fmla="*/ 908 w 1025"/>
              <a:gd name="T55" fmla="*/ 839 h 1025"/>
              <a:gd name="T56" fmla="*/ 838 w 1025"/>
              <a:gd name="T57" fmla="*/ 908 h 1025"/>
              <a:gd name="T58" fmla="*/ 756 w 1025"/>
              <a:gd name="T59" fmla="*/ 964 h 1025"/>
              <a:gd name="T60" fmla="*/ 665 w 1025"/>
              <a:gd name="T61" fmla="*/ 1003 h 1025"/>
              <a:gd name="T62" fmla="*/ 565 w 1025"/>
              <a:gd name="T63" fmla="*/ 1022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5" h="1025">
                <a:moveTo>
                  <a:pt x="512" y="1025"/>
                </a:moveTo>
                <a:lnTo>
                  <a:pt x="460" y="1022"/>
                </a:lnTo>
                <a:lnTo>
                  <a:pt x="409" y="1015"/>
                </a:lnTo>
                <a:lnTo>
                  <a:pt x="360" y="1003"/>
                </a:lnTo>
                <a:lnTo>
                  <a:pt x="312" y="985"/>
                </a:lnTo>
                <a:lnTo>
                  <a:pt x="268" y="964"/>
                </a:lnTo>
                <a:lnTo>
                  <a:pt x="225" y="938"/>
                </a:lnTo>
                <a:lnTo>
                  <a:pt x="186" y="908"/>
                </a:lnTo>
                <a:lnTo>
                  <a:pt x="149" y="875"/>
                </a:lnTo>
                <a:lnTo>
                  <a:pt x="116" y="839"/>
                </a:lnTo>
                <a:lnTo>
                  <a:pt x="87" y="800"/>
                </a:lnTo>
                <a:lnTo>
                  <a:pt x="61" y="756"/>
                </a:lnTo>
                <a:lnTo>
                  <a:pt x="40" y="712"/>
                </a:lnTo>
                <a:lnTo>
                  <a:pt x="22" y="665"/>
                </a:lnTo>
                <a:lnTo>
                  <a:pt x="10" y="616"/>
                </a:lnTo>
                <a:lnTo>
                  <a:pt x="3" y="565"/>
                </a:lnTo>
                <a:lnTo>
                  <a:pt x="0" y="512"/>
                </a:lnTo>
                <a:lnTo>
                  <a:pt x="3" y="460"/>
                </a:lnTo>
                <a:lnTo>
                  <a:pt x="10" y="409"/>
                </a:lnTo>
                <a:lnTo>
                  <a:pt x="22" y="360"/>
                </a:lnTo>
                <a:lnTo>
                  <a:pt x="40" y="312"/>
                </a:lnTo>
                <a:lnTo>
                  <a:pt x="61" y="268"/>
                </a:lnTo>
                <a:lnTo>
                  <a:pt x="87" y="225"/>
                </a:lnTo>
                <a:lnTo>
                  <a:pt x="116" y="186"/>
                </a:lnTo>
                <a:lnTo>
                  <a:pt x="149" y="149"/>
                </a:lnTo>
                <a:lnTo>
                  <a:pt x="186" y="117"/>
                </a:lnTo>
                <a:lnTo>
                  <a:pt x="225" y="87"/>
                </a:lnTo>
                <a:lnTo>
                  <a:pt x="268" y="61"/>
                </a:lnTo>
                <a:lnTo>
                  <a:pt x="312" y="40"/>
                </a:lnTo>
                <a:lnTo>
                  <a:pt x="360" y="22"/>
                </a:lnTo>
                <a:lnTo>
                  <a:pt x="409" y="10"/>
                </a:lnTo>
                <a:lnTo>
                  <a:pt x="460" y="3"/>
                </a:lnTo>
                <a:lnTo>
                  <a:pt x="512" y="0"/>
                </a:lnTo>
                <a:lnTo>
                  <a:pt x="565" y="3"/>
                </a:lnTo>
                <a:lnTo>
                  <a:pt x="616" y="10"/>
                </a:lnTo>
                <a:lnTo>
                  <a:pt x="665" y="22"/>
                </a:lnTo>
                <a:lnTo>
                  <a:pt x="712" y="40"/>
                </a:lnTo>
                <a:lnTo>
                  <a:pt x="756" y="61"/>
                </a:lnTo>
                <a:lnTo>
                  <a:pt x="799" y="87"/>
                </a:lnTo>
                <a:lnTo>
                  <a:pt x="838" y="117"/>
                </a:lnTo>
                <a:lnTo>
                  <a:pt x="875" y="149"/>
                </a:lnTo>
                <a:lnTo>
                  <a:pt x="908" y="186"/>
                </a:lnTo>
                <a:lnTo>
                  <a:pt x="938" y="225"/>
                </a:lnTo>
                <a:lnTo>
                  <a:pt x="964" y="268"/>
                </a:lnTo>
                <a:lnTo>
                  <a:pt x="985" y="312"/>
                </a:lnTo>
                <a:lnTo>
                  <a:pt x="1003" y="360"/>
                </a:lnTo>
                <a:lnTo>
                  <a:pt x="1015" y="409"/>
                </a:lnTo>
                <a:lnTo>
                  <a:pt x="1022" y="460"/>
                </a:lnTo>
                <a:lnTo>
                  <a:pt x="1025" y="512"/>
                </a:lnTo>
                <a:lnTo>
                  <a:pt x="1022" y="565"/>
                </a:lnTo>
                <a:lnTo>
                  <a:pt x="1015" y="616"/>
                </a:lnTo>
                <a:lnTo>
                  <a:pt x="1003" y="665"/>
                </a:lnTo>
                <a:lnTo>
                  <a:pt x="985" y="712"/>
                </a:lnTo>
                <a:lnTo>
                  <a:pt x="964" y="756"/>
                </a:lnTo>
                <a:lnTo>
                  <a:pt x="938" y="800"/>
                </a:lnTo>
                <a:lnTo>
                  <a:pt x="908" y="839"/>
                </a:lnTo>
                <a:lnTo>
                  <a:pt x="875" y="875"/>
                </a:lnTo>
                <a:lnTo>
                  <a:pt x="838" y="908"/>
                </a:lnTo>
                <a:lnTo>
                  <a:pt x="799" y="938"/>
                </a:lnTo>
                <a:lnTo>
                  <a:pt x="756" y="964"/>
                </a:lnTo>
                <a:lnTo>
                  <a:pt x="712" y="985"/>
                </a:lnTo>
                <a:lnTo>
                  <a:pt x="665" y="1003"/>
                </a:lnTo>
                <a:lnTo>
                  <a:pt x="616" y="1015"/>
                </a:lnTo>
                <a:lnTo>
                  <a:pt x="565" y="1022"/>
                </a:lnTo>
                <a:lnTo>
                  <a:pt x="512" y="10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2" name="Rectangle 44"/>
          <p:cNvSpPr>
            <a:spLocks noChangeArrowheads="1"/>
          </p:cNvSpPr>
          <p:nvPr/>
        </p:nvSpPr>
        <p:spPr bwMode="auto">
          <a:xfrm>
            <a:off x="2819400" y="489108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S</a:t>
            </a:r>
            <a:endParaRPr lang="en-US" altLang="en-US"/>
          </a:p>
        </p:txBody>
      </p:sp>
      <p:sp>
        <p:nvSpPr>
          <p:cNvPr id="176173" name="Freeform 45"/>
          <p:cNvSpPr>
            <a:spLocks/>
          </p:cNvSpPr>
          <p:nvPr/>
        </p:nvSpPr>
        <p:spPr bwMode="auto">
          <a:xfrm>
            <a:off x="3186113" y="5302250"/>
            <a:ext cx="325437" cy="325438"/>
          </a:xfrm>
          <a:custGeom>
            <a:avLst/>
            <a:gdLst>
              <a:gd name="T0" fmla="*/ 1023 w 1026"/>
              <a:gd name="T1" fmla="*/ 461 h 1026"/>
              <a:gd name="T2" fmla="*/ 1009 w 1026"/>
              <a:gd name="T3" fmla="*/ 385 h 1026"/>
              <a:gd name="T4" fmla="*/ 984 w 1026"/>
              <a:gd name="T5" fmla="*/ 311 h 1026"/>
              <a:gd name="T6" fmla="*/ 948 w 1026"/>
              <a:gd name="T7" fmla="*/ 242 h 1026"/>
              <a:gd name="T8" fmla="*/ 902 w 1026"/>
              <a:gd name="T9" fmla="*/ 179 h 1026"/>
              <a:gd name="T10" fmla="*/ 847 w 1026"/>
              <a:gd name="T11" fmla="*/ 124 h 1026"/>
              <a:gd name="T12" fmla="*/ 784 w 1026"/>
              <a:gd name="T13" fmla="*/ 78 h 1026"/>
              <a:gd name="T14" fmla="*/ 715 w 1026"/>
              <a:gd name="T15" fmla="*/ 42 h 1026"/>
              <a:gd name="T16" fmla="*/ 641 w 1026"/>
              <a:gd name="T17" fmla="*/ 17 h 1026"/>
              <a:gd name="T18" fmla="*/ 565 w 1026"/>
              <a:gd name="T19" fmla="*/ 3 h 1026"/>
              <a:gd name="T20" fmla="*/ 513 w 1026"/>
              <a:gd name="T21" fmla="*/ 0 h 1026"/>
              <a:gd name="T22" fmla="*/ 435 w 1026"/>
              <a:gd name="T23" fmla="*/ 7 h 1026"/>
              <a:gd name="T24" fmla="*/ 359 w 1026"/>
              <a:gd name="T25" fmla="*/ 24 h 1026"/>
              <a:gd name="T26" fmla="*/ 287 w 1026"/>
              <a:gd name="T27" fmla="*/ 53 h 1026"/>
              <a:gd name="T28" fmla="*/ 220 w 1026"/>
              <a:gd name="T29" fmla="*/ 93 h 1026"/>
              <a:gd name="T30" fmla="*/ 160 w 1026"/>
              <a:gd name="T31" fmla="*/ 142 h 1026"/>
              <a:gd name="T32" fmla="*/ 108 w 1026"/>
              <a:gd name="T33" fmla="*/ 199 h 1026"/>
              <a:gd name="T34" fmla="*/ 65 w 1026"/>
              <a:gd name="T35" fmla="*/ 264 h 1026"/>
              <a:gd name="T36" fmla="*/ 32 w 1026"/>
              <a:gd name="T37" fmla="*/ 335 h 1026"/>
              <a:gd name="T38" fmla="*/ 11 w 1026"/>
              <a:gd name="T39" fmla="*/ 410 h 1026"/>
              <a:gd name="T40" fmla="*/ 1 w 1026"/>
              <a:gd name="T41" fmla="*/ 487 h 1026"/>
              <a:gd name="T42" fmla="*/ 1 w 1026"/>
              <a:gd name="T43" fmla="*/ 539 h 1026"/>
              <a:gd name="T44" fmla="*/ 11 w 1026"/>
              <a:gd name="T45" fmla="*/ 617 h 1026"/>
              <a:gd name="T46" fmla="*/ 32 w 1026"/>
              <a:gd name="T47" fmla="*/ 692 h 1026"/>
              <a:gd name="T48" fmla="*/ 65 w 1026"/>
              <a:gd name="T49" fmla="*/ 762 h 1026"/>
              <a:gd name="T50" fmla="*/ 108 w 1026"/>
              <a:gd name="T51" fmla="*/ 827 h 1026"/>
              <a:gd name="T52" fmla="*/ 160 w 1026"/>
              <a:gd name="T53" fmla="*/ 884 h 1026"/>
              <a:gd name="T54" fmla="*/ 220 w 1026"/>
              <a:gd name="T55" fmla="*/ 934 h 1026"/>
              <a:gd name="T56" fmla="*/ 287 w 1026"/>
              <a:gd name="T57" fmla="*/ 974 h 1026"/>
              <a:gd name="T58" fmla="*/ 359 w 1026"/>
              <a:gd name="T59" fmla="*/ 1002 h 1026"/>
              <a:gd name="T60" fmla="*/ 435 w 1026"/>
              <a:gd name="T61" fmla="*/ 1020 h 1026"/>
              <a:gd name="T62" fmla="*/ 513 w 1026"/>
              <a:gd name="T63" fmla="*/ 1026 h 1026"/>
              <a:gd name="T64" fmla="*/ 565 w 1026"/>
              <a:gd name="T65" fmla="*/ 1023 h 1026"/>
              <a:gd name="T66" fmla="*/ 641 w 1026"/>
              <a:gd name="T67" fmla="*/ 1009 h 1026"/>
              <a:gd name="T68" fmla="*/ 715 w 1026"/>
              <a:gd name="T69" fmla="*/ 984 h 1026"/>
              <a:gd name="T70" fmla="*/ 784 w 1026"/>
              <a:gd name="T71" fmla="*/ 948 h 1026"/>
              <a:gd name="T72" fmla="*/ 847 w 1026"/>
              <a:gd name="T73" fmla="*/ 902 h 1026"/>
              <a:gd name="T74" fmla="*/ 902 w 1026"/>
              <a:gd name="T75" fmla="*/ 847 h 1026"/>
              <a:gd name="T76" fmla="*/ 948 w 1026"/>
              <a:gd name="T77" fmla="*/ 784 h 1026"/>
              <a:gd name="T78" fmla="*/ 984 w 1026"/>
              <a:gd name="T79" fmla="*/ 715 h 1026"/>
              <a:gd name="T80" fmla="*/ 1009 w 1026"/>
              <a:gd name="T81" fmla="*/ 641 h 1026"/>
              <a:gd name="T82" fmla="*/ 1023 w 1026"/>
              <a:gd name="T83" fmla="*/ 565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6" h="1026">
                <a:moveTo>
                  <a:pt x="1026" y="513"/>
                </a:moveTo>
                <a:lnTo>
                  <a:pt x="1025" y="487"/>
                </a:lnTo>
                <a:lnTo>
                  <a:pt x="1023" y="461"/>
                </a:lnTo>
                <a:lnTo>
                  <a:pt x="1020" y="435"/>
                </a:lnTo>
                <a:lnTo>
                  <a:pt x="1016" y="410"/>
                </a:lnTo>
                <a:lnTo>
                  <a:pt x="1009" y="385"/>
                </a:lnTo>
                <a:lnTo>
                  <a:pt x="1002" y="359"/>
                </a:lnTo>
                <a:lnTo>
                  <a:pt x="994" y="335"/>
                </a:lnTo>
                <a:lnTo>
                  <a:pt x="984" y="311"/>
                </a:lnTo>
                <a:lnTo>
                  <a:pt x="974" y="288"/>
                </a:lnTo>
                <a:lnTo>
                  <a:pt x="961" y="264"/>
                </a:lnTo>
                <a:lnTo>
                  <a:pt x="948" y="242"/>
                </a:lnTo>
                <a:lnTo>
                  <a:pt x="934" y="220"/>
                </a:lnTo>
                <a:lnTo>
                  <a:pt x="918" y="199"/>
                </a:lnTo>
                <a:lnTo>
                  <a:pt x="902" y="179"/>
                </a:lnTo>
                <a:lnTo>
                  <a:pt x="884" y="160"/>
                </a:lnTo>
                <a:lnTo>
                  <a:pt x="866" y="142"/>
                </a:lnTo>
                <a:lnTo>
                  <a:pt x="847" y="124"/>
                </a:lnTo>
                <a:lnTo>
                  <a:pt x="827" y="108"/>
                </a:lnTo>
                <a:lnTo>
                  <a:pt x="806" y="93"/>
                </a:lnTo>
                <a:lnTo>
                  <a:pt x="784" y="78"/>
                </a:lnTo>
                <a:lnTo>
                  <a:pt x="762" y="65"/>
                </a:lnTo>
                <a:lnTo>
                  <a:pt x="739" y="53"/>
                </a:lnTo>
                <a:lnTo>
                  <a:pt x="715" y="42"/>
                </a:lnTo>
                <a:lnTo>
                  <a:pt x="692" y="32"/>
                </a:lnTo>
                <a:lnTo>
                  <a:pt x="667" y="24"/>
                </a:lnTo>
                <a:lnTo>
                  <a:pt x="641" y="17"/>
                </a:lnTo>
                <a:lnTo>
                  <a:pt x="617" y="11"/>
                </a:lnTo>
                <a:lnTo>
                  <a:pt x="591" y="7"/>
                </a:lnTo>
                <a:lnTo>
                  <a:pt x="565" y="3"/>
                </a:lnTo>
                <a:lnTo>
                  <a:pt x="539" y="1"/>
                </a:lnTo>
                <a:lnTo>
                  <a:pt x="513" y="0"/>
                </a:lnTo>
                <a:lnTo>
                  <a:pt x="513" y="0"/>
                </a:lnTo>
                <a:lnTo>
                  <a:pt x="487" y="1"/>
                </a:lnTo>
                <a:lnTo>
                  <a:pt x="461" y="3"/>
                </a:lnTo>
                <a:lnTo>
                  <a:pt x="435" y="7"/>
                </a:lnTo>
                <a:lnTo>
                  <a:pt x="409" y="11"/>
                </a:lnTo>
                <a:lnTo>
                  <a:pt x="385" y="17"/>
                </a:lnTo>
                <a:lnTo>
                  <a:pt x="359" y="24"/>
                </a:lnTo>
                <a:lnTo>
                  <a:pt x="335" y="32"/>
                </a:lnTo>
                <a:lnTo>
                  <a:pt x="311" y="42"/>
                </a:lnTo>
                <a:lnTo>
                  <a:pt x="287" y="53"/>
                </a:lnTo>
                <a:lnTo>
                  <a:pt x="264" y="65"/>
                </a:lnTo>
                <a:lnTo>
                  <a:pt x="242" y="78"/>
                </a:lnTo>
                <a:lnTo>
                  <a:pt x="220" y="93"/>
                </a:lnTo>
                <a:lnTo>
                  <a:pt x="199" y="108"/>
                </a:lnTo>
                <a:lnTo>
                  <a:pt x="179" y="124"/>
                </a:lnTo>
                <a:lnTo>
                  <a:pt x="160" y="142"/>
                </a:lnTo>
                <a:lnTo>
                  <a:pt x="142" y="160"/>
                </a:lnTo>
                <a:lnTo>
                  <a:pt x="124" y="179"/>
                </a:lnTo>
                <a:lnTo>
                  <a:pt x="108" y="199"/>
                </a:lnTo>
                <a:lnTo>
                  <a:pt x="93" y="220"/>
                </a:lnTo>
                <a:lnTo>
                  <a:pt x="78" y="242"/>
                </a:lnTo>
                <a:lnTo>
                  <a:pt x="65" y="264"/>
                </a:lnTo>
                <a:lnTo>
                  <a:pt x="53" y="288"/>
                </a:lnTo>
                <a:lnTo>
                  <a:pt x="42" y="311"/>
                </a:lnTo>
                <a:lnTo>
                  <a:pt x="32" y="335"/>
                </a:lnTo>
                <a:lnTo>
                  <a:pt x="24" y="359"/>
                </a:lnTo>
                <a:lnTo>
                  <a:pt x="17" y="385"/>
                </a:lnTo>
                <a:lnTo>
                  <a:pt x="11" y="410"/>
                </a:lnTo>
                <a:lnTo>
                  <a:pt x="6" y="435"/>
                </a:lnTo>
                <a:lnTo>
                  <a:pt x="3" y="461"/>
                </a:lnTo>
                <a:lnTo>
                  <a:pt x="1" y="487"/>
                </a:lnTo>
                <a:lnTo>
                  <a:pt x="0" y="513"/>
                </a:lnTo>
                <a:lnTo>
                  <a:pt x="0" y="513"/>
                </a:lnTo>
                <a:lnTo>
                  <a:pt x="1" y="539"/>
                </a:lnTo>
                <a:lnTo>
                  <a:pt x="3" y="565"/>
                </a:lnTo>
                <a:lnTo>
                  <a:pt x="6" y="591"/>
                </a:lnTo>
                <a:lnTo>
                  <a:pt x="11" y="617"/>
                </a:lnTo>
                <a:lnTo>
                  <a:pt x="17" y="641"/>
                </a:lnTo>
                <a:lnTo>
                  <a:pt x="24" y="667"/>
                </a:lnTo>
                <a:lnTo>
                  <a:pt x="32" y="692"/>
                </a:lnTo>
                <a:lnTo>
                  <a:pt x="42" y="715"/>
                </a:lnTo>
                <a:lnTo>
                  <a:pt x="53" y="739"/>
                </a:lnTo>
                <a:lnTo>
                  <a:pt x="65" y="762"/>
                </a:lnTo>
                <a:lnTo>
                  <a:pt x="78" y="784"/>
                </a:lnTo>
                <a:lnTo>
                  <a:pt x="93" y="806"/>
                </a:lnTo>
                <a:lnTo>
                  <a:pt x="108" y="827"/>
                </a:lnTo>
                <a:lnTo>
                  <a:pt x="124" y="847"/>
                </a:lnTo>
                <a:lnTo>
                  <a:pt x="142" y="866"/>
                </a:lnTo>
                <a:lnTo>
                  <a:pt x="160" y="884"/>
                </a:lnTo>
                <a:lnTo>
                  <a:pt x="179" y="902"/>
                </a:lnTo>
                <a:lnTo>
                  <a:pt x="199" y="918"/>
                </a:lnTo>
                <a:lnTo>
                  <a:pt x="220" y="934"/>
                </a:lnTo>
                <a:lnTo>
                  <a:pt x="242" y="948"/>
                </a:lnTo>
                <a:lnTo>
                  <a:pt x="264" y="961"/>
                </a:lnTo>
                <a:lnTo>
                  <a:pt x="287" y="974"/>
                </a:lnTo>
                <a:lnTo>
                  <a:pt x="311" y="984"/>
                </a:lnTo>
                <a:lnTo>
                  <a:pt x="335" y="994"/>
                </a:lnTo>
                <a:lnTo>
                  <a:pt x="359" y="1002"/>
                </a:lnTo>
                <a:lnTo>
                  <a:pt x="385" y="1009"/>
                </a:lnTo>
                <a:lnTo>
                  <a:pt x="409" y="1016"/>
                </a:lnTo>
                <a:lnTo>
                  <a:pt x="435" y="1020"/>
                </a:lnTo>
                <a:lnTo>
                  <a:pt x="461" y="1023"/>
                </a:lnTo>
                <a:lnTo>
                  <a:pt x="487" y="1025"/>
                </a:lnTo>
                <a:lnTo>
                  <a:pt x="513" y="1026"/>
                </a:lnTo>
                <a:lnTo>
                  <a:pt x="513" y="1026"/>
                </a:lnTo>
                <a:lnTo>
                  <a:pt x="539" y="1025"/>
                </a:lnTo>
                <a:lnTo>
                  <a:pt x="565" y="1023"/>
                </a:lnTo>
                <a:lnTo>
                  <a:pt x="591" y="1020"/>
                </a:lnTo>
                <a:lnTo>
                  <a:pt x="617" y="1016"/>
                </a:lnTo>
                <a:lnTo>
                  <a:pt x="641" y="1009"/>
                </a:lnTo>
                <a:lnTo>
                  <a:pt x="667" y="1002"/>
                </a:lnTo>
                <a:lnTo>
                  <a:pt x="692" y="994"/>
                </a:lnTo>
                <a:lnTo>
                  <a:pt x="715" y="984"/>
                </a:lnTo>
                <a:lnTo>
                  <a:pt x="739" y="974"/>
                </a:lnTo>
                <a:lnTo>
                  <a:pt x="762" y="961"/>
                </a:lnTo>
                <a:lnTo>
                  <a:pt x="784" y="948"/>
                </a:lnTo>
                <a:lnTo>
                  <a:pt x="806" y="934"/>
                </a:lnTo>
                <a:lnTo>
                  <a:pt x="827" y="918"/>
                </a:lnTo>
                <a:lnTo>
                  <a:pt x="847" y="902"/>
                </a:lnTo>
                <a:lnTo>
                  <a:pt x="866" y="884"/>
                </a:lnTo>
                <a:lnTo>
                  <a:pt x="884" y="866"/>
                </a:lnTo>
                <a:lnTo>
                  <a:pt x="902" y="847"/>
                </a:lnTo>
                <a:lnTo>
                  <a:pt x="918" y="827"/>
                </a:lnTo>
                <a:lnTo>
                  <a:pt x="934" y="806"/>
                </a:lnTo>
                <a:lnTo>
                  <a:pt x="948" y="784"/>
                </a:lnTo>
                <a:lnTo>
                  <a:pt x="961" y="762"/>
                </a:lnTo>
                <a:lnTo>
                  <a:pt x="974" y="739"/>
                </a:lnTo>
                <a:lnTo>
                  <a:pt x="984" y="715"/>
                </a:lnTo>
                <a:lnTo>
                  <a:pt x="994" y="692"/>
                </a:lnTo>
                <a:lnTo>
                  <a:pt x="1002" y="667"/>
                </a:lnTo>
                <a:lnTo>
                  <a:pt x="1009" y="641"/>
                </a:lnTo>
                <a:lnTo>
                  <a:pt x="1016" y="617"/>
                </a:lnTo>
                <a:lnTo>
                  <a:pt x="1020" y="591"/>
                </a:lnTo>
                <a:lnTo>
                  <a:pt x="1023" y="565"/>
                </a:lnTo>
                <a:lnTo>
                  <a:pt x="1025" y="539"/>
                </a:lnTo>
                <a:lnTo>
                  <a:pt x="1026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4" name="Freeform 46"/>
          <p:cNvSpPr>
            <a:spLocks/>
          </p:cNvSpPr>
          <p:nvPr/>
        </p:nvSpPr>
        <p:spPr bwMode="auto">
          <a:xfrm>
            <a:off x="3186113" y="5302250"/>
            <a:ext cx="325437" cy="325438"/>
          </a:xfrm>
          <a:custGeom>
            <a:avLst/>
            <a:gdLst>
              <a:gd name="T0" fmla="*/ 461 w 1026"/>
              <a:gd name="T1" fmla="*/ 1023 h 1026"/>
              <a:gd name="T2" fmla="*/ 360 w 1026"/>
              <a:gd name="T3" fmla="*/ 1003 h 1026"/>
              <a:gd name="T4" fmla="*/ 269 w 1026"/>
              <a:gd name="T5" fmla="*/ 964 h 1026"/>
              <a:gd name="T6" fmla="*/ 187 w 1026"/>
              <a:gd name="T7" fmla="*/ 909 h 1026"/>
              <a:gd name="T8" fmla="*/ 117 w 1026"/>
              <a:gd name="T9" fmla="*/ 839 h 1026"/>
              <a:gd name="T10" fmla="*/ 62 w 1026"/>
              <a:gd name="T11" fmla="*/ 757 h 1026"/>
              <a:gd name="T12" fmla="*/ 23 w 1026"/>
              <a:gd name="T13" fmla="*/ 666 h 1026"/>
              <a:gd name="T14" fmla="*/ 3 w 1026"/>
              <a:gd name="T15" fmla="*/ 565 h 1026"/>
              <a:gd name="T16" fmla="*/ 3 w 1026"/>
              <a:gd name="T17" fmla="*/ 461 h 1026"/>
              <a:gd name="T18" fmla="*/ 23 w 1026"/>
              <a:gd name="T19" fmla="*/ 360 h 1026"/>
              <a:gd name="T20" fmla="*/ 62 w 1026"/>
              <a:gd name="T21" fmla="*/ 269 h 1026"/>
              <a:gd name="T22" fmla="*/ 117 w 1026"/>
              <a:gd name="T23" fmla="*/ 187 h 1026"/>
              <a:gd name="T24" fmla="*/ 187 w 1026"/>
              <a:gd name="T25" fmla="*/ 117 h 1026"/>
              <a:gd name="T26" fmla="*/ 269 w 1026"/>
              <a:gd name="T27" fmla="*/ 62 h 1026"/>
              <a:gd name="T28" fmla="*/ 360 w 1026"/>
              <a:gd name="T29" fmla="*/ 23 h 1026"/>
              <a:gd name="T30" fmla="*/ 461 w 1026"/>
              <a:gd name="T31" fmla="*/ 3 h 1026"/>
              <a:gd name="T32" fmla="*/ 565 w 1026"/>
              <a:gd name="T33" fmla="*/ 3 h 1026"/>
              <a:gd name="T34" fmla="*/ 666 w 1026"/>
              <a:gd name="T35" fmla="*/ 23 h 1026"/>
              <a:gd name="T36" fmla="*/ 757 w 1026"/>
              <a:gd name="T37" fmla="*/ 62 h 1026"/>
              <a:gd name="T38" fmla="*/ 839 w 1026"/>
              <a:gd name="T39" fmla="*/ 117 h 1026"/>
              <a:gd name="T40" fmla="*/ 909 w 1026"/>
              <a:gd name="T41" fmla="*/ 187 h 1026"/>
              <a:gd name="T42" fmla="*/ 964 w 1026"/>
              <a:gd name="T43" fmla="*/ 269 h 1026"/>
              <a:gd name="T44" fmla="*/ 1003 w 1026"/>
              <a:gd name="T45" fmla="*/ 360 h 1026"/>
              <a:gd name="T46" fmla="*/ 1023 w 1026"/>
              <a:gd name="T47" fmla="*/ 461 h 1026"/>
              <a:gd name="T48" fmla="*/ 1023 w 1026"/>
              <a:gd name="T49" fmla="*/ 565 h 1026"/>
              <a:gd name="T50" fmla="*/ 1003 w 1026"/>
              <a:gd name="T51" fmla="*/ 666 h 1026"/>
              <a:gd name="T52" fmla="*/ 964 w 1026"/>
              <a:gd name="T53" fmla="*/ 757 h 1026"/>
              <a:gd name="T54" fmla="*/ 909 w 1026"/>
              <a:gd name="T55" fmla="*/ 839 h 1026"/>
              <a:gd name="T56" fmla="*/ 839 w 1026"/>
              <a:gd name="T57" fmla="*/ 909 h 1026"/>
              <a:gd name="T58" fmla="*/ 757 w 1026"/>
              <a:gd name="T59" fmla="*/ 964 h 1026"/>
              <a:gd name="T60" fmla="*/ 666 w 1026"/>
              <a:gd name="T61" fmla="*/ 1003 h 1026"/>
              <a:gd name="T62" fmla="*/ 565 w 1026"/>
              <a:gd name="T63" fmla="*/ 1023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6" h="1026">
                <a:moveTo>
                  <a:pt x="513" y="1026"/>
                </a:moveTo>
                <a:lnTo>
                  <a:pt x="461" y="1023"/>
                </a:lnTo>
                <a:lnTo>
                  <a:pt x="409" y="1016"/>
                </a:lnTo>
                <a:lnTo>
                  <a:pt x="360" y="1003"/>
                </a:lnTo>
                <a:lnTo>
                  <a:pt x="313" y="986"/>
                </a:lnTo>
                <a:lnTo>
                  <a:pt x="269" y="964"/>
                </a:lnTo>
                <a:lnTo>
                  <a:pt x="226" y="939"/>
                </a:lnTo>
                <a:lnTo>
                  <a:pt x="187" y="909"/>
                </a:lnTo>
                <a:lnTo>
                  <a:pt x="150" y="876"/>
                </a:lnTo>
                <a:lnTo>
                  <a:pt x="117" y="839"/>
                </a:lnTo>
                <a:lnTo>
                  <a:pt x="87" y="800"/>
                </a:lnTo>
                <a:lnTo>
                  <a:pt x="62" y="757"/>
                </a:lnTo>
                <a:lnTo>
                  <a:pt x="40" y="713"/>
                </a:lnTo>
                <a:lnTo>
                  <a:pt x="23" y="666"/>
                </a:lnTo>
                <a:lnTo>
                  <a:pt x="11" y="617"/>
                </a:lnTo>
                <a:lnTo>
                  <a:pt x="3" y="565"/>
                </a:lnTo>
                <a:lnTo>
                  <a:pt x="0" y="513"/>
                </a:lnTo>
                <a:lnTo>
                  <a:pt x="3" y="461"/>
                </a:lnTo>
                <a:lnTo>
                  <a:pt x="11" y="410"/>
                </a:lnTo>
                <a:lnTo>
                  <a:pt x="23" y="360"/>
                </a:lnTo>
                <a:lnTo>
                  <a:pt x="40" y="313"/>
                </a:lnTo>
                <a:lnTo>
                  <a:pt x="62" y="269"/>
                </a:lnTo>
                <a:lnTo>
                  <a:pt x="87" y="226"/>
                </a:lnTo>
                <a:lnTo>
                  <a:pt x="117" y="187"/>
                </a:lnTo>
                <a:lnTo>
                  <a:pt x="150" y="150"/>
                </a:lnTo>
                <a:lnTo>
                  <a:pt x="187" y="117"/>
                </a:lnTo>
                <a:lnTo>
                  <a:pt x="226" y="88"/>
                </a:lnTo>
                <a:lnTo>
                  <a:pt x="269" y="62"/>
                </a:lnTo>
                <a:lnTo>
                  <a:pt x="313" y="40"/>
                </a:lnTo>
                <a:lnTo>
                  <a:pt x="360" y="23"/>
                </a:lnTo>
                <a:lnTo>
                  <a:pt x="409" y="11"/>
                </a:lnTo>
                <a:lnTo>
                  <a:pt x="461" y="3"/>
                </a:lnTo>
                <a:lnTo>
                  <a:pt x="513" y="0"/>
                </a:lnTo>
                <a:lnTo>
                  <a:pt x="565" y="3"/>
                </a:lnTo>
                <a:lnTo>
                  <a:pt x="617" y="11"/>
                </a:lnTo>
                <a:lnTo>
                  <a:pt x="666" y="23"/>
                </a:lnTo>
                <a:lnTo>
                  <a:pt x="713" y="40"/>
                </a:lnTo>
                <a:lnTo>
                  <a:pt x="757" y="62"/>
                </a:lnTo>
                <a:lnTo>
                  <a:pt x="800" y="88"/>
                </a:lnTo>
                <a:lnTo>
                  <a:pt x="839" y="117"/>
                </a:lnTo>
                <a:lnTo>
                  <a:pt x="876" y="150"/>
                </a:lnTo>
                <a:lnTo>
                  <a:pt x="909" y="187"/>
                </a:lnTo>
                <a:lnTo>
                  <a:pt x="939" y="226"/>
                </a:lnTo>
                <a:lnTo>
                  <a:pt x="964" y="269"/>
                </a:lnTo>
                <a:lnTo>
                  <a:pt x="986" y="313"/>
                </a:lnTo>
                <a:lnTo>
                  <a:pt x="1003" y="360"/>
                </a:lnTo>
                <a:lnTo>
                  <a:pt x="1016" y="410"/>
                </a:lnTo>
                <a:lnTo>
                  <a:pt x="1023" y="461"/>
                </a:lnTo>
                <a:lnTo>
                  <a:pt x="1026" y="513"/>
                </a:lnTo>
                <a:lnTo>
                  <a:pt x="1023" y="565"/>
                </a:lnTo>
                <a:lnTo>
                  <a:pt x="1016" y="617"/>
                </a:lnTo>
                <a:lnTo>
                  <a:pt x="1003" y="666"/>
                </a:lnTo>
                <a:lnTo>
                  <a:pt x="986" y="713"/>
                </a:lnTo>
                <a:lnTo>
                  <a:pt x="964" y="757"/>
                </a:lnTo>
                <a:lnTo>
                  <a:pt x="939" y="800"/>
                </a:lnTo>
                <a:lnTo>
                  <a:pt x="909" y="839"/>
                </a:lnTo>
                <a:lnTo>
                  <a:pt x="876" y="876"/>
                </a:lnTo>
                <a:lnTo>
                  <a:pt x="839" y="909"/>
                </a:lnTo>
                <a:lnTo>
                  <a:pt x="800" y="939"/>
                </a:lnTo>
                <a:lnTo>
                  <a:pt x="757" y="964"/>
                </a:lnTo>
                <a:lnTo>
                  <a:pt x="713" y="986"/>
                </a:lnTo>
                <a:lnTo>
                  <a:pt x="666" y="1003"/>
                </a:lnTo>
                <a:lnTo>
                  <a:pt x="617" y="1016"/>
                </a:lnTo>
                <a:lnTo>
                  <a:pt x="565" y="1023"/>
                </a:lnTo>
                <a:lnTo>
                  <a:pt x="513" y="10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5" name="Rectangle 47"/>
          <p:cNvSpPr>
            <a:spLocks noChangeArrowheads="1"/>
          </p:cNvSpPr>
          <p:nvPr/>
        </p:nvSpPr>
        <p:spPr bwMode="auto">
          <a:xfrm>
            <a:off x="3251200" y="5348288"/>
            <a:ext cx="192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W</a:t>
            </a:r>
            <a:endParaRPr lang="en-US" altLang="en-US"/>
          </a:p>
        </p:txBody>
      </p:sp>
      <p:sp>
        <p:nvSpPr>
          <p:cNvPr id="176176" name="Freeform 48"/>
          <p:cNvSpPr>
            <a:spLocks/>
          </p:cNvSpPr>
          <p:nvPr/>
        </p:nvSpPr>
        <p:spPr bwMode="auto">
          <a:xfrm>
            <a:off x="3295650" y="5148263"/>
            <a:ext cx="93663" cy="153987"/>
          </a:xfrm>
          <a:custGeom>
            <a:avLst/>
            <a:gdLst>
              <a:gd name="T0" fmla="*/ 271 w 296"/>
              <a:gd name="T1" fmla="*/ 486 h 486"/>
              <a:gd name="T2" fmla="*/ 0 w 296"/>
              <a:gd name="T3" fmla="*/ 82 h 486"/>
              <a:gd name="T4" fmla="*/ 296 w 296"/>
              <a:gd name="T5" fmla="*/ 0 h 486"/>
              <a:gd name="T6" fmla="*/ 271 w 296"/>
              <a:gd name="T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486">
                <a:moveTo>
                  <a:pt x="271" y="486"/>
                </a:moveTo>
                <a:lnTo>
                  <a:pt x="0" y="82"/>
                </a:lnTo>
                <a:lnTo>
                  <a:pt x="296" y="0"/>
                </a:lnTo>
                <a:lnTo>
                  <a:pt x="271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7" name="Freeform 49"/>
          <p:cNvSpPr>
            <a:spLocks/>
          </p:cNvSpPr>
          <p:nvPr/>
        </p:nvSpPr>
        <p:spPr bwMode="auto">
          <a:xfrm>
            <a:off x="3055938" y="4976813"/>
            <a:ext cx="300037" cy="212725"/>
          </a:xfrm>
          <a:custGeom>
            <a:avLst/>
            <a:gdLst>
              <a:gd name="T0" fmla="*/ 0 w 946"/>
              <a:gd name="T1" fmla="*/ 0 h 667"/>
              <a:gd name="T2" fmla="*/ 96 w 946"/>
              <a:gd name="T3" fmla="*/ 6 h 667"/>
              <a:gd name="T4" fmla="*/ 192 w 946"/>
              <a:gd name="T5" fmla="*/ 22 h 667"/>
              <a:gd name="T6" fmla="*/ 285 w 946"/>
              <a:gd name="T7" fmla="*/ 50 h 667"/>
              <a:gd name="T8" fmla="*/ 376 w 946"/>
              <a:gd name="T9" fmla="*/ 88 h 667"/>
              <a:gd name="T10" fmla="*/ 465 w 946"/>
              <a:gd name="T11" fmla="*/ 134 h 667"/>
              <a:gd name="T12" fmla="*/ 550 w 946"/>
              <a:gd name="T13" fmla="*/ 190 h 667"/>
              <a:gd name="T14" fmla="*/ 630 w 946"/>
              <a:gd name="T15" fmla="*/ 251 h 667"/>
              <a:gd name="T16" fmla="*/ 706 w 946"/>
              <a:gd name="T17" fmla="*/ 321 h 667"/>
              <a:gd name="T18" fmla="*/ 774 w 946"/>
              <a:gd name="T19" fmla="*/ 396 h 667"/>
              <a:gd name="T20" fmla="*/ 836 w 946"/>
              <a:gd name="T21" fmla="*/ 476 h 667"/>
              <a:gd name="T22" fmla="*/ 891 w 946"/>
              <a:gd name="T23" fmla="*/ 561 h 667"/>
              <a:gd name="T24" fmla="*/ 937 w 946"/>
              <a:gd name="T25" fmla="*/ 649 h 667"/>
              <a:gd name="T26" fmla="*/ 946 w 946"/>
              <a:gd name="T2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6" h="667">
                <a:moveTo>
                  <a:pt x="0" y="0"/>
                </a:moveTo>
                <a:lnTo>
                  <a:pt x="96" y="6"/>
                </a:lnTo>
                <a:lnTo>
                  <a:pt x="192" y="22"/>
                </a:lnTo>
                <a:lnTo>
                  <a:pt x="285" y="50"/>
                </a:lnTo>
                <a:lnTo>
                  <a:pt x="376" y="88"/>
                </a:lnTo>
                <a:lnTo>
                  <a:pt x="465" y="134"/>
                </a:lnTo>
                <a:lnTo>
                  <a:pt x="550" y="190"/>
                </a:lnTo>
                <a:lnTo>
                  <a:pt x="630" y="251"/>
                </a:lnTo>
                <a:lnTo>
                  <a:pt x="706" y="321"/>
                </a:lnTo>
                <a:lnTo>
                  <a:pt x="774" y="396"/>
                </a:lnTo>
                <a:lnTo>
                  <a:pt x="836" y="476"/>
                </a:lnTo>
                <a:lnTo>
                  <a:pt x="891" y="561"/>
                </a:lnTo>
                <a:lnTo>
                  <a:pt x="937" y="649"/>
                </a:lnTo>
                <a:lnTo>
                  <a:pt x="946" y="6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8" name="Freeform 50"/>
          <p:cNvSpPr>
            <a:spLocks/>
          </p:cNvSpPr>
          <p:nvPr/>
        </p:nvSpPr>
        <p:spPr bwMode="auto">
          <a:xfrm>
            <a:off x="2824163" y="5126038"/>
            <a:ext cx="96837" cy="153987"/>
          </a:xfrm>
          <a:custGeom>
            <a:avLst/>
            <a:gdLst>
              <a:gd name="T0" fmla="*/ 56 w 301"/>
              <a:gd name="T1" fmla="*/ 0 h 483"/>
              <a:gd name="T2" fmla="*/ 301 w 301"/>
              <a:gd name="T3" fmla="*/ 420 h 483"/>
              <a:gd name="T4" fmla="*/ 0 w 301"/>
              <a:gd name="T5" fmla="*/ 483 h 483"/>
              <a:gd name="T6" fmla="*/ 56 w 301"/>
              <a:gd name="T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1" h="483">
                <a:moveTo>
                  <a:pt x="56" y="0"/>
                </a:moveTo>
                <a:lnTo>
                  <a:pt x="301" y="420"/>
                </a:lnTo>
                <a:lnTo>
                  <a:pt x="0" y="483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9" name="Freeform 51"/>
          <p:cNvSpPr>
            <a:spLocks/>
          </p:cNvSpPr>
          <p:nvPr/>
        </p:nvSpPr>
        <p:spPr bwMode="auto">
          <a:xfrm>
            <a:off x="2860675" y="5241925"/>
            <a:ext cx="295275" cy="220663"/>
          </a:xfrm>
          <a:custGeom>
            <a:avLst/>
            <a:gdLst>
              <a:gd name="T0" fmla="*/ 930 w 930"/>
              <a:gd name="T1" fmla="*/ 698 h 698"/>
              <a:gd name="T2" fmla="*/ 834 w 930"/>
              <a:gd name="T3" fmla="*/ 693 h 698"/>
              <a:gd name="T4" fmla="*/ 738 w 930"/>
              <a:gd name="T5" fmla="*/ 675 h 698"/>
              <a:gd name="T6" fmla="*/ 645 w 930"/>
              <a:gd name="T7" fmla="*/ 647 h 698"/>
              <a:gd name="T8" fmla="*/ 554 w 930"/>
              <a:gd name="T9" fmla="*/ 607 h 698"/>
              <a:gd name="T10" fmla="*/ 465 w 930"/>
              <a:gd name="T11" fmla="*/ 558 h 698"/>
              <a:gd name="T12" fmla="*/ 381 w 930"/>
              <a:gd name="T13" fmla="*/ 500 h 698"/>
              <a:gd name="T14" fmla="*/ 301 w 930"/>
              <a:gd name="T15" fmla="*/ 434 h 698"/>
              <a:gd name="T16" fmla="*/ 228 w 930"/>
              <a:gd name="T17" fmla="*/ 362 h 698"/>
              <a:gd name="T18" fmla="*/ 161 w 930"/>
              <a:gd name="T19" fmla="*/ 284 h 698"/>
              <a:gd name="T20" fmla="*/ 101 w 930"/>
              <a:gd name="T21" fmla="*/ 200 h 698"/>
              <a:gd name="T22" fmla="*/ 49 w 930"/>
              <a:gd name="T23" fmla="*/ 111 h 698"/>
              <a:gd name="T24" fmla="*/ 7 w 930"/>
              <a:gd name="T25" fmla="*/ 20 h 698"/>
              <a:gd name="T26" fmla="*/ 0 w 930"/>
              <a:gd name="T2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0" h="698">
                <a:moveTo>
                  <a:pt x="930" y="698"/>
                </a:moveTo>
                <a:lnTo>
                  <a:pt x="834" y="693"/>
                </a:lnTo>
                <a:lnTo>
                  <a:pt x="738" y="675"/>
                </a:lnTo>
                <a:lnTo>
                  <a:pt x="645" y="647"/>
                </a:lnTo>
                <a:lnTo>
                  <a:pt x="554" y="607"/>
                </a:lnTo>
                <a:lnTo>
                  <a:pt x="465" y="558"/>
                </a:lnTo>
                <a:lnTo>
                  <a:pt x="381" y="500"/>
                </a:lnTo>
                <a:lnTo>
                  <a:pt x="301" y="434"/>
                </a:lnTo>
                <a:lnTo>
                  <a:pt x="228" y="362"/>
                </a:lnTo>
                <a:lnTo>
                  <a:pt x="161" y="284"/>
                </a:lnTo>
                <a:lnTo>
                  <a:pt x="101" y="200"/>
                </a:lnTo>
                <a:lnTo>
                  <a:pt x="49" y="111"/>
                </a:lnTo>
                <a:lnTo>
                  <a:pt x="7" y="2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0" name="Rectangle 52"/>
          <p:cNvSpPr>
            <a:spLocks noChangeArrowheads="1"/>
          </p:cNvSpPr>
          <p:nvPr/>
        </p:nvSpPr>
        <p:spPr bwMode="auto">
          <a:xfrm>
            <a:off x="614363" y="4260850"/>
            <a:ext cx="1301750" cy="146526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1" name="Freeform 53"/>
          <p:cNvSpPr>
            <a:spLocks/>
          </p:cNvSpPr>
          <p:nvPr/>
        </p:nvSpPr>
        <p:spPr bwMode="auto">
          <a:xfrm>
            <a:off x="614363" y="4260850"/>
            <a:ext cx="1301750" cy="1465263"/>
          </a:xfrm>
          <a:custGeom>
            <a:avLst/>
            <a:gdLst>
              <a:gd name="T0" fmla="*/ 2051 w 4102"/>
              <a:gd name="T1" fmla="*/ 4615 h 4615"/>
              <a:gd name="T2" fmla="*/ 0 w 4102"/>
              <a:gd name="T3" fmla="*/ 4615 h 4615"/>
              <a:gd name="T4" fmla="*/ 0 w 4102"/>
              <a:gd name="T5" fmla="*/ 0 h 4615"/>
              <a:gd name="T6" fmla="*/ 4102 w 4102"/>
              <a:gd name="T7" fmla="*/ 0 h 4615"/>
              <a:gd name="T8" fmla="*/ 4102 w 4102"/>
              <a:gd name="T9" fmla="*/ 4615 h 4615"/>
              <a:gd name="T10" fmla="*/ 2051 w 4102"/>
              <a:gd name="T11" fmla="*/ 4615 h 4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2" h="4615">
                <a:moveTo>
                  <a:pt x="2051" y="4615"/>
                </a:moveTo>
                <a:lnTo>
                  <a:pt x="0" y="4615"/>
                </a:lnTo>
                <a:lnTo>
                  <a:pt x="0" y="0"/>
                </a:lnTo>
                <a:lnTo>
                  <a:pt x="4102" y="0"/>
                </a:lnTo>
                <a:lnTo>
                  <a:pt x="4102" y="4615"/>
                </a:lnTo>
                <a:lnTo>
                  <a:pt x="2051" y="461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2" name="Rectangle 54"/>
          <p:cNvSpPr>
            <a:spLocks noChangeArrowheads="1"/>
          </p:cNvSpPr>
          <p:nvPr/>
        </p:nvSpPr>
        <p:spPr bwMode="auto">
          <a:xfrm>
            <a:off x="1095375" y="4249325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job</a:t>
            </a:r>
            <a:endParaRPr lang="en-US" altLang="en-US" dirty="0"/>
          </a:p>
        </p:txBody>
      </p:sp>
      <p:sp>
        <p:nvSpPr>
          <p:cNvPr id="176183" name="Rectangle 55"/>
          <p:cNvSpPr>
            <a:spLocks noChangeArrowheads="1"/>
          </p:cNvSpPr>
          <p:nvPr/>
        </p:nvSpPr>
        <p:spPr bwMode="auto">
          <a:xfrm>
            <a:off x="874713" y="4495347"/>
            <a:ext cx="7822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stream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76184" name="Rectangle 56"/>
          <p:cNvSpPr>
            <a:spLocks noChangeArrowheads="1"/>
          </p:cNvSpPr>
          <p:nvPr/>
        </p:nvSpPr>
        <p:spPr bwMode="auto">
          <a:xfrm>
            <a:off x="885825" y="4754563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  <p:sp>
        <p:nvSpPr>
          <p:cNvPr id="176185" name="Rectangle 57"/>
          <p:cNvSpPr>
            <a:spLocks noChangeArrowheads="1"/>
          </p:cNvSpPr>
          <p:nvPr/>
        </p:nvSpPr>
        <p:spPr bwMode="auto">
          <a:xfrm>
            <a:off x="803378" y="4741183"/>
            <a:ext cx="924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from log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76186" name="Rectangle 58"/>
          <p:cNvSpPr>
            <a:spLocks noChangeArrowheads="1"/>
          </p:cNvSpPr>
          <p:nvPr/>
        </p:nvSpPr>
        <p:spPr bwMode="auto">
          <a:xfrm>
            <a:off x="776288" y="5172075"/>
            <a:ext cx="195262" cy="45561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7" name="Freeform 59"/>
          <p:cNvSpPr>
            <a:spLocks/>
          </p:cNvSpPr>
          <p:nvPr/>
        </p:nvSpPr>
        <p:spPr bwMode="auto">
          <a:xfrm>
            <a:off x="776288" y="5172075"/>
            <a:ext cx="195262" cy="455613"/>
          </a:xfrm>
          <a:custGeom>
            <a:avLst/>
            <a:gdLst>
              <a:gd name="T0" fmla="*/ 307 w 615"/>
              <a:gd name="T1" fmla="*/ 1436 h 1436"/>
              <a:gd name="T2" fmla="*/ 0 w 615"/>
              <a:gd name="T3" fmla="*/ 1436 h 1436"/>
              <a:gd name="T4" fmla="*/ 0 w 615"/>
              <a:gd name="T5" fmla="*/ 0 h 1436"/>
              <a:gd name="T6" fmla="*/ 615 w 615"/>
              <a:gd name="T7" fmla="*/ 0 h 1436"/>
              <a:gd name="T8" fmla="*/ 615 w 615"/>
              <a:gd name="T9" fmla="*/ 1436 h 1436"/>
              <a:gd name="T10" fmla="*/ 307 w 615"/>
              <a:gd name="T11" fmla="*/ 1436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5" h="1436">
                <a:moveTo>
                  <a:pt x="307" y="1436"/>
                </a:moveTo>
                <a:lnTo>
                  <a:pt x="0" y="1436"/>
                </a:lnTo>
                <a:lnTo>
                  <a:pt x="0" y="0"/>
                </a:lnTo>
                <a:lnTo>
                  <a:pt x="615" y="0"/>
                </a:lnTo>
                <a:lnTo>
                  <a:pt x="615" y="1436"/>
                </a:lnTo>
                <a:lnTo>
                  <a:pt x="307" y="14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8" name="Rectangle 60"/>
          <p:cNvSpPr>
            <a:spLocks noChangeArrowheads="1"/>
          </p:cNvSpPr>
          <p:nvPr/>
        </p:nvSpPr>
        <p:spPr bwMode="auto">
          <a:xfrm>
            <a:off x="1135063" y="5140325"/>
            <a:ext cx="325437" cy="48736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9" name="Freeform 61"/>
          <p:cNvSpPr>
            <a:spLocks/>
          </p:cNvSpPr>
          <p:nvPr/>
        </p:nvSpPr>
        <p:spPr bwMode="auto">
          <a:xfrm>
            <a:off x="1135063" y="5140325"/>
            <a:ext cx="325437" cy="487363"/>
          </a:xfrm>
          <a:custGeom>
            <a:avLst/>
            <a:gdLst>
              <a:gd name="T0" fmla="*/ 513 w 1026"/>
              <a:gd name="T1" fmla="*/ 1538 h 1538"/>
              <a:gd name="T2" fmla="*/ 0 w 1026"/>
              <a:gd name="T3" fmla="*/ 1538 h 1538"/>
              <a:gd name="T4" fmla="*/ 0 w 1026"/>
              <a:gd name="T5" fmla="*/ 0 h 1538"/>
              <a:gd name="T6" fmla="*/ 1026 w 1026"/>
              <a:gd name="T7" fmla="*/ 0 h 1538"/>
              <a:gd name="T8" fmla="*/ 1026 w 1026"/>
              <a:gd name="T9" fmla="*/ 1538 h 1538"/>
              <a:gd name="T10" fmla="*/ 513 w 1026"/>
              <a:gd name="T11" fmla="*/ 1538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6" h="1538">
                <a:moveTo>
                  <a:pt x="513" y="1538"/>
                </a:moveTo>
                <a:lnTo>
                  <a:pt x="0" y="1538"/>
                </a:lnTo>
                <a:lnTo>
                  <a:pt x="0" y="0"/>
                </a:lnTo>
                <a:lnTo>
                  <a:pt x="1026" y="0"/>
                </a:lnTo>
                <a:lnTo>
                  <a:pt x="1026" y="1538"/>
                </a:lnTo>
                <a:lnTo>
                  <a:pt x="513" y="15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0" name="Rectangle 62"/>
          <p:cNvSpPr>
            <a:spLocks noChangeArrowheads="1"/>
          </p:cNvSpPr>
          <p:nvPr/>
        </p:nvSpPr>
        <p:spPr bwMode="auto">
          <a:xfrm>
            <a:off x="1590675" y="5205413"/>
            <a:ext cx="130175" cy="357187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1" name="Freeform 63"/>
          <p:cNvSpPr>
            <a:spLocks/>
          </p:cNvSpPr>
          <p:nvPr/>
        </p:nvSpPr>
        <p:spPr bwMode="auto">
          <a:xfrm>
            <a:off x="1590675" y="5205413"/>
            <a:ext cx="130175" cy="357187"/>
          </a:xfrm>
          <a:custGeom>
            <a:avLst/>
            <a:gdLst>
              <a:gd name="T0" fmla="*/ 205 w 411"/>
              <a:gd name="T1" fmla="*/ 1128 h 1128"/>
              <a:gd name="T2" fmla="*/ 0 w 411"/>
              <a:gd name="T3" fmla="*/ 1128 h 1128"/>
              <a:gd name="T4" fmla="*/ 0 w 411"/>
              <a:gd name="T5" fmla="*/ 0 h 1128"/>
              <a:gd name="T6" fmla="*/ 411 w 411"/>
              <a:gd name="T7" fmla="*/ 0 h 1128"/>
              <a:gd name="T8" fmla="*/ 411 w 411"/>
              <a:gd name="T9" fmla="*/ 1128 h 1128"/>
              <a:gd name="T10" fmla="*/ 205 w 411"/>
              <a:gd name="T11" fmla="*/ 1128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1" h="1128">
                <a:moveTo>
                  <a:pt x="205" y="1128"/>
                </a:moveTo>
                <a:lnTo>
                  <a:pt x="0" y="1128"/>
                </a:lnTo>
                <a:lnTo>
                  <a:pt x="0" y="0"/>
                </a:lnTo>
                <a:lnTo>
                  <a:pt x="411" y="0"/>
                </a:lnTo>
                <a:lnTo>
                  <a:pt x="411" y="1128"/>
                </a:lnTo>
                <a:lnTo>
                  <a:pt x="205" y="11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2" name="Rectangle 64"/>
          <p:cNvSpPr>
            <a:spLocks noChangeArrowheads="1"/>
          </p:cNvSpPr>
          <p:nvPr/>
        </p:nvSpPr>
        <p:spPr bwMode="auto">
          <a:xfrm>
            <a:off x="476250" y="3873500"/>
            <a:ext cx="8239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/>
              <a:t>user N</a:t>
            </a:r>
            <a:endParaRPr lang="en-US" altLang="en-US"/>
          </a:p>
        </p:txBody>
      </p:sp>
      <p:sp>
        <p:nvSpPr>
          <p:cNvPr id="176193" name="Freeform 65"/>
          <p:cNvSpPr>
            <a:spLocks/>
          </p:cNvSpPr>
          <p:nvPr/>
        </p:nvSpPr>
        <p:spPr bwMode="auto">
          <a:xfrm>
            <a:off x="2500313" y="4948238"/>
            <a:ext cx="230187" cy="144462"/>
          </a:xfrm>
          <a:custGeom>
            <a:avLst/>
            <a:gdLst>
              <a:gd name="T0" fmla="*/ 724 w 724"/>
              <a:gd name="T1" fmla="*/ 90 h 452"/>
              <a:gd name="T2" fmla="*/ 90 w 724"/>
              <a:gd name="T3" fmla="*/ 452 h 452"/>
              <a:gd name="T4" fmla="*/ 0 w 724"/>
              <a:gd name="T5" fmla="*/ 0 h 452"/>
              <a:gd name="T6" fmla="*/ 724 w 724"/>
              <a:gd name="T7" fmla="*/ 9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4" h="452">
                <a:moveTo>
                  <a:pt x="724" y="90"/>
                </a:moveTo>
                <a:lnTo>
                  <a:pt x="90" y="452"/>
                </a:lnTo>
                <a:lnTo>
                  <a:pt x="0" y="0"/>
                </a:lnTo>
                <a:lnTo>
                  <a:pt x="724" y="9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4" name="Freeform 66"/>
          <p:cNvSpPr>
            <a:spLocks/>
          </p:cNvSpPr>
          <p:nvPr/>
        </p:nvSpPr>
        <p:spPr bwMode="auto">
          <a:xfrm>
            <a:off x="1912938" y="4995863"/>
            <a:ext cx="647700" cy="160337"/>
          </a:xfrm>
          <a:custGeom>
            <a:avLst/>
            <a:gdLst>
              <a:gd name="T0" fmla="*/ 0 w 2041"/>
              <a:gd name="T1" fmla="*/ 404 h 505"/>
              <a:gd name="T2" fmla="*/ 2022 w 2041"/>
              <a:gd name="T3" fmla="*/ 0 h 505"/>
              <a:gd name="T4" fmla="*/ 2041 w 2041"/>
              <a:gd name="T5" fmla="*/ 101 h 505"/>
              <a:gd name="T6" fmla="*/ 21 w 2041"/>
              <a:gd name="T7" fmla="*/ 505 h 505"/>
              <a:gd name="T8" fmla="*/ 0 w 2041"/>
              <a:gd name="T9" fmla="*/ 40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1" h="505">
                <a:moveTo>
                  <a:pt x="0" y="404"/>
                </a:moveTo>
                <a:lnTo>
                  <a:pt x="2022" y="0"/>
                </a:lnTo>
                <a:lnTo>
                  <a:pt x="2041" y="101"/>
                </a:lnTo>
                <a:lnTo>
                  <a:pt x="21" y="505"/>
                </a:lnTo>
                <a:lnTo>
                  <a:pt x="0" y="40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5" name="Freeform 67"/>
          <p:cNvSpPr>
            <a:spLocks/>
          </p:cNvSpPr>
          <p:nvPr/>
        </p:nvSpPr>
        <p:spPr bwMode="auto">
          <a:xfrm>
            <a:off x="2046288" y="3675063"/>
            <a:ext cx="31750" cy="31750"/>
          </a:xfrm>
          <a:custGeom>
            <a:avLst/>
            <a:gdLst>
              <a:gd name="T0" fmla="*/ 102 w 102"/>
              <a:gd name="T1" fmla="*/ 46 h 102"/>
              <a:gd name="T2" fmla="*/ 100 w 102"/>
              <a:gd name="T3" fmla="*/ 38 h 102"/>
              <a:gd name="T4" fmla="*/ 98 w 102"/>
              <a:gd name="T5" fmla="*/ 31 h 102"/>
              <a:gd name="T6" fmla="*/ 94 w 102"/>
              <a:gd name="T7" fmla="*/ 24 h 102"/>
              <a:gd name="T8" fmla="*/ 90 w 102"/>
              <a:gd name="T9" fmla="*/ 17 h 102"/>
              <a:gd name="T10" fmla="*/ 85 w 102"/>
              <a:gd name="T11" fmla="*/ 12 h 102"/>
              <a:gd name="T12" fmla="*/ 78 w 102"/>
              <a:gd name="T13" fmla="*/ 8 h 102"/>
              <a:gd name="T14" fmla="*/ 72 w 102"/>
              <a:gd name="T15" fmla="*/ 4 h 102"/>
              <a:gd name="T16" fmla="*/ 64 w 102"/>
              <a:gd name="T17" fmla="*/ 2 h 102"/>
              <a:gd name="T18" fmla="*/ 56 w 102"/>
              <a:gd name="T19" fmla="*/ 0 h 102"/>
              <a:gd name="T20" fmla="*/ 51 w 102"/>
              <a:gd name="T21" fmla="*/ 0 h 102"/>
              <a:gd name="T22" fmla="*/ 43 w 102"/>
              <a:gd name="T23" fmla="*/ 1 h 102"/>
              <a:gd name="T24" fmla="*/ 36 w 102"/>
              <a:gd name="T25" fmla="*/ 2 h 102"/>
              <a:gd name="T26" fmla="*/ 29 w 102"/>
              <a:gd name="T27" fmla="*/ 5 h 102"/>
              <a:gd name="T28" fmla="*/ 21 w 102"/>
              <a:gd name="T29" fmla="*/ 9 h 102"/>
              <a:gd name="T30" fmla="*/ 16 w 102"/>
              <a:gd name="T31" fmla="*/ 14 h 102"/>
              <a:gd name="T32" fmla="*/ 10 w 102"/>
              <a:gd name="T33" fmla="*/ 19 h 102"/>
              <a:gd name="T34" fmla="*/ 6 w 102"/>
              <a:gd name="T35" fmla="*/ 26 h 102"/>
              <a:gd name="T36" fmla="*/ 3 w 102"/>
              <a:gd name="T37" fmla="*/ 34 h 102"/>
              <a:gd name="T38" fmla="*/ 1 w 102"/>
              <a:gd name="T39" fmla="*/ 41 h 102"/>
              <a:gd name="T40" fmla="*/ 0 w 102"/>
              <a:gd name="T41" fmla="*/ 48 h 102"/>
              <a:gd name="T42" fmla="*/ 0 w 102"/>
              <a:gd name="T43" fmla="*/ 54 h 102"/>
              <a:gd name="T44" fmla="*/ 1 w 102"/>
              <a:gd name="T45" fmla="*/ 61 h 102"/>
              <a:gd name="T46" fmla="*/ 3 w 102"/>
              <a:gd name="T47" fmla="*/ 69 h 102"/>
              <a:gd name="T48" fmla="*/ 6 w 102"/>
              <a:gd name="T49" fmla="*/ 76 h 102"/>
              <a:gd name="T50" fmla="*/ 10 w 102"/>
              <a:gd name="T51" fmla="*/ 83 h 102"/>
              <a:gd name="T52" fmla="*/ 16 w 102"/>
              <a:gd name="T53" fmla="*/ 88 h 102"/>
              <a:gd name="T54" fmla="*/ 21 w 102"/>
              <a:gd name="T55" fmla="*/ 93 h 102"/>
              <a:gd name="T56" fmla="*/ 29 w 102"/>
              <a:gd name="T57" fmla="*/ 97 h 102"/>
              <a:gd name="T58" fmla="*/ 36 w 102"/>
              <a:gd name="T59" fmla="*/ 100 h 102"/>
              <a:gd name="T60" fmla="*/ 43 w 102"/>
              <a:gd name="T61" fmla="*/ 101 h 102"/>
              <a:gd name="T62" fmla="*/ 51 w 102"/>
              <a:gd name="T63" fmla="*/ 102 h 102"/>
              <a:gd name="T64" fmla="*/ 56 w 102"/>
              <a:gd name="T65" fmla="*/ 102 h 102"/>
              <a:gd name="T66" fmla="*/ 64 w 102"/>
              <a:gd name="T67" fmla="*/ 100 h 102"/>
              <a:gd name="T68" fmla="*/ 72 w 102"/>
              <a:gd name="T69" fmla="*/ 98 h 102"/>
              <a:gd name="T70" fmla="*/ 78 w 102"/>
              <a:gd name="T71" fmla="*/ 94 h 102"/>
              <a:gd name="T72" fmla="*/ 85 w 102"/>
              <a:gd name="T73" fmla="*/ 90 h 102"/>
              <a:gd name="T74" fmla="*/ 90 w 102"/>
              <a:gd name="T75" fmla="*/ 85 h 102"/>
              <a:gd name="T76" fmla="*/ 94 w 102"/>
              <a:gd name="T77" fmla="*/ 78 h 102"/>
              <a:gd name="T78" fmla="*/ 98 w 102"/>
              <a:gd name="T79" fmla="*/ 72 h 102"/>
              <a:gd name="T80" fmla="*/ 100 w 102"/>
              <a:gd name="T81" fmla="*/ 64 h 102"/>
              <a:gd name="T82" fmla="*/ 102 w 102"/>
              <a:gd name="T83" fmla="*/ 5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2">
                <a:moveTo>
                  <a:pt x="102" y="51"/>
                </a:moveTo>
                <a:lnTo>
                  <a:pt x="102" y="48"/>
                </a:lnTo>
                <a:lnTo>
                  <a:pt x="102" y="46"/>
                </a:lnTo>
                <a:lnTo>
                  <a:pt x="101" y="43"/>
                </a:lnTo>
                <a:lnTo>
                  <a:pt x="101" y="41"/>
                </a:lnTo>
                <a:lnTo>
                  <a:pt x="100" y="38"/>
                </a:lnTo>
                <a:lnTo>
                  <a:pt x="100" y="36"/>
                </a:lnTo>
                <a:lnTo>
                  <a:pt x="99" y="34"/>
                </a:lnTo>
                <a:lnTo>
                  <a:pt x="98" y="31"/>
                </a:lnTo>
                <a:lnTo>
                  <a:pt x="97" y="29"/>
                </a:lnTo>
                <a:lnTo>
                  <a:pt x="96" y="26"/>
                </a:lnTo>
                <a:lnTo>
                  <a:pt x="94" y="24"/>
                </a:lnTo>
                <a:lnTo>
                  <a:pt x="93" y="21"/>
                </a:lnTo>
                <a:lnTo>
                  <a:pt x="92" y="19"/>
                </a:lnTo>
                <a:lnTo>
                  <a:pt x="90" y="17"/>
                </a:lnTo>
                <a:lnTo>
                  <a:pt x="88" y="16"/>
                </a:lnTo>
                <a:lnTo>
                  <a:pt x="86" y="14"/>
                </a:lnTo>
                <a:lnTo>
                  <a:pt x="85" y="12"/>
                </a:lnTo>
                <a:lnTo>
                  <a:pt x="83" y="10"/>
                </a:lnTo>
                <a:lnTo>
                  <a:pt x="81" y="9"/>
                </a:lnTo>
                <a:lnTo>
                  <a:pt x="78" y="8"/>
                </a:lnTo>
                <a:lnTo>
                  <a:pt x="76" y="6"/>
                </a:lnTo>
                <a:lnTo>
                  <a:pt x="74" y="5"/>
                </a:lnTo>
                <a:lnTo>
                  <a:pt x="72" y="4"/>
                </a:lnTo>
                <a:lnTo>
                  <a:pt x="69" y="3"/>
                </a:lnTo>
                <a:lnTo>
                  <a:pt x="67" y="2"/>
                </a:lnTo>
                <a:lnTo>
                  <a:pt x="64" y="2"/>
                </a:lnTo>
                <a:lnTo>
                  <a:pt x="61" y="1"/>
                </a:lnTo>
                <a:lnTo>
                  <a:pt x="59" y="1"/>
                </a:lnTo>
                <a:lnTo>
                  <a:pt x="56" y="0"/>
                </a:lnTo>
                <a:lnTo>
                  <a:pt x="54" y="0"/>
                </a:lnTo>
                <a:lnTo>
                  <a:pt x="51" y="0"/>
                </a:lnTo>
                <a:lnTo>
                  <a:pt x="51" y="0"/>
                </a:lnTo>
                <a:lnTo>
                  <a:pt x="48" y="0"/>
                </a:lnTo>
                <a:lnTo>
                  <a:pt x="46" y="0"/>
                </a:lnTo>
                <a:lnTo>
                  <a:pt x="43" y="1"/>
                </a:lnTo>
                <a:lnTo>
                  <a:pt x="41" y="1"/>
                </a:lnTo>
                <a:lnTo>
                  <a:pt x="38" y="2"/>
                </a:lnTo>
                <a:lnTo>
                  <a:pt x="36" y="2"/>
                </a:lnTo>
                <a:lnTo>
                  <a:pt x="34" y="3"/>
                </a:lnTo>
                <a:lnTo>
                  <a:pt x="31" y="4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1" y="9"/>
                </a:lnTo>
                <a:lnTo>
                  <a:pt x="19" y="10"/>
                </a:lnTo>
                <a:lnTo>
                  <a:pt x="17" y="12"/>
                </a:lnTo>
                <a:lnTo>
                  <a:pt x="16" y="14"/>
                </a:lnTo>
                <a:lnTo>
                  <a:pt x="14" y="16"/>
                </a:lnTo>
                <a:lnTo>
                  <a:pt x="12" y="17"/>
                </a:lnTo>
                <a:lnTo>
                  <a:pt x="10" y="19"/>
                </a:lnTo>
                <a:lnTo>
                  <a:pt x="9" y="21"/>
                </a:lnTo>
                <a:lnTo>
                  <a:pt x="8" y="24"/>
                </a:lnTo>
                <a:lnTo>
                  <a:pt x="6" y="26"/>
                </a:lnTo>
                <a:lnTo>
                  <a:pt x="5" y="29"/>
                </a:lnTo>
                <a:lnTo>
                  <a:pt x="4" y="31"/>
                </a:lnTo>
                <a:lnTo>
                  <a:pt x="3" y="34"/>
                </a:lnTo>
                <a:lnTo>
                  <a:pt x="2" y="36"/>
                </a:lnTo>
                <a:lnTo>
                  <a:pt x="2" y="38"/>
                </a:lnTo>
                <a:lnTo>
                  <a:pt x="1" y="41"/>
                </a:lnTo>
                <a:lnTo>
                  <a:pt x="1" y="43"/>
                </a:lnTo>
                <a:lnTo>
                  <a:pt x="0" y="46"/>
                </a:lnTo>
                <a:lnTo>
                  <a:pt x="0" y="48"/>
                </a:lnTo>
                <a:lnTo>
                  <a:pt x="0" y="51"/>
                </a:lnTo>
                <a:lnTo>
                  <a:pt x="0" y="51"/>
                </a:lnTo>
                <a:lnTo>
                  <a:pt x="0" y="54"/>
                </a:lnTo>
                <a:lnTo>
                  <a:pt x="0" y="56"/>
                </a:lnTo>
                <a:lnTo>
                  <a:pt x="1" y="59"/>
                </a:lnTo>
                <a:lnTo>
                  <a:pt x="1" y="61"/>
                </a:lnTo>
                <a:lnTo>
                  <a:pt x="2" y="64"/>
                </a:lnTo>
                <a:lnTo>
                  <a:pt x="2" y="66"/>
                </a:lnTo>
                <a:lnTo>
                  <a:pt x="3" y="69"/>
                </a:lnTo>
                <a:lnTo>
                  <a:pt x="4" y="72"/>
                </a:lnTo>
                <a:lnTo>
                  <a:pt x="5" y="74"/>
                </a:lnTo>
                <a:lnTo>
                  <a:pt x="6" y="76"/>
                </a:lnTo>
                <a:lnTo>
                  <a:pt x="8" y="78"/>
                </a:lnTo>
                <a:lnTo>
                  <a:pt x="9" y="81"/>
                </a:lnTo>
                <a:lnTo>
                  <a:pt x="10" y="83"/>
                </a:lnTo>
                <a:lnTo>
                  <a:pt x="12" y="85"/>
                </a:lnTo>
                <a:lnTo>
                  <a:pt x="14" y="86"/>
                </a:lnTo>
                <a:lnTo>
                  <a:pt x="16" y="88"/>
                </a:lnTo>
                <a:lnTo>
                  <a:pt x="17" y="90"/>
                </a:lnTo>
                <a:lnTo>
                  <a:pt x="19" y="92"/>
                </a:lnTo>
                <a:lnTo>
                  <a:pt x="21" y="93"/>
                </a:lnTo>
                <a:lnTo>
                  <a:pt x="24" y="94"/>
                </a:lnTo>
                <a:lnTo>
                  <a:pt x="27" y="96"/>
                </a:lnTo>
                <a:lnTo>
                  <a:pt x="29" y="97"/>
                </a:lnTo>
                <a:lnTo>
                  <a:pt x="31" y="98"/>
                </a:lnTo>
                <a:lnTo>
                  <a:pt x="34" y="99"/>
                </a:lnTo>
                <a:lnTo>
                  <a:pt x="36" y="100"/>
                </a:lnTo>
                <a:lnTo>
                  <a:pt x="38" y="100"/>
                </a:lnTo>
                <a:lnTo>
                  <a:pt x="41" y="101"/>
                </a:lnTo>
                <a:lnTo>
                  <a:pt x="43" y="101"/>
                </a:lnTo>
                <a:lnTo>
                  <a:pt x="46" y="102"/>
                </a:lnTo>
                <a:lnTo>
                  <a:pt x="48" y="102"/>
                </a:lnTo>
                <a:lnTo>
                  <a:pt x="51" y="102"/>
                </a:lnTo>
                <a:lnTo>
                  <a:pt x="51" y="102"/>
                </a:lnTo>
                <a:lnTo>
                  <a:pt x="54" y="102"/>
                </a:lnTo>
                <a:lnTo>
                  <a:pt x="56" y="102"/>
                </a:lnTo>
                <a:lnTo>
                  <a:pt x="59" y="101"/>
                </a:lnTo>
                <a:lnTo>
                  <a:pt x="61" y="101"/>
                </a:lnTo>
                <a:lnTo>
                  <a:pt x="64" y="100"/>
                </a:lnTo>
                <a:lnTo>
                  <a:pt x="67" y="100"/>
                </a:lnTo>
                <a:lnTo>
                  <a:pt x="69" y="99"/>
                </a:lnTo>
                <a:lnTo>
                  <a:pt x="72" y="98"/>
                </a:lnTo>
                <a:lnTo>
                  <a:pt x="74" y="97"/>
                </a:lnTo>
                <a:lnTo>
                  <a:pt x="76" y="96"/>
                </a:lnTo>
                <a:lnTo>
                  <a:pt x="78" y="94"/>
                </a:lnTo>
                <a:lnTo>
                  <a:pt x="81" y="93"/>
                </a:lnTo>
                <a:lnTo>
                  <a:pt x="83" y="92"/>
                </a:lnTo>
                <a:lnTo>
                  <a:pt x="85" y="90"/>
                </a:lnTo>
                <a:lnTo>
                  <a:pt x="86" y="88"/>
                </a:lnTo>
                <a:lnTo>
                  <a:pt x="88" y="86"/>
                </a:lnTo>
                <a:lnTo>
                  <a:pt x="90" y="85"/>
                </a:lnTo>
                <a:lnTo>
                  <a:pt x="92" y="83"/>
                </a:lnTo>
                <a:lnTo>
                  <a:pt x="93" y="81"/>
                </a:lnTo>
                <a:lnTo>
                  <a:pt x="94" y="78"/>
                </a:lnTo>
                <a:lnTo>
                  <a:pt x="96" y="76"/>
                </a:lnTo>
                <a:lnTo>
                  <a:pt x="97" y="74"/>
                </a:lnTo>
                <a:lnTo>
                  <a:pt x="98" y="72"/>
                </a:lnTo>
                <a:lnTo>
                  <a:pt x="99" y="69"/>
                </a:lnTo>
                <a:lnTo>
                  <a:pt x="100" y="66"/>
                </a:lnTo>
                <a:lnTo>
                  <a:pt x="100" y="64"/>
                </a:lnTo>
                <a:lnTo>
                  <a:pt x="101" y="61"/>
                </a:lnTo>
                <a:lnTo>
                  <a:pt x="101" y="59"/>
                </a:lnTo>
                <a:lnTo>
                  <a:pt x="102" y="56"/>
                </a:lnTo>
                <a:lnTo>
                  <a:pt x="102" y="54"/>
                </a:lnTo>
                <a:lnTo>
                  <a:pt x="102" y="5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6" name="Freeform 68"/>
          <p:cNvSpPr>
            <a:spLocks/>
          </p:cNvSpPr>
          <p:nvPr/>
        </p:nvSpPr>
        <p:spPr bwMode="auto">
          <a:xfrm>
            <a:off x="2046288" y="3675063"/>
            <a:ext cx="31750" cy="31750"/>
          </a:xfrm>
          <a:custGeom>
            <a:avLst/>
            <a:gdLst>
              <a:gd name="T0" fmla="*/ 46 w 102"/>
              <a:gd name="T1" fmla="*/ 102 h 102"/>
              <a:gd name="T2" fmla="*/ 36 w 102"/>
              <a:gd name="T3" fmla="*/ 100 h 102"/>
              <a:gd name="T4" fmla="*/ 27 w 102"/>
              <a:gd name="T5" fmla="*/ 96 h 102"/>
              <a:gd name="T6" fmla="*/ 18 w 102"/>
              <a:gd name="T7" fmla="*/ 91 h 102"/>
              <a:gd name="T8" fmla="*/ 11 w 102"/>
              <a:gd name="T9" fmla="*/ 84 h 102"/>
              <a:gd name="T10" fmla="*/ 6 w 102"/>
              <a:gd name="T11" fmla="*/ 76 h 102"/>
              <a:gd name="T12" fmla="*/ 2 w 102"/>
              <a:gd name="T13" fmla="*/ 66 h 102"/>
              <a:gd name="T14" fmla="*/ 0 w 102"/>
              <a:gd name="T15" fmla="*/ 56 h 102"/>
              <a:gd name="T16" fmla="*/ 0 w 102"/>
              <a:gd name="T17" fmla="*/ 46 h 102"/>
              <a:gd name="T18" fmla="*/ 2 w 102"/>
              <a:gd name="T19" fmla="*/ 36 h 102"/>
              <a:gd name="T20" fmla="*/ 6 w 102"/>
              <a:gd name="T21" fmla="*/ 26 h 102"/>
              <a:gd name="T22" fmla="*/ 11 w 102"/>
              <a:gd name="T23" fmla="*/ 18 h 102"/>
              <a:gd name="T24" fmla="*/ 18 w 102"/>
              <a:gd name="T25" fmla="*/ 11 h 102"/>
              <a:gd name="T26" fmla="*/ 27 w 102"/>
              <a:gd name="T27" fmla="*/ 6 h 102"/>
              <a:gd name="T28" fmla="*/ 36 w 102"/>
              <a:gd name="T29" fmla="*/ 2 h 102"/>
              <a:gd name="T30" fmla="*/ 46 w 102"/>
              <a:gd name="T31" fmla="*/ 0 h 102"/>
              <a:gd name="T32" fmla="*/ 56 w 102"/>
              <a:gd name="T33" fmla="*/ 0 h 102"/>
              <a:gd name="T34" fmla="*/ 67 w 102"/>
              <a:gd name="T35" fmla="*/ 2 h 102"/>
              <a:gd name="T36" fmla="*/ 76 w 102"/>
              <a:gd name="T37" fmla="*/ 6 h 102"/>
              <a:gd name="T38" fmla="*/ 84 w 102"/>
              <a:gd name="T39" fmla="*/ 11 h 102"/>
              <a:gd name="T40" fmla="*/ 91 w 102"/>
              <a:gd name="T41" fmla="*/ 18 h 102"/>
              <a:gd name="T42" fmla="*/ 96 w 102"/>
              <a:gd name="T43" fmla="*/ 26 h 102"/>
              <a:gd name="T44" fmla="*/ 100 w 102"/>
              <a:gd name="T45" fmla="*/ 36 h 102"/>
              <a:gd name="T46" fmla="*/ 102 w 102"/>
              <a:gd name="T47" fmla="*/ 46 h 102"/>
              <a:gd name="T48" fmla="*/ 102 w 102"/>
              <a:gd name="T49" fmla="*/ 56 h 102"/>
              <a:gd name="T50" fmla="*/ 100 w 102"/>
              <a:gd name="T51" fmla="*/ 66 h 102"/>
              <a:gd name="T52" fmla="*/ 96 w 102"/>
              <a:gd name="T53" fmla="*/ 76 h 102"/>
              <a:gd name="T54" fmla="*/ 91 w 102"/>
              <a:gd name="T55" fmla="*/ 84 h 102"/>
              <a:gd name="T56" fmla="*/ 84 w 102"/>
              <a:gd name="T57" fmla="*/ 91 h 102"/>
              <a:gd name="T58" fmla="*/ 76 w 102"/>
              <a:gd name="T59" fmla="*/ 96 h 102"/>
              <a:gd name="T60" fmla="*/ 67 w 102"/>
              <a:gd name="T61" fmla="*/ 100 h 102"/>
              <a:gd name="T62" fmla="*/ 56 w 102"/>
              <a:gd name="T6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102">
                <a:moveTo>
                  <a:pt x="51" y="102"/>
                </a:moveTo>
                <a:lnTo>
                  <a:pt x="46" y="102"/>
                </a:lnTo>
                <a:lnTo>
                  <a:pt x="41" y="101"/>
                </a:lnTo>
                <a:lnTo>
                  <a:pt x="36" y="100"/>
                </a:lnTo>
                <a:lnTo>
                  <a:pt x="32" y="98"/>
                </a:lnTo>
                <a:lnTo>
                  <a:pt x="27" y="96"/>
                </a:lnTo>
                <a:lnTo>
                  <a:pt x="22" y="93"/>
                </a:lnTo>
                <a:lnTo>
                  <a:pt x="18" y="91"/>
                </a:lnTo>
                <a:lnTo>
                  <a:pt x="15" y="87"/>
                </a:lnTo>
                <a:lnTo>
                  <a:pt x="11" y="84"/>
                </a:lnTo>
                <a:lnTo>
                  <a:pt x="9" y="80"/>
                </a:lnTo>
                <a:lnTo>
                  <a:pt x="6" y="76"/>
                </a:lnTo>
                <a:lnTo>
                  <a:pt x="4" y="71"/>
                </a:lnTo>
                <a:lnTo>
                  <a:pt x="2" y="66"/>
                </a:lnTo>
                <a:lnTo>
                  <a:pt x="1" y="61"/>
                </a:lnTo>
                <a:lnTo>
                  <a:pt x="0" y="56"/>
                </a:lnTo>
                <a:lnTo>
                  <a:pt x="0" y="51"/>
                </a:lnTo>
                <a:lnTo>
                  <a:pt x="0" y="46"/>
                </a:lnTo>
                <a:lnTo>
                  <a:pt x="1" y="41"/>
                </a:lnTo>
                <a:lnTo>
                  <a:pt x="2" y="36"/>
                </a:lnTo>
                <a:lnTo>
                  <a:pt x="4" y="32"/>
                </a:lnTo>
                <a:lnTo>
                  <a:pt x="6" y="26"/>
                </a:lnTo>
                <a:lnTo>
                  <a:pt x="9" y="22"/>
                </a:lnTo>
                <a:lnTo>
                  <a:pt x="11" y="18"/>
                </a:lnTo>
                <a:lnTo>
                  <a:pt x="15" y="15"/>
                </a:lnTo>
                <a:lnTo>
                  <a:pt x="18" y="11"/>
                </a:lnTo>
                <a:lnTo>
                  <a:pt x="22" y="9"/>
                </a:lnTo>
                <a:lnTo>
                  <a:pt x="27" y="6"/>
                </a:lnTo>
                <a:lnTo>
                  <a:pt x="32" y="4"/>
                </a:lnTo>
                <a:lnTo>
                  <a:pt x="36" y="2"/>
                </a:lnTo>
                <a:lnTo>
                  <a:pt x="41" y="1"/>
                </a:lnTo>
                <a:lnTo>
                  <a:pt x="46" y="0"/>
                </a:lnTo>
                <a:lnTo>
                  <a:pt x="51" y="0"/>
                </a:lnTo>
                <a:lnTo>
                  <a:pt x="56" y="0"/>
                </a:lnTo>
                <a:lnTo>
                  <a:pt x="61" y="1"/>
                </a:lnTo>
                <a:lnTo>
                  <a:pt x="67" y="2"/>
                </a:lnTo>
                <a:lnTo>
                  <a:pt x="71" y="4"/>
                </a:lnTo>
                <a:lnTo>
                  <a:pt x="76" y="6"/>
                </a:lnTo>
                <a:lnTo>
                  <a:pt x="80" y="9"/>
                </a:lnTo>
                <a:lnTo>
                  <a:pt x="84" y="11"/>
                </a:lnTo>
                <a:lnTo>
                  <a:pt x="87" y="15"/>
                </a:lnTo>
                <a:lnTo>
                  <a:pt x="91" y="18"/>
                </a:lnTo>
                <a:lnTo>
                  <a:pt x="93" y="22"/>
                </a:lnTo>
                <a:lnTo>
                  <a:pt x="96" y="26"/>
                </a:lnTo>
                <a:lnTo>
                  <a:pt x="98" y="32"/>
                </a:lnTo>
                <a:lnTo>
                  <a:pt x="100" y="36"/>
                </a:lnTo>
                <a:lnTo>
                  <a:pt x="101" y="41"/>
                </a:lnTo>
                <a:lnTo>
                  <a:pt x="102" y="46"/>
                </a:lnTo>
                <a:lnTo>
                  <a:pt x="102" y="51"/>
                </a:lnTo>
                <a:lnTo>
                  <a:pt x="102" y="56"/>
                </a:lnTo>
                <a:lnTo>
                  <a:pt x="101" y="61"/>
                </a:lnTo>
                <a:lnTo>
                  <a:pt x="100" y="66"/>
                </a:lnTo>
                <a:lnTo>
                  <a:pt x="98" y="71"/>
                </a:lnTo>
                <a:lnTo>
                  <a:pt x="96" y="76"/>
                </a:lnTo>
                <a:lnTo>
                  <a:pt x="93" y="80"/>
                </a:lnTo>
                <a:lnTo>
                  <a:pt x="91" y="84"/>
                </a:lnTo>
                <a:lnTo>
                  <a:pt x="87" y="87"/>
                </a:lnTo>
                <a:lnTo>
                  <a:pt x="84" y="91"/>
                </a:lnTo>
                <a:lnTo>
                  <a:pt x="80" y="93"/>
                </a:lnTo>
                <a:lnTo>
                  <a:pt x="76" y="96"/>
                </a:lnTo>
                <a:lnTo>
                  <a:pt x="71" y="98"/>
                </a:lnTo>
                <a:lnTo>
                  <a:pt x="67" y="100"/>
                </a:lnTo>
                <a:lnTo>
                  <a:pt x="61" y="101"/>
                </a:lnTo>
                <a:lnTo>
                  <a:pt x="56" y="102"/>
                </a:lnTo>
                <a:lnTo>
                  <a:pt x="51" y="102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7" name="Freeform 69"/>
          <p:cNvSpPr>
            <a:spLocks/>
          </p:cNvSpPr>
          <p:nvPr/>
        </p:nvSpPr>
        <p:spPr bwMode="auto">
          <a:xfrm>
            <a:off x="2046288" y="3446463"/>
            <a:ext cx="31750" cy="33337"/>
          </a:xfrm>
          <a:custGeom>
            <a:avLst/>
            <a:gdLst>
              <a:gd name="T0" fmla="*/ 102 w 102"/>
              <a:gd name="T1" fmla="*/ 46 h 102"/>
              <a:gd name="T2" fmla="*/ 100 w 102"/>
              <a:gd name="T3" fmla="*/ 38 h 102"/>
              <a:gd name="T4" fmla="*/ 98 w 102"/>
              <a:gd name="T5" fmla="*/ 31 h 102"/>
              <a:gd name="T6" fmla="*/ 94 w 102"/>
              <a:gd name="T7" fmla="*/ 25 h 102"/>
              <a:gd name="T8" fmla="*/ 90 w 102"/>
              <a:gd name="T9" fmla="*/ 17 h 102"/>
              <a:gd name="T10" fmla="*/ 85 w 102"/>
              <a:gd name="T11" fmla="*/ 12 h 102"/>
              <a:gd name="T12" fmla="*/ 78 w 102"/>
              <a:gd name="T13" fmla="*/ 8 h 102"/>
              <a:gd name="T14" fmla="*/ 72 w 102"/>
              <a:gd name="T15" fmla="*/ 4 h 102"/>
              <a:gd name="T16" fmla="*/ 64 w 102"/>
              <a:gd name="T17" fmla="*/ 2 h 102"/>
              <a:gd name="T18" fmla="*/ 56 w 102"/>
              <a:gd name="T19" fmla="*/ 0 h 102"/>
              <a:gd name="T20" fmla="*/ 51 w 102"/>
              <a:gd name="T21" fmla="*/ 0 h 102"/>
              <a:gd name="T22" fmla="*/ 43 w 102"/>
              <a:gd name="T23" fmla="*/ 1 h 102"/>
              <a:gd name="T24" fmla="*/ 36 w 102"/>
              <a:gd name="T25" fmla="*/ 2 h 102"/>
              <a:gd name="T26" fmla="*/ 29 w 102"/>
              <a:gd name="T27" fmla="*/ 5 h 102"/>
              <a:gd name="T28" fmla="*/ 21 w 102"/>
              <a:gd name="T29" fmla="*/ 9 h 102"/>
              <a:gd name="T30" fmla="*/ 16 w 102"/>
              <a:gd name="T31" fmla="*/ 14 h 102"/>
              <a:gd name="T32" fmla="*/ 10 w 102"/>
              <a:gd name="T33" fmla="*/ 19 h 102"/>
              <a:gd name="T34" fmla="*/ 6 w 102"/>
              <a:gd name="T35" fmla="*/ 27 h 102"/>
              <a:gd name="T36" fmla="*/ 3 w 102"/>
              <a:gd name="T37" fmla="*/ 34 h 102"/>
              <a:gd name="T38" fmla="*/ 1 w 102"/>
              <a:gd name="T39" fmla="*/ 41 h 102"/>
              <a:gd name="T40" fmla="*/ 0 w 102"/>
              <a:gd name="T41" fmla="*/ 48 h 102"/>
              <a:gd name="T42" fmla="*/ 0 w 102"/>
              <a:gd name="T43" fmla="*/ 54 h 102"/>
              <a:gd name="T44" fmla="*/ 1 w 102"/>
              <a:gd name="T45" fmla="*/ 61 h 102"/>
              <a:gd name="T46" fmla="*/ 3 w 102"/>
              <a:gd name="T47" fmla="*/ 69 h 102"/>
              <a:gd name="T48" fmla="*/ 6 w 102"/>
              <a:gd name="T49" fmla="*/ 76 h 102"/>
              <a:gd name="T50" fmla="*/ 10 w 102"/>
              <a:gd name="T51" fmla="*/ 83 h 102"/>
              <a:gd name="T52" fmla="*/ 16 w 102"/>
              <a:gd name="T53" fmla="*/ 88 h 102"/>
              <a:gd name="T54" fmla="*/ 21 w 102"/>
              <a:gd name="T55" fmla="*/ 93 h 102"/>
              <a:gd name="T56" fmla="*/ 29 w 102"/>
              <a:gd name="T57" fmla="*/ 97 h 102"/>
              <a:gd name="T58" fmla="*/ 36 w 102"/>
              <a:gd name="T59" fmla="*/ 100 h 102"/>
              <a:gd name="T60" fmla="*/ 43 w 102"/>
              <a:gd name="T61" fmla="*/ 101 h 102"/>
              <a:gd name="T62" fmla="*/ 51 w 102"/>
              <a:gd name="T63" fmla="*/ 102 h 102"/>
              <a:gd name="T64" fmla="*/ 56 w 102"/>
              <a:gd name="T65" fmla="*/ 102 h 102"/>
              <a:gd name="T66" fmla="*/ 64 w 102"/>
              <a:gd name="T67" fmla="*/ 100 h 102"/>
              <a:gd name="T68" fmla="*/ 72 w 102"/>
              <a:gd name="T69" fmla="*/ 98 h 102"/>
              <a:gd name="T70" fmla="*/ 78 w 102"/>
              <a:gd name="T71" fmla="*/ 94 h 102"/>
              <a:gd name="T72" fmla="*/ 85 w 102"/>
              <a:gd name="T73" fmla="*/ 90 h 102"/>
              <a:gd name="T74" fmla="*/ 90 w 102"/>
              <a:gd name="T75" fmla="*/ 85 h 102"/>
              <a:gd name="T76" fmla="*/ 94 w 102"/>
              <a:gd name="T77" fmla="*/ 78 h 102"/>
              <a:gd name="T78" fmla="*/ 98 w 102"/>
              <a:gd name="T79" fmla="*/ 72 h 102"/>
              <a:gd name="T80" fmla="*/ 100 w 102"/>
              <a:gd name="T81" fmla="*/ 65 h 102"/>
              <a:gd name="T82" fmla="*/ 102 w 102"/>
              <a:gd name="T83" fmla="*/ 5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2">
                <a:moveTo>
                  <a:pt x="102" y="51"/>
                </a:moveTo>
                <a:lnTo>
                  <a:pt x="102" y="48"/>
                </a:lnTo>
                <a:lnTo>
                  <a:pt x="102" y="46"/>
                </a:lnTo>
                <a:lnTo>
                  <a:pt x="101" y="43"/>
                </a:lnTo>
                <a:lnTo>
                  <a:pt x="101" y="41"/>
                </a:lnTo>
                <a:lnTo>
                  <a:pt x="100" y="38"/>
                </a:lnTo>
                <a:lnTo>
                  <a:pt x="100" y="36"/>
                </a:lnTo>
                <a:lnTo>
                  <a:pt x="99" y="34"/>
                </a:lnTo>
                <a:lnTo>
                  <a:pt x="98" y="31"/>
                </a:lnTo>
                <a:lnTo>
                  <a:pt x="97" y="29"/>
                </a:lnTo>
                <a:lnTo>
                  <a:pt x="96" y="27"/>
                </a:lnTo>
                <a:lnTo>
                  <a:pt x="94" y="25"/>
                </a:lnTo>
                <a:lnTo>
                  <a:pt x="93" y="21"/>
                </a:lnTo>
                <a:lnTo>
                  <a:pt x="92" y="19"/>
                </a:lnTo>
                <a:lnTo>
                  <a:pt x="90" y="17"/>
                </a:lnTo>
                <a:lnTo>
                  <a:pt x="88" y="16"/>
                </a:lnTo>
                <a:lnTo>
                  <a:pt x="86" y="14"/>
                </a:lnTo>
                <a:lnTo>
                  <a:pt x="85" y="12"/>
                </a:lnTo>
                <a:lnTo>
                  <a:pt x="83" y="10"/>
                </a:lnTo>
                <a:lnTo>
                  <a:pt x="81" y="9"/>
                </a:lnTo>
                <a:lnTo>
                  <a:pt x="78" y="8"/>
                </a:lnTo>
                <a:lnTo>
                  <a:pt x="76" y="6"/>
                </a:lnTo>
                <a:lnTo>
                  <a:pt x="74" y="5"/>
                </a:lnTo>
                <a:lnTo>
                  <a:pt x="72" y="4"/>
                </a:lnTo>
                <a:lnTo>
                  <a:pt x="69" y="3"/>
                </a:lnTo>
                <a:lnTo>
                  <a:pt x="67" y="2"/>
                </a:lnTo>
                <a:lnTo>
                  <a:pt x="64" y="2"/>
                </a:lnTo>
                <a:lnTo>
                  <a:pt x="61" y="1"/>
                </a:lnTo>
                <a:lnTo>
                  <a:pt x="59" y="1"/>
                </a:lnTo>
                <a:lnTo>
                  <a:pt x="56" y="0"/>
                </a:lnTo>
                <a:lnTo>
                  <a:pt x="54" y="0"/>
                </a:lnTo>
                <a:lnTo>
                  <a:pt x="51" y="0"/>
                </a:lnTo>
                <a:lnTo>
                  <a:pt x="51" y="0"/>
                </a:lnTo>
                <a:lnTo>
                  <a:pt x="48" y="0"/>
                </a:lnTo>
                <a:lnTo>
                  <a:pt x="46" y="0"/>
                </a:lnTo>
                <a:lnTo>
                  <a:pt x="43" y="1"/>
                </a:lnTo>
                <a:lnTo>
                  <a:pt x="41" y="1"/>
                </a:lnTo>
                <a:lnTo>
                  <a:pt x="38" y="2"/>
                </a:lnTo>
                <a:lnTo>
                  <a:pt x="36" y="2"/>
                </a:lnTo>
                <a:lnTo>
                  <a:pt x="34" y="3"/>
                </a:lnTo>
                <a:lnTo>
                  <a:pt x="31" y="4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1" y="9"/>
                </a:lnTo>
                <a:lnTo>
                  <a:pt x="19" y="10"/>
                </a:lnTo>
                <a:lnTo>
                  <a:pt x="17" y="12"/>
                </a:lnTo>
                <a:lnTo>
                  <a:pt x="16" y="14"/>
                </a:lnTo>
                <a:lnTo>
                  <a:pt x="14" y="16"/>
                </a:lnTo>
                <a:lnTo>
                  <a:pt x="12" y="17"/>
                </a:lnTo>
                <a:lnTo>
                  <a:pt x="10" y="19"/>
                </a:lnTo>
                <a:lnTo>
                  <a:pt x="9" y="21"/>
                </a:lnTo>
                <a:lnTo>
                  <a:pt x="8" y="25"/>
                </a:lnTo>
                <a:lnTo>
                  <a:pt x="6" y="27"/>
                </a:lnTo>
                <a:lnTo>
                  <a:pt x="5" y="29"/>
                </a:lnTo>
                <a:lnTo>
                  <a:pt x="4" y="31"/>
                </a:lnTo>
                <a:lnTo>
                  <a:pt x="3" y="34"/>
                </a:lnTo>
                <a:lnTo>
                  <a:pt x="2" y="36"/>
                </a:lnTo>
                <a:lnTo>
                  <a:pt x="2" y="38"/>
                </a:lnTo>
                <a:lnTo>
                  <a:pt x="1" y="41"/>
                </a:lnTo>
                <a:lnTo>
                  <a:pt x="1" y="43"/>
                </a:lnTo>
                <a:lnTo>
                  <a:pt x="0" y="46"/>
                </a:lnTo>
                <a:lnTo>
                  <a:pt x="0" y="48"/>
                </a:lnTo>
                <a:lnTo>
                  <a:pt x="0" y="51"/>
                </a:lnTo>
                <a:lnTo>
                  <a:pt x="0" y="51"/>
                </a:lnTo>
                <a:lnTo>
                  <a:pt x="0" y="54"/>
                </a:lnTo>
                <a:lnTo>
                  <a:pt x="0" y="56"/>
                </a:lnTo>
                <a:lnTo>
                  <a:pt x="1" y="59"/>
                </a:lnTo>
                <a:lnTo>
                  <a:pt x="1" y="61"/>
                </a:lnTo>
                <a:lnTo>
                  <a:pt x="2" y="65"/>
                </a:lnTo>
                <a:lnTo>
                  <a:pt x="2" y="67"/>
                </a:lnTo>
                <a:lnTo>
                  <a:pt x="3" y="69"/>
                </a:lnTo>
                <a:lnTo>
                  <a:pt x="4" y="72"/>
                </a:lnTo>
                <a:lnTo>
                  <a:pt x="5" y="74"/>
                </a:lnTo>
                <a:lnTo>
                  <a:pt x="6" y="76"/>
                </a:lnTo>
                <a:lnTo>
                  <a:pt x="8" y="78"/>
                </a:lnTo>
                <a:lnTo>
                  <a:pt x="9" y="81"/>
                </a:lnTo>
                <a:lnTo>
                  <a:pt x="10" y="83"/>
                </a:lnTo>
                <a:lnTo>
                  <a:pt x="12" y="85"/>
                </a:lnTo>
                <a:lnTo>
                  <a:pt x="14" y="86"/>
                </a:lnTo>
                <a:lnTo>
                  <a:pt x="16" y="88"/>
                </a:lnTo>
                <a:lnTo>
                  <a:pt x="17" y="90"/>
                </a:lnTo>
                <a:lnTo>
                  <a:pt x="19" y="92"/>
                </a:lnTo>
                <a:lnTo>
                  <a:pt x="21" y="93"/>
                </a:lnTo>
                <a:lnTo>
                  <a:pt x="24" y="94"/>
                </a:lnTo>
                <a:lnTo>
                  <a:pt x="27" y="96"/>
                </a:lnTo>
                <a:lnTo>
                  <a:pt x="29" y="97"/>
                </a:lnTo>
                <a:lnTo>
                  <a:pt x="31" y="98"/>
                </a:lnTo>
                <a:lnTo>
                  <a:pt x="34" y="99"/>
                </a:lnTo>
                <a:lnTo>
                  <a:pt x="36" y="100"/>
                </a:lnTo>
                <a:lnTo>
                  <a:pt x="38" y="100"/>
                </a:lnTo>
                <a:lnTo>
                  <a:pt x="41" y="101"/>
                </a:lnTo>
                <a:lnTo>
                  <a:pt x="43" y="101"/>
                </a:lnTo>
                <a:lnTo>
                  <a:pt x="46" y="102"/>
                </a:lnTo>
                <a:lnTo>
                  <a:pt x="48" y="102"/>
                </a:lnTo>
                <a:lnTo>
                  <a:pt x="51" y="102"/>
                </a:lnTo>
                <a:lnTo>
                  <a:pt x="51" y="102"/>
                </a:lnTo>
                <a:lnTo>
                  <a:pt x="54" y="102"/>
                </a:lnTo>
                <a:lnTo>
                  <a:pt x="56" y="102"/>
                </a:lnTo>
                <a:lnTo>
                  <a:pt x="59" y="101"/>
                </a:lnTo>
                <a:lnTo>
                  <a:pt x="61" y="101"/>
                </a:lnTo>
                <a:lnTo>
                  <a:pt x="64" y="100"/>
                </a:lnTo>
                <a:lnTo>
                  <a:pt x="67" y="100"/>
                </a:lnTo>
                <a:lnTo>
                  <a:pt x="69" y="99"/>
                </a:lnTo>
                <a:lnTo>
                  <a:pt x="72" y="98"/>
                </a:lnTo>
                <a:lnTo>
                  <a:pt x="74" y="97"/>
                </a:lnTo>
                <a:lnTo>
                  <a:pt x="76" y="96"/>
                </a:lnTo>
                <a:lnTo>
                  <a:pt x="78" y="94"/>
                </a:lnTo>
                <a:lnTo>
                  <a:pt x="81" y="93"/>
                </a:lnTo>
                <a:lnTo>
                  <a:pt x="83" y="92"/>
                </a:lnTo>
                <a:lnTo>
                  <a:pt x="85" y="90"/>
                </a:lnTo>
                <a:lnTo>
                  <a:pt x="86" y="88"/>
                </a:lnTo>
                <a:lnTo>
                  <a:pt x="88" y="86"/>
                </a:lnTo>
                <a:lnTo>
                  <a:pt x="90" y="85"/>
                </a:lnTo>
                <a:lnTo>
                  <a:pt x="92" y="83"/>
                </a:lnTo>
                <a:lnTo>
                  <a:pt x="93" y="81"/>
                </a:lnTo>
                <a:lnTo>
                  <a:pt x="94" y="78"/>
                </a:lnTo>
                <a:lnTo>
                  <a:pt x="96" y="76"/>
                </a:lnTo>
                <a:lnTo>
                  <a:pt x="97" y="74"/>
                </a:lnTo>
                <a:lnTo>
                  <a:pt x="98" y="72"/>
                </a:lnTo>
                <a:lnTo>
                  <a:pt x="99" y="69"/>
                </a:lnTo>
                <a:lnTo>
                  <a:pt x="100" y="67"/>
                </a:lnTo>
                <a:lnTo>
                  <a:pt x="100" y="65"/>
                </a:lnTo>
                <a:lnTo>
                  <a:pt x="101" y="61"/>
                </a:lnTo>
                <a:lnTo>
                  <a:pt x="101" y="59"/>
                </a:lnTo>
                <a:lnTo>
                  <a:pt x="102" y="56"/>
                </a:lnTo>
                <a:lnTo>
                  <a:pt x="102" y="54"/>
                </a:lnTo>
                <a:lnTo>
                  <a:pt x="102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8" name="Freeform 70"/>
          <p:cNvSpPr>
            <a:spLocks/>
          </p:cNvSpPr>
          <p:nvPr/>
        </p:nvSpPr>
        <p:spPr bwMode="auto">
          <a:xfrm>
            <a:off x="2057400" y="3475038"/>
            <a:ext cx="31750" cy="33337"/>
          </a:xfrm>
          <a:custGeom>
            <a:avLst/>
            <a:gdLst>
              <a:gd name="T0" fmla="*/ 46 w 102"/>
              <a:gd name="T1" fmla="*/ 102 h 102"/>
              <a:gd name="T2" fmla="*/ 36 w 102"/>
              <a:gd name="T3" fmla="*/ 100 h 102"/>
              <a:gd name="T4" fmla="*/ 27 w 102"/>
              <a:gd name="T5" fmla="*/ 96 h 102"/>
              <a:gd name="T6" fmla="*/ 18 w 102"/>
              <a:gd name="T7" fmla="*/ 91 h 102"/>
              <a:gd name="T8" fmla="*/ 11 w 102"/>
              <a:gd name="T9" fmla="*/ 84 h 102"/>
              <a:gd name="T10" fmla="*/ 6 w 102"/>
              <a:gd name="T11" fmla="*/ 76 h 102"/>
              <a:gd name="T12" fmla="*/ 2 w 102"/>
              <a:gd name="T13" fmla="*/ 67 h 102"/>
              <a:gd name="T14" fmla="*/ 0 w 102"/>
              <a:gd name="T15" fmla="*/ 56 h 102"/>
              <a:gd name="T16" fmla="*/ 0 w 102"/>
              <a:gd name="T17" fmla="*/ 46 h 102"/>
              <a:gd name="T18" fmla="*/ 2 w 102"/>
              <a:gd name="T19" fmla="*/ 36 h 102"/>
              <a:gd name="T20" fmla="*/ 6 w 102"/>
              <a:gd name="T21" fmla="*/ 27 h 102"/>
              <a:gd name="T22" fmla="*/ 11 w 102"/>
              <a:gd name="T23" fmla="*/ 18 h 102"/>
              <a:gd name="T24" fmla="*/ 18 w 102"/>
              <a:gd name="T25" fmla="*/ 11 h 102"/>
              <a:gd name="T26" fmla="*/ 27 w 102"/>
              <a:gd name="T27" fmla="*/ 6 h 102"/>
              <a:gd name="T28" fmla="*/ 36 w 102"/>
              <a:gd name="T29" fmla="*/ 2 h 102"/>
              <a:gd name="T30" fmla="*/ 46 w 102"/>
              <a:gd name="T31" fmla="*/ 0 h 102"/>
              <a:gd name="T32" fmla="*/ 56 w 102"/>
              <a:gd name="T33" fmla="*/ 0 h 102"/>
              <a:gd name="T34" fmla="*/ 67 w 102"/>
              <a:gd name="T35" fmla="*/ 2 h 102"/>
              <a:gd name="T36" fmla="*/ 76 w 102"/>
              <a:gd name="T37" fmla="*/ 6 h 102"/>
              <a:gd name="T38" fmla="*/ 84 w 102"/>
              <a:gd name="T39" fmla="*/ 11 h 102"/>
              <a:gd name="T40" fmla="*/ 91 w 102"/>
              <a:gd name="T41" fmla="*/ 18 h 102"/>
              <a:gd name="T42" fmla="*/ 96 w 102"/>
              <a:gd name="T43" fmla="*/ 27 h 102"/>
              <a:gd name="T44" fmla="*/ 100 w 102"/>
              <a:gd name="T45" fmla="*/ 36 h 102"/>
              <a:gd name="T46" fmla="*/ 102 w 102"/>
              <a:gd name="T47" fmla="*/ 46 h 102"/>
              <a:gd name="T48" fmla="*/ 102 w 102"/>
              <a:gd name="T49" fmla="*/ 56 h 102"/>
              <a:gd name="T50" fmla="*/ 100 w 102"/>
              <a:gd name="T51" fmla="*/ 67 h 102"/>
              <a:gd name="T52" fmla="*/ 96 w 102"/>
              <a:gd name="T53" fmla="*/ 76 h 102"/>
              <a:gd name="T54" fmla="*/ 91 w 102"/>
              <a:gd name="T55" fmla="*/ 84 h 102"/>
              <a:gd name="T56" fmla="*/ 84 w 102"/>
              <a:gd name="T57" fmla="*/ 91 h 102"/>
              <a:gd name="T58" fmla="*/ 76 w 102"/>
              <a:gd name="T59" fmla="*/ 96 h 102"/>
              <a:gd name="T60" fmla="*/ 67 w 102"/>
              <a:gd name="T61" fmla="*/ 100 h 102"/>
              <a:gd name="T62" fmla="*/ 56 w 102"/>
              <a:gd name="T6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102">
                <a:moveTo>
                  <a:pt x="51" y="102"/>
                </a:moveTo>
                <a:lnTo>
                  <a:pt x="46" y="102"/>
                </a:lnTo>
                <a:lnTo>
                  <a:pt x="41" y="101"/>
                </a:lnTo>
                <a:lnTo>
                  <a:pt x="36" y="100"/>
                </a:lnTo>
                <a:lnTo>
                  <a:pt x="32" y="98"/>
                </a:lnTo>
                <a:lnTo>
                  <a:pt x="27" y="96"/>
                </a:lnTo>
                <a:lnTo>
                  <a:pt x="22" y="93"/>
                </a:lnTo>
                <a:lnTo>
                  <a:pt x="18" y="91"/>
                </a:lnTo>
                <a:lnTo>
                  <a:pt x="15" y="87"/>
                </a:lnTo>
                <a:lnTo>
                  <a:pt x="11" y="84"/>
                </a:lnTo>
                <a:lnTo>
                  <a:pt x="9" y="80"/>
                </a:lnTo>
                <a:lnTo>
                  <a:pt x="6" y="76"/>
                </a:lnTo>
                <a:lnTo>
                  <a:pt x="4" y="71"/>
                </a:lnTo>
                <a:lnTo>
                  <a:pt x="2" y="67"/>
                </a:lnTo>
                <a:lnTo>
                  <a:pt x="1" y="61"/>
                </a:lnTo>
                <a:lnTo>
                  <a:pt x="0" y="56"/>
                </a:lnTo>
                <a:lnTo>
                  <a:pt x="0" y="51"/>
                </a:lnTo>
                <a:lnTo>
                  <a:pt x="0" y="46"/>
                </a:lnTo>
                <a:lnTo>
                  <a:pt x="1" y="41"/>
                </a:lnTo>
                <a:lnTo>
                  <a:pt x="2" y="36"/>
                </a:lnTo>
                <a:lnTo>
                  <a:pt x="4" y="32"/>
                </a:lnTo>
                <a:lnTo>
                  <a:pt x="6" y="27"/>
                </a:lnTo>
                <a:lnTo>
                  <a:pt x="9" y="23"/>
                </a:lnTo>
                <a:lnTo>
                  <a:pt x="11" y="18"/>
                </a:lnTo>
                <a:lnTo>
                  <a:pt x="15" y="15"/>
                </a:lnTo>
                <a:lnTo>
                  <a:pt x="18" y="11"/>
                </a:lnTo>
                <a:lnTo>
                  <a:pt x="22" y="9"/>
                </a:lnTo>
                <a:lnTo>
                  <a:pt x="27" y="6"/>
                </a:lnTo>
                <a:lnTo>
                  <a:pt x="32" y="4"/>
                </a:lnTo>
                <a:lnTo>
                  <a:pt x="36" y="2"/>
                </a:lnTo>
                <a:lnTo>
                  <a:pt x="41" y="1"/>
                </a:lnTo>
                <a:lnTo>
                  <a:pt x="46" y="0"/>
                </a:lnTo>
                <a:lnTo>
                  <a:pt x="51" y="0"/>
                </a:lnTo>
                <a:lnTo>
                  <a:pt x="56" y="0"/>
                </a:lnTo>
                <a:lnTo>
                  <a:pt x="61" y="1"/>
                </a:lnTo>
                <a:lnTo>
                  <a:pt x="67" y="2"/>
                </a:lnTo>
                <a:lnTo>
                  <a:pt x="71" y="4"/>
                </a:lnTo>
                <a:lnTo>
                  <a:pt x="76" y="6"/>
                </a:lnTo>
                <a:lnTo>
                  <a:pt x="80" y="9"/>
                </a:lnTo>
                <a:lnTo>
                  <a:pt x="84" y="11"/>
                </a:lnTo>
                <a:lnTo>
                  <a:pt x="87" y="15"/>
                </a:lnTo>
                <a:lnTo>
                  <a:pt x="91" y="18"/>
                </a:lnTo>
                <a:lnTo>
                  <a:pt x="93" y="23"/>
                </a:lnTo>
                <a:lnTo>
                  <a:pt x="96" y="27"/>
                </a:lnTo>
                <a:lnTo>
                  <a:pt x="98" y="32"/>
                </a:lnTo>
                <a:lnTo>
                  <a:pt x="100" y="36"/>
                </a:lnTo>
                <a:lnTo>
                  <a:pt x="101" y="41"/>
                </a:lnTo>
                <a:lnTo>
                  <a:pt x="102" y="46"/>
                </a:lnTo>
                <a:lnTo>
                  <a:pt x="102" y="51"/>
                </a:lnTo>
                <a:lnTo>
                  <a:pt x="102" y="56"/>
                </a:lnTo>
                <a:lnTo>
                  <a:pt x="101" y="61"/>
                </a:lnTo>
                <a:lnTo>
                  <a:pt x="100" y="67"/>
                </a:lnTo>
                <a:lnTo>
                  <a:pt x="98" y="71"/>
                </a:lnTo>
                <a:lnTo>
                  <a:pt x="96" y="76"/>
                </a:lnTo>
                <a:lnTo>
                  <a:pt x="93" y="80"/>
                </a:lnTo>
                <a:lnTo>
                  <a:pt x="91" y="84"/>
                </a:lnTo>
                <a:lnTo>
                  <a:pt x="87" y="87"/>
                </a:lnTo>
                <a:lnTo>
                  <a:pt x="84" y="91"/>
                </a:lnTo>
                <a:lnTo>
                  <a:pt x="80" y="93"/>
                </a:lnTo>
                <a:lnTo>
                  <a:pt x="76" y="96"/>
                </a:lnTo>
                <a:lnTo>
                  <a:pt x="71" y="98"/>
                </a:lnTo>
                <a:lnTo>
                  <a:pt x="67" y="100"/>
                </a:lnTo>
                <a:lnTo>
                  <a:pt x="61" y="101"/>
                </a:lnTo>
                <a:lnTo>
                  <a:pt x="56" y="102"/>
                </a:lnTo>
                <a:lnTo>
                  <a:pt x="51" y="102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9" name="Freeform 71"/>
          <p:cNvSpPr>
            <a:spLocks/>
          </p:cNvSpPr>
          <p:nvPr/>
        </p:nvSpPr>
        <p:spPr bwMode="auto">
          <a:xfrm>
            <a:off x="2046288" y="3902075"/>
            <a:ext cx="31750" cy="33338"/>
          </a:xfrm>
          <a:custGeom>
            <a:avLst/>
            <a:gdLst>
              <a:gd name="T0" fmla="*/ 102 w 102"/>
              <a:gd name="T1" fmla="*/ 46 h 102"/>
              <a:gd name="T2" fmla="*/ 100 w 102"/>
              <a:gd name="T3" fmla="*/ 38 h 102"/>
              <a:gd name="T4" fmla="*/ 98 w 102"/>
              <a:gd name="T5" fmla="*/ 30 h 102"/>
              <a:gd name="T6" fmla="*/ 94 w 102"/>
              <a:gd name="T7" fmla="*/ 24 h 102"/>
              <a:gd name="T8" fmla="*/ 90 w 102"/>
              <a:gd name="T9" fmla="*/ 17 h 102"/>
              <a:gd name="T10" fmla="*/ 85 w 102"/>
              <a:gd name="T11" fmla="*/ 12 h 102"/>
              <a:gd name="T12" fmla="*/ 78 w 102"/>
              <a:gd name="T13" fmla="*/ 8 h 102"/>
              <a:gd name="T14" fmla="*/ 72 w 102"/>
              <a:gd name="T15" fmla="*/ 4 h 102"/>
              <a:gd name="T16" fmla="*/ 64 w 102"/>
              <a:gd name="T17" fmla="*/ 2 h 102"/>
              <a:gd name="T18" fmla="*/ 56 w 102"/>
              <a:gd name="T19" fmla="*/ 0 h 102"/>
              <a:gd name="T20" fmla="*/ 51 w 102"/>
              <a:gd name="T21" fmla="*/ 0 h 102"/>
              <a:gd name="T22" fmla="*/ 43 w 102"/>
              <a:gd name="T23" fmla="*/ 1 h 102"/>
              <a:gd name="T24" fmla="*/ 36 w 102"/>
              <a:gd name="T25" fmla="*/ 2 h 102"/>
              <a:gd name="T26" fmla="*/ 29 w 102"/>
              <a:gd name="T27" fmla="*/ 5 h 102"/>
              <a:gd name="T28" fmla="*/ 21 w 102"/>
              <a:gd name="T29" fmla="*/ 9 h 102"/>
              <a:gd name="T30" fmla="*/ 16 w 102"/>
              <a:gd name="T31" fmla="*/ 14 h 102"/>
              <a:gd name="T32" fmla="*/ 10 w 102"/>
              <a:gd name="T33" fmla="*/ 19 h 102"/>
              <a:gd name="T34" fmla="*/ 6 w 102"/>
              <a:gd name="T35" fmla="*/ 26 h 102"/>
              <a:gd name="T36" fmla="*/ 3 w 102"/>
              <a:gd name="T37" fmla="*/ 34 h 102"/>
              <a:gd name="T38" fmla="*/ 1 w 102"/>
              <a:gd name="T39" fmla="*/ 41 h 102"/>
              <a:gd name="T40" fmla="*/ 0 w 102"/>
              <a:gd name="T41" fmla="*/ 48 h 102"/>
              <a:gd name="T42" fmla="*/ 0 w 102"/>
              <a:gd name="T43" fmla="*/ 54 h 102"/>
              <a:gd name="T44" fmla="*/ 1 w 102"/>
              <a:gd name="T45" fmla="*/ 61 h 102"/>
              <a:gd name="T46" fmla="*/ 3 w 102"/>
              <a:gd name="T47" fmla="*/ 68 h 102"/>
              <a:gd name="T48" fmla="*/ 6 w 102"/>
              <a:gd name="T49" fmla="*/ 76 h 102"/>
              <a:gd name="T50" fmla="*/ 10 w 102"/>
              <a:gd name="T51" fmla="*/ 83 h 102"/>
              <a:gd name="T52" fmla="*/ 16 w 102"/>
              <a:gd name="T53" fmla="*/ 88 h 102"/>
              <a:gd name="T54" fmla="*/ 21 w 102"/>
              <a:gd name="T55" fmla="*/ 93 h 102"/>
              <a:gd name="T56" fmla="*/ 29 w 102"/>
              <a:gd name="T57" fmla="*/ 97 h 102"/>
              <a:gd name="T58" fmla="*/ 36 w 102"/>
              <a:gd name="T59" fmla="*/ 100 h 102"/>
              <a:gd name="T60" fmla="*/ 43 w 102"/>
              <a:gd name="T61" fmla="*/ 101 h 102"/>
              <a:gd name="T62" fmla="*/ 51 w 102"/>
              <a:gd name="T63" fmla="*/ 102 h 102"/>
              <a:gd name="T64" fmla="*/ 56 w 102"/>
              <a:gd name="T65" fmla="*/ 102 h 102"/>
              <a:gd name="T66" fmla="*/ 64 w 102"/>
              <a:gd name="T67" fmla="*/ 100 h 102"/>
              <a:gd name="T68" fmla="*/ 72 w 102"/>
              <a:gd name="T69" fmla="*/ 98 h 102"/>
              <a:gd name="T70" fmla="*/ 78 w 102"/>
              <a:gd name="T71" fmla="*/ 94 h 102"/>
              <a:gd name="T72" fmla="*/ 85 w 102"/>
              <a:gd name="T73" fmla="*/ 90 h 102"/>
              <a:gd name="T74" fmla="*/ 90 w 102"/>
              <a:gd name="T75" fmla="*/ 85 h 102"/>
              <a:gd name="T76" fmla="*/ 94 w 102"/>
              <a:gd name="T77" fmla="*/ 78 h 102"/>
              <a:gd name="T78" fmla="*/ 98 w 102"/>
              <a:gd name="T79" fmla="*/ 71 h 102"/>
              <a:gd name="T80" fmla="*/ 100 w 102"/>
              <a:gd name="T81" fmla="*/ 64 h 102"/>
              <a:gd name="T82" fmla="*/ 102 w 102"/>
              <a:gd name="T83" fmla="*/ 5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2">
                <a:moveTo>
                  <a:pt x="102" y="51"/>
                </a:moveTo>
                <a:lnTo>
                  <a:pt x="102" y="48"/>
                </a:lnTo>
                <a:lnTo>
                  <a:pt x="102" y="46"/>
                </a:lnTo>
                <a:lnTo>
                  <a:pt x="101" y="43"/>
                </a:lnTo>
                <a:lnTo>
                  <a:pt x="101" y="41"/>
                </a:lnTo>
                <a:lnTo>
                  <a:pt x="100" y="38"/>
                </a:lnTo>
                <a:lnTo>
                  <a:pt x="100" y="36"/>
                </a:lnTo>
                <a:lnTo>
                  <a:pt x="99" y="34"/>
                </a:lnTo>
                <a:lnTo>
                  <a:pt x="98" y="30"/>
                </a:lnTo>
                <a:lnTo>
                  <a:pt x="97" y="28"/>
                </a:lnTo>
                <a:lnTo>
                  <a:pt x="96" y="26"/>
                </a:lnTo>
                <a:lnTo>
                  <a:pt x="94" y="24"/>
                </a:lnTo>
                <a:lnTo>
                  <a:pt x="93" y="21"/>
                </a:lnTo>
                <a:lnTo>
                  <a:pt x="92" y="19"/>
                </a:lnTo>
                <a:lnTo>
                  <a:pt x="90" y="17"/>
                </a:lnTo>
                <a:lnTo>
                  <a:pt x="88" y="16"/>
                </a:lnTo>
                <a:lnTo>
                  <a:pt x="86" y="14"/>
                </a:lnTo>
                <a:lnTo>
                  <a:pt x="85" y="12"/>
                </a:lnTo>
                <a:lnTo>
                  <a:pt x="83" y="10"/>
                </a:lnTo>
                <a:lnTo>
                  <a:pt x="81" y="9"/>
                </a:lnTo>
                <a:lnTo>
                  <a:pt x="78" y="8"/>
                </a:lnTo>
                <a:lnTo>
                  <a:pt x="76" y="6"/>
                </a:lnTo>
                <a:lnTo>
                  <a:pt x="74" y="5"/>
                </a:lnTo>
                <a:lnTo>
                  <a:pt x="72" y="4"/>
                </a:lnTo>
                <a:lnTo>
                  <a:pt x="69" y="3"/>
                </a:lnTo>
                <a:lnTo>
                  <a:pt x="67" y="2"/>
                </a:lnTo>
                <a:lnTo>
                  <a:pt x="64" y="2"/>
                </a:lnTo>
                <a:lnTo>
                  <a:pt x="61" y="1"/>
                </a:lnTo>
                <a:lnTo>
                  <a:pt x="59" y="1"/>
                </a:lnTo>
                <a:lnTo>
                  <a:pt x="56" y="0"/>
                </a:lnTo>
                <a:lnTo>
                  <a:pt x="54" y="0"/>
                </a:lnTo>
                <a:lnTo>
                  <a:pt x="51" y="0"/>
                </a:lnTo>
                <a:lnTo>
                  <a:pt x="51" y="0"/>
                </a:lnTo>
                <a:lnTo>
                  <a:pt x="48" y="0"/>
                </a:lnTo>
                <a:lnTo>
                  <a:pt x="46" y="0"/>
                </a:lnTo>
                <a:lnTo>
                  <a:pt x="43" y="1"/>
                </a:lnTo>
                <a:lnTo>
                  <a:pt x="41" y="1"/>
                </a:lnTo>
                <a:lnTo>
                  <a:pt x="38" y="2"/>
                </a:lnTo>
                <a:lnTo>
                  <a:pt x="36" y="2"/>
                </a:lnTo>
                <a:lnTo>
                  <a:pt x="34" y="3"/>
                </a:lnTo>
                <a:lnTo>
                  <a:pt x="31" y="4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1" y="9"/>
                </a:lnTo>
                <a:lnTo>
                  <a:pt x="19" y="10"/>
                </a:lnTo>
                <a:lnTo>
                  <a:pt x="17" y="12"/>
                </a:lnTo>
                <a:lnTo>
                  <a:pt x="16" y="14"/>
                </a:lnTo>
                <a:lnTo>
                  <a:pt x="14" y="16"/>
                </a:lnTo>
                <a:lnTo>
                  <a:pt x="12" y="17"/>
                </a:lnTo>
                <a:lnTo>
                  <a:pt x="10" y="19"/>
                </a:lnTo>
                <a:lnTo>
                  <a:pt x="9" y="21"/>
                </a:lnTo>
                <a:lnTo>
                  <a:pt x="8" y="24"/>
                </a:lnTo>
                <a:lnTo>
                  <a:pt x="6" y="26"/>
                </a:lnTo>
                <a:lnTo>
                  <a:pt x="5" y="28"/>
                </a:lnTo>
                <a:lnTo>
                  <a:pt x="4" y="30"/>
                </a:lnTo>
                <a:lnTo>
                  <a:pt x="3" y="34"/>
                </a:lnTo>
                <a:lnTo>
                  <a:pt x="2" y="36"/>
                </a:lnTo>
                <a:lnTo>
                  <a:pt x="2" y="38"/>
                </a:lnTo>
                <a:lnTo>
                  <a:pt x="1" y="41"/>
                </a:lnTo>
                <a:lnTo>
                  <a:pt x="1" y="43"/>
                </a:lnTo>
                <a:lnTo>
                  <a:pt x="0" y="46"/>
                </a:lnTo>
                <a:lnTo>
                  <a:pt x="0" y="48"/>
                </a:lnTo>
                <a:lnTo>
                  <a:pt x="0" y="51"/>
                </a:lnTo>
                <a:lnTo>
                  <a:pt x="0" y="51"/>
                </a:lnTo>
                <a:lnTo>
                  <a:pt x="0" y="54"/>
                </a:lnTo>
                <a:lnTo>
                  <a:pt x="0" y="56"/>
                </a:lnTo>
                <a:lnTo>
                  <a:pt x="1" y="59"/>
                </a:lnTo>
                <a:lnTo>
                  <a:pt x="1" y="61"/>
                </a:lnTo>
                <a:lnTo>
                  <a:pt x="2" y="64"/>
                </a:lnTo>
                <a:lnTo>
                  <a:pt x="2" y="66"/>
                </a:lnTo>
                <a:lnTo>
                  <a:pt x="3" y="68"/>
                </a:lnTo>
                <a:lnTo>
                  <a:pt x="4" y="71"/>
                </a:lnTo>
                <a:lnTo>
                  <a:pt x="5" y="74"/>
                </a:lnTo>
                <a:lnTo>
                  <a:pt x="6" y="76"/>
                </a:lnTo>
                <a:lnTo>
                  <a:pt x="8" y="78"/>
                </a:lnTo>
                <a:lnTo>
                  <a:pt x="9" y="81"/>
                </a:lnTo>
                <a:lnTo>
                  <a:pt x="10" y="83"/>
                </a:lnTo>
                <a:lnTo>
                  <a:pt x="12" y="85"/>
                </a:lnTo>
                <a:lnTo>
                  <a:pt x="14" y="86"/>
                </a:lnTo>
                <a:lnTo>
                  <a:pt x="16" y="88"/>
                </a:lnTo>
                <a:lnTo>
                  <a:pt x="17" y="90"/>
                </a:lnTo>
                <a:lnTo>
                  <a:pt x="19" y="92"/>
                </a:lnTo>
                <a:lnTo>
                  <a:pt x="21" y="93"/>
                </a:lnTo>
                <a:lnTo>
                  <a:pt x="24" y="94"/>
                </a:lnTo>
                <a:lnTo>
                  <a:pt x="27" y="96"/>
                </a:lnTo>
                <a:lnTo>
                  <a:pt x="29" y="97"/>
                </a:lnTo>
                <a:lnTo>
                  <a:pt x="31" y="98"/>
                </a:lnTo>
                <a:lnTo>
                  <a:pt x="34" y="99"/>
                </a:lnTo>
                <a:lnTo>
                  <a:pt x="36" y="100"/>
                </a:lnTo>
                <a:lnTo>
                  <a:pt x="38" y="100"/>
                </a:lnTo>
                <a:lnTo>
                  <a:pt x="41" y="101"/>
                </a:lnTo>
                <a:lnTo>
                  <a:pt x="43" y="101"/>
                </a:lnTo>
                <a:lnTo>
                  <a:pt x="46" y="102"/>
                </a:lnTo>
                <a:lnTo>
                  <a:pt x="48" y="102"/>
                </a:lnTo>
                <a:lnTo>
                  <a:pt x="51" y="102"/>
                </a:lnTo>
                <a:lnTo>
                  <a:pt x="51" y="102"/>
                </a:lnTo>
                <a:lnTo>
                  <a:pt x="54" y="102"/>
                </a:lnTo>
                <a:lnTo>
                  <a:pt x="56" y="102"/>
                </a:lnTo>
                <a:lnTo>
                  <a:pt x="59" y="101"/>
                </a:lnTo>
                <a:lnTo>
                  <a:pt x="61" y="101"/>
                </a:lnTo>
                <a:lnTo>
                  <a:pt x="64" y="100"/>
                </a:lnTo>
                <a:lnTo>
                  <a:pt x="67" y="100"/>
                </a:lnTo>
                <a:lnTo>
                  <a:pt x="69" y="99"/>
                </a:lnTo>
                <a:lnTo>
                  <a:pt x="72" y="98"/>
                </a:lnTo>
                <a:lnTo>
                  <a:pt x="74" y="97"/>
                </a:lnTo>
                <a:lnTo>
                  <a:pt x="76" y="96"/>
                </a:lnTo>
                <a:lnTo>
                  <a:pt x="78" y="94"/>
                </a:lnTo>
                <a:lnTo>
                  <a:pt x="81" y="93"/>
                </a:lnTo>
                <a:lnTo>
                  <a:pt x="83" y="92"/>
                </a:lnTo>
                <a:lnTo>
                  <a:pt x="85" y="90"/>
                </a:lnTo>
                <a:lnTo>
                  <a:pt x="86" y="88"/>
                </a:lnTo>
                <a:lnTo>
                  <a:pt x="88" y="86"/>
                </a:lnTo>
                <a:lnTo>
                  <a:pt x="90" y="85"/>
                </a:lnTo>
                <a:lnTo>
                  <a:pt x="92" y="83"/>
                </a:lnTo>
                <a:lnTo>
                  <a:pt x="93" y="81"/>
                </a:lnTo>
                <a:lnTo>
                  <a:pt x="94" y="78"/>
                </a:lnTo>
                <a:lnTo>
                  <a:pt x="96" y="76"/>
                </a:lnTo>
                <a:lnTo>
                  <a:pt x="97" y="74"/>
                </a:lnTo>
                <a:lnTo>
                  <a:pt x="98" y="71"/>
                </a:lnTo>
                <a:lnTo>
                  <a:pt x="99" y="68"/>
                </a:lnTo>
                <a:lnTo>
                  <a:pt x="100" y="66"/>
                </a:lnTo>
                <a:lnTo>
                  <a:pt x="100" y="64"/>
                </a:lnTo>
                <a:lnTo>
                  <a:pt x="101" y="61"/>
                </a:lnTo>
                <a:lnTo>
                  <a:pt x="101" y="59"/>
                </a:lnTo>
                <a:lnTo>
                  <a:pt x="102" y="56"/>
                </a:lnTo>
                <a:lnTo>
                  <a:pt x="102" y="54"/>
                </a:lnTo>
                <a:lnTo>
                  <a:pt x="102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0" name="Freeform 72"/>
          <p:cNvSpPr>
            <a:spLocks/>
          </p:cNvSpPr>
          <p:nvPr/>
        </p:nvSpPr>
        <p:spPr bwMode="auto">
          <a:xfrm>
            <a:off x="2046288" y="3902075"/>
            <a:ext cx="31750" cy="33338"/>
          </a:xfrm>
          <a:custGeom>
            <a:avLst/>
            <a:gdLst>
              <a:gd name="T0" fmla="*/ 46 w 102"/>
              <a:gd name="T1" fmla="*/ 102 h 102"/>
              <a:gd name="T2" fmla="*/ 36 w 102"/>
              <a:gd name="T3" fmla="*/ 100 h 102"/>
              <a:gd name="T4" fmla="*/ 27 w 102"/>
              <a:gd name="T5" fmla="*/ 96 h 102"/>
              <a:gd name="T6" fmla="*/ 18 w 102"/>
              <a:gd name="T7" fmla="*/ 91 h 102"/>
              <a:gd name="T8" fmla="*/ 11 w 102"/>
              <a:gd name="T9" fmla="*/ 84 h 102"/>
              <a:gd name="T10" fmla="*/ 6 w 102"/>
              <a:gd name="T11" fmla="*/ 76 h 102"/>
              <a:gd name="T12" fmla="*/ 2 w 102"/>
              <a:gd name="T13" fmla="*/ 66 h 102"/>
              <a:gd name="T14" fmla="*/ 0 w 102"/>
              <a:gd name="T15" fmla="*/ 56 h 102"/>
              <a:gd name="T16" fmla="*/ 0 w 102"/>
              <a:gd name="T17" fmla="*/ 46 h 102"/>
              <a:gd name="T18" fmla="*/ 2 w 102"/>
              <a:gd name="T19" fmla="*/ 36 h 102"/>
              <a:gd name="T20" fmla="*/ 6 w 102"/>
              <a:gd name="T21" fmla="*/ 26 h 102"/>
              <a:gd name="T22" fmla="*/ 11 w 102"/>
              <a:gd name="T23" fmla="*/ 18 h 102"/>
              <a:gd name="T24" fmla="*/ 18 w 102"/>
              <a:gd name="T25" fmla="*/ 11 h 102"/>
              <a:gd name="T26" fmla="*/ 27 w 102"/>
              <a:gd name="T27" fmla="*/ 6 h 102"/>
              <a:gd name="T28" fmla="*/ 36 w 102"/>
              <a:gd name="T29" fmla="*/ 2 h 102"/>
              <a:gd name="T30" fmla="*/ 46 w 102"/>
              <a:gd name="T31" fmla="*/ 0 h 102"/>
              <a:gd name="T32" fmla="*/ 56 w 102"/>
              <a:gd name="T33" fmla="*/ 0 h 102"/>
              <a:gd name="T34" fmla="*/ 67 w 102"/>
              <a:gd name="T35" fmla="*/ 2 h 102"/>
              <a:gd name="T36" fmla="*/ 76 w 102"/>
              <a:gd name="T37" fmla="*/ 6 h 102"/>
              <a:gd name="T38" fmla="*/ 84 w 102"/>
              <a:gd name="T39" fmla="*/ 11 h 102"/>
              <a:gd name="T40" fmla="*/ 91 w 102"/>
              <a:gd name="T41" fmla="*/ 18 h 102"/>
              <a:gd name="T42" fmla="*/ 96 w 102"/>
              <a:gd name="T43" fmla="*/ 26 h 102"/>
              <a:gd name="T44" fmla="*/ 100 w 102"/>
              <a:gd name="T45" fmla="*/ 36 h 102"/>
              <a:gd name="T46" fmla="*/ 102 w 102"/>
              <a:gd name="T47" fmla="*/ 46 h 102"/>
              <a:gd name="T48" fmla="*/ 102 w 102"/>
              <a:gd name="T49" fmla="*/ 56 h 102"/>
              <a:gd name="T50" fmla="*/ 100 w 102"/>
              <a:gd name="T51" fmla="*/ 66 h 102"/>
              <a:gd name="T52" fmla="*/ 96 w 102"/>
              <a:gd name="T53" fmla="*/ 76 h 102"/>
              <a:gd name="T54" fmla="*/ 91 w 102"/>
              <a:gd name="T55" fmla="*/ 84 h 102"/>
              <a:gd name="T56" fmla="*/ 84 w 102"/>
              <a:gd name="T57" fmla="*/ 91 h 102"/>
              <a:gd name="T58" fmla="*/ 76 w 102"/>
              <a:gd name="T59" fmla="*/ 96 h 102"/>
              <a:gd name="T60" fmla="*/ 67 w 102"/>
              <a:gd name="T61" fmla="*/ 100 h 102"/>
              <a:gd name="T62" fmla="*/ 56 w 102"/>
              <a:gd name="T6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102">
                <a:moveTo>
                  <a:pt x="51" y="102"/>
                </a:moveTo>
                <a:lnTo>
                  <a:pt x="46" y="102"/>
                </a:lnTo>
                <a:lnTo>
                  <a:pt x="41" y="101"/>
                </a:lnTo>
                <a:lnTo>
                  <a:pt x="36" y="100"/>
                </a:lnTo>
                <a:lnTo>
                  <a:pt x="32" y="98"/>
                </a:lnTo>
                <a:lnTo>
                  <a:pt x="27" y="96"/>
                </a:lnTo>
                <a:lnTo>
                  <a:pt x="22" y="93"/>
                </a:lnTo>
                <a:lnTo>
                  <a:pt x="18" y="91"/>
                </a:lnTo>
                <a:lnTo>
                  <a:pt x="15" y="87"/>
                </a:lnTo>
                <a:lnTo>
                  <a:pt x="11" y="84"/>
                </a:lnTo>
                <a:lnTo>
                  <a:pt x="9" y="80"/>
                </a:lnTo>
                <a:lnTo>
                  <a:pt x="6" y="76"/>
                </a:lnTo>
                <a:lnTo>
                  <a:pt x="4" y="70"/>
                </a:lnTo>
                <a:lnTo>
                  <a:pt x="2" y="66"/>
                </a:lnTo>
                <a:lnTo>
                  <a:pt x="1" y="61"/>
                </a:lnTo>
                <a:lnTo>
                  <a:pt x="0" y="56"/>
                </a:lnTo>
                <a:lnTo>
                  <a:pt x="0" y="51"/>
                </a:lnTo>
                <a:lnTo>
                  <a:pt x="0" y="46"/>
                </a:lnTo>
                <a:lnTo>
                  <a:pt x="1" y="41"/>
                </a:lnTo>
                <a:lnTo>
                  <a:pt x="2" y="36"/>
                </a:lnTo>
                <a:lnTo>
                  <a:pt x="4" y="31"/>
                </a:lnTo>
                <a:lnTo>
                  <a:pt x="6" y="26"/>
                </a:lnTo>
                <a:lnTo>
                  <a:pt x="9" y="22"/>
                </a:lnTo>
                <a:lnTo>
                  <a:pt x="11" y="18"/>
                </a:lnTo>
                <a:lnTo>
                  <a:pt x="15" y="15"/>
                </a:lnTo>
                <a:lnTo>
                  <a:pt x="18" y="11"/>
                </a:lnTo>
                <a:lnTo>
                  <a:pt x="22" y="9"/>
                </a:lnTo>
                <a:lnTo>
                  <a:pt x="27" y="6"/>
                </a:lnTo>
                <a:lnTo>
                  <a:pt x="32" y="4"/>
                </a:lnTo>
                <a:lnTo>
                  <a:pt x="36" y="2"/>
                </a:lnTo>
                <a:lnTo>
                  <a:pt x="41" y="1"/>
                </a:lnTo>
                <a:lnTo>
                  <a:pt x="46" y="0"/>
                </a:lnTo>
                <a:lnTo>
                  <a:pt x="51" y="0"/>
                </a:lnTo>
                <a:lnTo>
                  <a:pt x="56" y="0"/>
                </a:lnTo>
                <a:lnTo>
                  <a:pt x="61" y="1"/>
                </a:lnTo>
                <a:lnTo>
                  <a:pt x="67" y="2"/>
                </a:lnTo>
                <a:lnTo>
                  <a:pt x="71" y="4"/>
                </a:lnTo>
                <a:lnTo>
                  <a:pt x="76" y="6"/>
                </a:lnTo>
                <a:lnTo>
                  <a:pt x="80" y="9"/>
                </a:lnTo>
                <a:lnTo>
                  <a:pt x="84" y="11"/>
                </a:lnTo>
                <a:lnTo>
                  <a:pt x="87" y="15"/>
                </a:lnTo>
                <a:lnTo>
                  <a:pt x="91" y="18"/>
                </a:lnTo>
                <a:lnTo>
                  <a:pt x="93" y="22"/>
                </a:lnTo>
                <a:lnTo>
                  <a:pt x="96" y="26"/>
                </a:lnTo>
                <a:lnTo>
                  <a:pt x="98" y="31"/>
                </a:lnTo>
                <a:lnTo>
                  <a:pt x="100" y="36"/>
                </a:lnTo>
                <a:lnTo>
                  <a:pt x="101" y="41"/>
                </a:lnTo>
                <a:lnTo>
                  <a:pt x="102" y="46"/>
                </a:lnTo>
                <a:lnTo>
                  <a:pt x="102" y="51"/>
                </a:lnTo>
                <a:lnTo>
                  <a:pt x="102" y="56"/>
                </a:lnTo>
                <a:lnTo>
                  <a:pt x="101" y="61"/>
                </a:lnTo>
                <a:lnTo>
                  <a:pt x="100" y="66"/>
                </a:lnTo>
                <a:lnTo>
                  <a:pt x="98" y="70"/>
                </a:lnTo>
                <a:lnTo>
                  <a:pt x="96" y="76"/>
                </a:lnTo>
                <a:lnTo>
                  <a:pt x="93" y="80"/>
                </a:lnTo>
                <a:lnTo>
                  <a:pt x="91" y="84"/>
                </a:lnTo>
                <a:lnTo>
                  <a:pt x="87" y="87"/>
                </a:lnTo>
                <a:lnTo>
                  <a:pt x="84" y="91"/>
                </a:lnTo>
                <a:lnTo>
                  <a:pt x="80" y="93"/>
                </a:lnTo>
                <a:lnTo>
                  <a:pt x="76" y="96"/>
                </a:lnTo>
                <a:lnTo>
                  <a:pt x="71" y="98"/>
                </a:lnTo>
                <a:lnTo>
                  <a:pt x="67" y="100"/>
                </a:lnTo>
                <a:lnTo>
                  <a:pt x="61" y="101"/>
                </a:lnTo>
                <a:lnTo>
                  <a:pt x="56" y="102"/>
                </a:lnTo>
                <a:lnTo>
                  <a:pt x="51" y="102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1" name="Rectangle 73"/>
          <p:cNvSpPr>
            <a:spLocks noChangeArrowheads="1"/>
          </p:cNvSpPr>
          <p:nvPr/>
        </p:nvSpPr>
        <p:spPr bwMode="auto">
          <a:xfrm>
            <a:off x="5205413" y="2470150"/>
            <a:ext cx="3386137" cy="21161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2" name="Freeform 74"/>
          <p:cNvSpPr>
            <a:spLocks/>
          </p:cNvSpPr>
          <p:nvPr/>
        </p:nvSpPr>
        <p:spPr bwMode="auto">
          <a:xfrm>
            <a:off x="5205413" y="2470150"/>
            <a:ext cx="3386137" cy="2116138"/>
          </a:xfrm>
          <a:custGeom>
            <a:avLst/>
            <a:gdLst>
              <a:gd name="T0" fmla="*/ 5332 w 10665"/>
              <a:gd name="T1" fmla="*/ 6666 h 6666"/>
              <a:gd name="T2" fmla="*/ 0 w 10665"/>
              <a:gd name="T3" fmla="*/ 6666 h 6666"/>
              <a:gd name="T4" fmla="*/ 0 w 10665"/>
              <a:gd name="T5" fmla="*/ 0 h 6666"/>
              <a:gd name="T6" fmla="*/ 10665 w 10665"/>
              <a:gd name="T7" fmla="*/ 0 h 6666"/>
              <a:gd name="T8" fmla="*/ 10665 w 10665"/>
              <a:gd name="T9" fmla="*/ 6666 h 6666"/>
              <a:gd name="T10" fmla="*/ 5332 w 10665"/>
              <a:gd name="T11" fmla="*/ 6666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65" h="6666">
                <a:moveTo>
                  <a:pt x="5332" y="6666"/>
                </a:moveTo>
                <a:lnTo>
                  <a:pt x="0" y="6666"/>
                </a:lnTo>
                <a:lnTo>
                  <a:pt x="0" y="0"/>
                </a:lnTo>
                <a:lnTo>
                  <a:pt x="10665" y="0"/>
                </a:lnTo>
                <a:lnTo>
                  <a:pt x="10665" y="6666"/>
                </a:lnTo>
                <a:lnTo>
                  <a:pt x="5332" y="66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3" name="Line 75"/>
          <p:cNvSpPr>
            <a:spLocks noChangeShapeType="1"/>
          </p:cNvSpPr>
          <p:nvPr/>
        </p:nvSpPr>
        <p:spPr bwMode="auto">
          <a:xfrm>
            <a:off x="5432425" y="3251200"/>
            <a:ext cx="130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4" name="Line 76"/>
          <p:cNvSpPr>
            <a:spLocks noChangeShapeType="1"/>
          </p:cNvSpPr>
          <p:nvPr/>
        </p:nvSpPr>
        <p:spPr bwMode="auto">
          <a:xfrm>
            <a:off x="5432425" y="3935413"/>
            <a:ext cx="130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5" name="Line 77"/>
          <p:cNvSpPr>
            <a:spLocks noChangeShapeType="1"/>
          </p:cNvSpPr>
          <p:nvPr/>
        </p:nvSpPr>
        <p:spPr bwMode="auto">
          <a:xfrm>
            <a:off x="6735763" y="3251200"/>
            <a:ext cx="1587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6" name="Rectangle 78"/>
          <p:cNvSpPr>
            <a:spLocks noChangeArrowheads="1"/>
          </p:cNvSpPr>
          <p:nvPr/>
        </p:nvSpPr>
        <p:spPr bwMode="auto">
          <a:xfrm>
            <a:off x="5438775" y="4002088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wait queue</a:t>
            </a:r>
            <a:endParaRPr lang="en-US" altLang="en-US"/>
          </a:p>
        </p:txBody>
      </p:sp>
      <p:sp>
        <p:nvSpPr>
          <p:cNvPr id="176207" name="Freeform 79"/>
          <p:cNvSpPr>
            <a:spLocks/>
          </p:cNvSpPr>
          <p:nvPr/>
        </p:nvSpPr>
        <p:spPr bwMode="auto">
          <a:xfrm>
            <a:off x="6962775" y="2697163"/>
            <a:ext cx="1465263" cy="1660525"/>
          </a:xfrm>
          <a:custGeom>
            <a:avLst/>
            <a:gdLst>
              <a:gd name="T0" fmla="*/ 2307 w 4615"/>
              <a:gd name="T1" fmla="*/ 5230 h 5230"/>
              <a:gd name="T2" fmla="*/ 0 w 4615"/>
              <a:gd name="T3" fmla="*/ 5230 h 5230"/>
              <a:gd name="T4" fmla="*/ 0 w 4615"/>
              <a:gd name="T5" fmla="*/ 0 h 5230"/>
              <a:gd name="T6" fmla="*/ 4615 w 4615"/>
              <a:gd name="T7" fmla="*/ 0 h 5230"/>
              <a:gd name="T8" fmla="*/ 4615 w 4615"/>
              <a:gd name="T9" fmla="*/ 5230 h 5230"/>
              <a:gd name="T10" fmla="*/ 2307 w 4615"/>
              <a:gd name="T11" fmla="*/ 5230 h 5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15" h="5230">
                <a:moveTo>
                  <a:pt x="2307" y="5230"/>
                </a:moveTo>
                <a:lnTo>
                  <a:pt x="0" y="5230"/>
                </a:lnTo>
                <a:lnTo>
                  <a:pt x="0" y="0"/>
                </a:lnTo>
                <a:lnTo>
                  <a:pt x="4615" y="0"/>
                </a:lnTo>
                <a:lnTo>
                  <a:pt x="4615" y="5230"/>
                </a:lnTo>
                <a:lnTo>
                  <a:pt x="2307" y="52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8" name="Rectangle 80"/>
          <p:cNvSpPr>
            <a:spLocks noChangeArrowheads="1"/>
          </p:cNvSpPr>
          <p:nvPr/>
        </p:nvSpPr>
        <p:spPr bwMode="auto">
          <a:xfrm>
            <a:off x="5222875" y="2149475"/>
            <a:ext cx="1212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/>
              <a:t>scheduler</a:t>
            </a:r>
            <a:endParaRPr lang="en-US" altLang="en-US"/>
          </a:p>
        </p:txBody>
      </p:sp>
      <p:sp>
        <p:nvSpPr>
          <p:cNvPr id="176209" name="Freeform 81"/>
          <p:cNvSpPr>
            <a:spLocks/>
          </p:cNvSpPr>
          <p:nvPr/>
        </p:nvSpPr>
        <p:spPr bwMode="auto">
          <a:xfrm>
            <a:off x="5300663" y="3352800"/>
            <a:ext cx="230187" cy="158750"/>
          </a:xfrm>
          <a:custGeom>
            <a:avLst/>
            <a:gdLst>
              <a:gd name="T0" fmla="*/ 725 w 725"/>
              <a:gd name="T1" fmla="*/ 501 h 501"/>
              <a:gd name="T2" fmla="*/ 0 w 725"/>
              <a:gd name="T3" fmla="*/ 417 h 501"/>
              <a:gd name="T4" fmla="*/ 195 w 725"/>
              <a:gd name="T5" fmla="*/ 0 h 501"/>
              <a:gd name="T6" fmla="*/ 725 w 725"/>
              <a:gd name="T7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501">
                <a:moveTo>
                  <a:pt x="725" y="501"/>
                </a:moveTo>
                <a:lnTo>
                  <a:pt x="0" y="417"/>
                </a:lnTo>
                <a:lnTo>
                  <a:pt x="195" y="0"/>
                </a:lnTo>
                <a:lnTo>
                  <a:pt x="725" y="50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0" name="Freeform 82"/>
          <p:cNvSpPr>
            <a:spLocks/>
          </p:cNvSpPr>
          <p:nvPr/>
        </p:nvSpPr>
        <p:spPr bwMode="auto">
          <a:xfrm>
            <a:off x="3081338" y="2357438"/>
            <a:ext cx="2297112" cy="1095375"/>
          </a:xfrm>
          <a:custGeom>
            <a:avLst/>
            <a:gdLst>
              <a:gd name="T0" fmla="*/ 43 w 7233"/>
              <a:gd name="T1" fmla="*/ 0 h 3447"/>
              <a:gd name="T2" fmla="*/ 7233 w 7233"/>
              <a:gd name="T3" fmla="*/ 3354 h 3447"/>
              <a:gd name="T4" fmla="*/ 7190 w 7233"/>
              <a:gd name="T5" fmla="*/ 3447 h 3447"/>
              <a:gd name="T6" fmla="*/ 0 w 7233"/>
              <a:gd name="T7" fmla="*/ 92 h 3447"/>
              <a:gd name="T8" fmla="*/ 43 w 7233"/>
              <a:gd name="T9" fmla="*/ 0 h 3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3" h="3447">
                <a:moveTo>
                  <a:pt x="43" y="0"/>
                </a:moveTo>
                <a:lnTo>
                  <a:pt x="7233" y="3354"/>
                </a:lnTo>
                <a:lnTo>
                  <a:pt x="7190" y="3447"/>
                </a:lnTo>
                <a:lnTo>
                  <a:pt x="0" y="92"/>
                </a:lnTo>
                <a:lnTo>
                  <a:pt x="43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1" name="Freeform 83"/>
          <p:cNvSpPr>
            <a:spLocks/>
          </p:cNvSpPr>
          <p:nvPr/>
        </p:nvSpPr>
        <p:spPr bwMode="auto">
          <a:xfrm>
            <a:off x="5302250" y="3675063"/>
            <a:ext cx="228600" cy="168275"/>
          </a:xfrm>
          <a:custGeom>
            <a:avLst/>
            <a:gdLst>
              <a:gd name="T0" fmla="*/ 719 w 719"/>
              <a:gd name="T1" fmla="*/ 0 h 529"/>
              <a:gd name="T2" fmla="*/ 217 w 719"/>
              <a:gd name="T3" fmla="*/ 529 h 529"/>
              <a:gd name="T4" fmla="*/ 0 w 719"/>
              <a:gd name="T5" fmla="*/ 122 h 529"/>
              <a:gd name="T6" fmla="*/ 719 w 719"/>
              <a:gd name="T7" fmla="*/ 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9" h="529">
                <a:moveTo>
                  <a:pt x="719" y="0"/>
                </a:moveTo>
                <a:lnTo>
                  <a:pt x="217" y="529"/>
                </a:lnTo>
                <a:lnTo>
                  <a:pt x="0" y="122"/>
                </a:lnTo>
                <a:lnTo>
                  <a:pt x="719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2" name="Freeform 84"/>
          <p:cNvSpPr>
            <a:spLocks/>
          </p:cNvSpPr>
          <p:nvPr/>
        </p:nvSpPr>
        <p:spPr bwMode="auto">
          <a:xfrm>
            <a:off x="3079750" y="3743325"/>
            <a:ext cx="2303463" cy="1247775"/>
          </a:xfrm>
          <a:custGeom>
            <a:avLst/>
            <a:gdLst>
              <a:gd name="T0" fmla="*/ 0 w 7252"/>
              <a:gd name="T1" fmla="*/ 3842 h 3932"/>
              <a:gd name="T2" fmla="*/ 7203 w 7252"/>
              <a:gd name="T3" fmla="*/ 0 h 3932"/>
              <a:gd name="T4" fmla="*/ 7252 w 7252"/>
              <a:gd name="T5" fmla="*/ 90 h 3932"/>
              <a:gd name="T6" fmla="*/ 49 w 7252"/>
              <a:gd name="T7" fmla="*/ 3932 h 3932"/>
              <a:gd name="T8" fmla="*/ 0 w 7252"/>
              <a:gd name="T9" fmla="*/ 3842 h 3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2" h="3932">
                <a:moveTo>
                  <a:pt x="0" y="3842"/>
                </a:moveTo>
                <a:lnTo>
                  <a:pt x="7203" y="0"/>
                </a:lnTo>
                <a:lnTo>
                  <a:pt x="7252" y="90"/>
                </a:lnTo>
                <a:lnTo>
                  <a:pt x="49" y="3932"/>
                </a:lnTo>
                <a:lnTo>
                  <a:pt x="0" y="384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3" name="Rectangle 85"/>
          <p:cNvSpPr>
            <a:spLocks noChangeArrowheads="1"/>
          </p:cNvSpPr>
          <p:nvPr/>
        </p:nvSpPr>
        <p:spPr bwMode="auto">
          <a:xfrm>
            <a:off x="4586288" y="2860675"/>
            <a:ext cx="487362" cy="16351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4" name="Freeform 86"/>
          <p:cNvSpPr>
            <a:spLocks/>
          </p:cNvSpPr>
          <p:nvPr/>
        </p:nvSpPr>
        <p:spPr bwMode="auto">
          <a:xfrm>
            <a:off x="4586288" y="2860675"/>
            <a:ext cx="487362" cy="163513"/>
          </a:xfrm>
          <a:custGeom>
            <a:avLst/>
            <a:gdLst>
              <a:gd name="T0" fmla="*/ 769 w 1538"/>
              <a:gd name="T1" fmla="*/ 513 h 513"/>
              <a:gd name="T2" fmla="*/ 0 w 1538"/>
              <a:gd name="T3" fmla="*/ 513 h 513"/>
              <a:gd name="T4" fmla="*/ 0 w 1538"/>
              <a:gd name="T5" fmla="*/ 0 h 513"/>
              <a:gd name="T6" fmla="*/ 1538 w 1538"/>
              <a:gd name="T7" fmla="*/ 0 h 513"/>
              <a:gd name="T8" fmla="*/ 1538 w 1538"/>
              <a:gd name="T9" fmla="*/ 513 h 513"/>
              <a:gd name="T10" fmla="*/ 769 w 1538"/>
              <a:gd name="T11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8" h="513">
                <a:moveTo>
                  <a:pt x="769" y="513"/>
                </a:moveTo>
                <a:lnTo>
                  <a:pt x="0" y="513"/>
                </a:lnTo>
                <a:lnTo>
                  <a:pt x="0" y="0"/>
                </a:lnTo>
                <a:lnTo>
                  <a:pt x="1538" y="0"/>
                </a:lnTo>
                <a:lnTo>
                  <a:pt x="1538" y="513"/>
                </a:lnTo>
                <a:lnTo>
                  <a:pt x="769" y="51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5" name="Rectangle 87"/>
          <p:cNvSpPr>
            <a:spLocks noChangeArrowheads="1"/>
          </p:cNvSpPr>
          <p:nvPr/>
        </p:nvSpPr>
        <p:spPr bwMode="auto">
          <a:xfrm>
            <a:off x="4495800" y="3627438"/>
            <a:ext cx="195263" cy="45561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6" name="Rectangle 88"/>
          <p:cNvSpPr>
            <a:spLocks noChangeArrowheads="1"/>
          </p:cNvSpPr>
          <p:nvPr/>
        </p:nvSpPr>
        <p:spPr bwMode="auto">
          <a:xfrm>
            <a:off x="6343650" y="3349625"/>
            <a:ext cx="327025" cy="5207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7" name="Freeform 89"/>
          <p:cNvSpPr>
            <a:spLocks/>
          </p:cNvSpPr>
          <p:nvPr/>
        </p:nvSpPr>
        <p:spPr bwMode="auto">
          <a:xfrm>
            <a:off x="6343650" y="3349625"/>
            <a:ext cx="327025" cy="520700"/>
          </a:xfrm>
          <a:custGeom>
            <a:avLst/>
            <a:gdLst>
              <a:gd name="T0" fmla="*/ 514 w 1028"/>
              <a:gd name="T1" fmla="*/ 1641 h 1641"/>
              <a:gd name="T2" fmla="*/ 0 w 1028"/>
              <a:gd name="T3" fmla="*/ 1641 h 1641"/>
              <a:gd name="T4" fmla="*/ 0 w 1028"/>
              <a:gd name="T5" fmla="*/ 0 h 1641"/>
              <a:gd name="T6" fmla="*/ 1028 w 1028"/>
              <a:gd name="T7" fmla="*/ 0 h 1641"/>
              <a:gd name="T8" fmla="*/ 1028 w 1028"/>
              <a:gd name="T9" fmla="*/ 1641 h 1641"/>
              <a:gd name="T10" fmla="*/ 514 w 1028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8" h="1641">
                <a:moveTo>
                  <a:pt x="514" y="1641"/>
                </a:moveTo>
                <a:lnTo>
                  <a:pt x="0" y="1641"/>
                </a:lnTo>
                <a:lnTo>
                  <a:pt x="0" y="0"/>
                </a:lnTo>
                <a:lnTo>
                  <a:pt x="1028" y="0"/>
                </a:lnTo>
                <a:lnTo>
                  <a:pt x="1028" y="1641"/>
                </a:lnTo>
                <a:lnTo>
                  <a:pt x="514" y="16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8" name="Rectangle 90"/>
          <p:cNvSpPr>
            <a:spLocks noChangeArrowheads="1"/>
          </p:cNvSpPr>
          <p:nvPr/>
        </p:nvSpPr>
        <p:spPr bwMode="auto">
          <a:xfrm>
            <a:off x="5692775" y="3446463"/>
            <a:ext cx="554038" cy="2286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9" name="Freeform 91"/>
          <p:cNvSpPr>
            <a:spLocks/>
          </p:cNvSpPr>
          <p:nvPr/>
        </p:nvSpPr>
        <p:spPr bwMode="auto">
          <a:xfrm>
            <a:off x="5692775" y="3446463"/>
            <a:ext cx="554038" cy="228600"/>
          </a:xfrm>
          <a:custGeom>
            <a:avLst/>
            <a:gdLst>
              <a:gd name="T0" fmla="*/ 872 w 1743"/>
              <a:gd name="T1" fmla="*/ 718 h 718"/>
              <a:gd name="T2" fmla="*/ 0 w 1743"/>
              <a:gd name="T3" fmla="*/ 718 h 718"/>
              <a:gd name="T4" fmla="*/ 0 w 1743"/>
              <a:gd name="T5" fmla="*/ 0 h 718"/>
              <a:gd name="T6" fmla="*/ 1743 w 1743"/>
              <a:gd name="T7" fmla="*/ 0 h 718"/>
              <a:gd name="T8" fmla="*/ 1743 w 1743"/>
              <a:gd name="T9" fmla="*/ 718 h 718"/>
              <a:gd name="T10" fmla="*/ 872 w 1743"/>
              <a:gd name="T11" fmla="*/ 718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3" h="718">
                <a:moveTo>
                  <a:pt x="872" y="718"/>
                </a:moveTo>
                <a:lnTo>
                  <a:pt x="0" y="718"/>
                </a:lnTo>
                <a:lnTo>
                  <a:pt x="0" y="0"/>
                </a:lnTo>
                <a:lnTo>
                  <a:pt x="1743" y="0"/>
                </a:lnTo>
                <a:lnTo>
                  <a:pt x="1743" y="718"/>
                </a:lnTo>
                <a:lnTo>
                  <a:pt x="872" y="7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0" name="Rectangle 92"/>
          <p:cNvSpPr>
            <a:spLocks noChangeArrowheads="1"/>
          </p:cNvSpPr>
          <p:nvPr/>
        </p:nvSpPr>
        <p:spPr bwMode="auto">
          <a:xfrm>
            <a:off x="7061200" y="3740150"/>
            <a:ext cx="260350" cy="5207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1" name="Freeform 93"/>
          <p:cNvSpPr>
            <a:spLocks/>
          </p:cNvSpPr>
          <p:nvPr/>
        </p:nvSpPr>
        <p:spPr bwMode="auto">
          <a:xfrm>
            <a:off x="7061200" y="3740150"/>
            <a:ext cx="260350" cy="520700"/>
          </a:xfrm>
          <a:custGeom>
            <a:avLst/>
            <a:gdLst>
              <a:gd name="T0" fmla="*/ 410 w 821"/>
              <a:gd name="T1" fmla="*/ 1641 h 1641"/>
              <a:gd name="T2" fmla="*/ 0 w 821"/>
              <a:gd name="T3" fmla="*/ 1641 h 1641"/>
              <a:gd name="T4" fmla="*/ 0 w 821"/>
              <a:gd name="T5" fmla="*/ 0 h 1641"/>
              <a:gd name="T6" fmla="*/ 821 w 821"/>
              <a:gd name="T7" fmla="*/ 0 h 1641"/>
              <a:gd name="T8" fmla="*/ 821 w 821"/>
              <a:gd name="T9" fmla="*/ 1641 h 1641"/>
              <a:gd name="T10" fmla="*/ 410 w 821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1641">
                <a:moveTo>
                  <a:pt x="410" y="1641"/>
                </a:moveTo>
                <a:lnTo>
                  <a:pt x="0" y="1641"/>
                </a:lnTo>
                <a:lnTo>
                  <a:pt x="0" y="0"/>
                </a:lnTo>
                <a:lnTo>
                  <a:pt x="821" y="0"/>
                </a:lnTo>
                <a:lnTo>
                  <a:pt x="821" y="1641"/>
                </a:lnTo>
                <a:lnTo>
                  <a:pt x="410" y="16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2" name="Rectangle 94"/>
          <p:cNvSpPr>
            <a:spLocks noChangeArrowheads="1"/>
          </p:cNvSpPr>
          <p:nvPr/>
        </p:nvSpPr>
        <p:spPr bwMode="auto">
          <a:xfrm>
            <a:off x="7418388" y="3902075"/>
            <a:ext cx="782637" cy="32543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3" name="Freeform 95"/>
          <p:cNvSpPr>
            <a:spLocks/>
          </p:cNvSpPr>
          <p:nvPr/>
        </p:nvSpPr>
        <p:spPr bwMode="auto">
          <a:xfrm>
            <a:off x="7418388" y="3902075"/>
            <a:ext cx="782637" cy="325438"/>
          </a:xfrm>
          <a:custGeom>
            <a:avLst/>
            <a:gdLst>
              <a:gd name="T0" fmla="*/ 1231 w 2462"/>
              <a:gd name="T1" fmla="*/ 1025 h 1025"/>
              <a:gd name="T2" fmla="*/ 0 w 2462"/>
              <a:gd name="T3" fmla="*/ 1025 h 1025"/>
              <a:gd name="T4" fmla="*/ 0 w 2462"/>
              <a:gd name="T5" fmla="*/ 0 h 1025"/>
              <a:gd name="T6" fmla="*/ 2462 w 2462"/>
              <a:gd name="T7" fmla="*/ 0 h 1025"/>
              <a:gd name="T8" fmla="*/ 2462 w 2462"/>
              <a:gd name="T9" fmla="*/ 1025 h 1025"/>
              <a:gd name="T10" fmla="*/ 1231 w 2462"/>
              <a:gd name="T11" fmla="*/ 1025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2" h="1025">
                <a:moveTo>
                  <a:pt x="1231" y="1025"/>
                </a:moveTo>
                <a:lnTo>
                  <a:pt x="0" y="1025"/>
                </a:lnTo>
                <a:lnTo>
                  <a:pt x="0" y="0"/>
                </a:lnTo>
                <a:lnTo>
                  <a:pt x="2462" y="0"/>
                </a:lnTo>
                <a:lnTo>
                  <a:pt x="2462" y="1025"/>
                </a:lnTo>
                <a:lnTo>
                  <a:pt x="1231" y="10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4" name="Rectangle 96"/>
          <p:cNvSpPr>
            <a:spLocks noChangeArrowheads="1"/>
          </p:cNvSpPr>
          <p:nvPr/>
        </p:nvSpPr>
        <p:spPr bwMode="auto">
          <a:xfrm>
            <a:off x="7581900" y="3154363"/>
            <a:ext cx="260350" cy="6508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5" name="Freeform 97"/>
          <p:cNvSpPr>
            <a:spLocks/>
          </p:cNvSpPr>
          <p:nvPr/>
        </p:nvSpPr>
        <p:spPr bwMode="auto">
          <a:xfrm>
            <a:off x="7581900" y="3154363"/>
            <a:ext cx="260350" cy="650875"/>
          </a:xfrm>
          <a:custGeom>
            <a:avLst/>
            <a:gdLst>
              <a:gd name="T0" fmla="*/ 410 w 821"/>
              <a:gd name="T1" fmla="*/ 2051 h 2051"/>
              <a:gd name="T2" fmla="*/ 0 w 821"/>
              <a:gd name="T3" fmla="*/ 2051 h 2051"/>
              <a:gd name="T4" fmla="*/ 0 w 821"/>
              <a:gd name="T5" fmla="*/ 0 h 2051"/>
              <a:gd name="T6" fmla="*/ 821 w 821"/>
              <a:gd name="T7" fmla="*/ 0 h 2051"/>
              <a:gd name="T8" fmla="*/ 821 w 821"/>
              <a:gd name="T9" fmla="*/ 2051 h 2051"/>
              <a:gd name="T10" fmla="*/ 410 w 821"/>
              <a:gd name="T11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2051">
                <a:moveTo>
                  <a:pt x="410" y="2051"/>
                </a:moveTo>
                <a:lnTo>
                  <a:pt x="0" y="2051"/>
                </a:lnTo>
                <a:lnTo>
                  <a:pt x="0" y="0"/>
                </a:lnTo>
                <a:lnTo>
                  <a:pt x="821" y="0"/>
                </a:lnTo>
                <a:lnTo>
                  <a:pt x="821" y="2051"/>
                </a:lnTo>
                <a:lnTo>
                  <a:pt x="410" y="20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6" name="Rectangle 98"/>
          <p:cNvSpPr>
            <a:spLocks noChangeArrowheads="1"/>
          </p:cNvSpPr>
          <p:nvPr/>
        </p:nvSpPr>
        <p:spPr bwMode="auto">
          <a:xfrm>
            <a:off x="7061200" y="2894013"/>
            <a:ext cx="96838" cy="39052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7" name="Freeform 99"/>
          <p:cNvSpPr>
            <a:spLocks/>
          </p:cNvSpPr>
          <p:nvPr/>
        </p:nvSpPr>
        <p:spPr bwMode="auto">
          <a:xfrm>
            <a:off x="7061200" y="2894013"/>
            <a:ext cx="96838" cy="390525"/>
          </a:xfrm>
          <a:custGeom>
            <a:avLst/>
            <a:gdLst>
              <a:gd name="T0" fmla="*/ 154 w 308"/>
              <a:gd name="T1" fmla="*/ 1230 h 1230"/>
              <a:gd name="T2" fmla="*/ 0 w 308"/>
              <a:gd name="T3" fmla="*/ 1230 h 1230"/>
              <a:gd name="T4" fmla="*/ 0 w 308"/>
              <a:gd name="T5" fmla="*/ 0 h 1230"/>
              <a:gd name="T6" fmla="*/ 308 w 308"/>
              <a:gd name="T7" fmla="*/ 0 h 1230"/>
              <a:gd name="T8" fmla="*/ 308 w 308"/>
              <a:gd name="T9" fmla="*/ 1230 h 1230"/>
              <a:gd name="T10" fmla="*/ 154 w 308"/>
              <a:gd name="T11" fmla="*/ 123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1230">
                <a:moveTo>
                  <a:pt x="154" y="1230"/>
                </a:moveTo>
                <a:lnTo>
                  <a:pt x="0" y="1230"/>
                </a:lnTo>
                <a:lnTo>
                  <a:pt x="0" y="0"/>
                </a:lnTo>
                <a:lnTo>
                  <a:pt x="308" y="0"/>
                </a:lnTo>
                <a:lnTo>
                  <a:pt x="308" y="1230"/>
                </a:lnTo>
                <a:lnTo>
                  <a:pt x="154" y="12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8" name="Rectangle 100"/>
          <p:cNvSpPr>
            <a:spLocks noChangeArrowheads="1"/>
          </p:cNvSpPr>
          <p:nvPr/>
        </p:nvSpPr>
        <p:spPr bwMode="auto">
          <a:xfrm>
            <a:off x="7061200" y="3414713"/>
            <a:ext cx="422275" cy="22701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9" name="Freeform 101"/>
          <p:cNvSpPr>
            <a:spLocks/>
          </p:cNvSpPr>
          <p:nvPr/>
        </p:nvSpPr>
        <p:spPr bwMode="auto">
          <a:xfrm>
            <a:off x="7061200" y="3414713"/>
            <a:ext cx="422275" cy="227012"/>
          </a:xfrm>
          <a:custGeom>
            <a:avLst/>
            <a:gdLst>
              <a:gd name="T0" fmla="*/ 667 w 1333"/>
              <a:gd name="T1" fmla="*/ 718 h 718"/>
              <a:gd name="T2" fmla="*/ 0 w 1333"/>
              <a:gd name="T3" fmla="*/ 718 h 718"/>
              <a:gd name="T4" fmla="*/ 0 w 1333"/>
              <a:gd name="T5" fmla="*/ 0 h 718"/>
              <a:gd name="T6" fmla="*/ 1333 w 1333"/>
              <a:gd name="T7" fmla="*/ 0 h 718"/>
              <a:gd name="T8" fmla="*/ 1333 w 1333"/>
              <a:gd name="T9" fmla="*/ 718 h 718"/>
              <a:gd name="T10" fmla="*/ 667 w 1333"/>
              <a:gd name="T11" fmla="*/ 718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3" h="718">
                <a:moveTo>
                  <a:pt x="667" y="718"/>
                </a:moveTo>
                <a:lnTo>
                  <a:pt x="0" y="718"/>
                </a:lnTo>
                <a:lnTo>
                  <a:pt x="0" y="0"/>
                </a:lnTo>
                <a:lnTo>
                  <a:pt x="1333" y="0"/>
                </a:lnTo>
                <a:lnTo>
                  <a:pt x="1333" y="718"/>
                </a:lnTo>
                <a:lnTo>
                  <a:pt x="667" y="7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" name="Rectangle 102"/>
          <p:cNvSpPr>
            <a:spLocks noChangeArrowheads="1"/>
          </p:cNvSpPr>
          <p:nvPr/>
        </p:nvSpPr>
        <p:spPr bwMode="auto">
          <a:xfrm>
            <a:off x="8769350" y="3511550"/>
            <a:ext cx="33338" cy="17907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" name="Rectangle 103"/>
          <p:cNvSpPr>
            <a:spLocks noChangeArrowheads="1"/>
          </p:cNvSpPr>
          <p:nvPr/>
        </p:nvSpPr>
        <p:spPr bwMode="auto">
          <a:xfrm>
            <a:off x="5041900" y="5286375"/>
            <a:ext cx="3744913" cy="3333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2" name="Freeform 104"/>
          <p:cNvSpPr>
            <a:spLocks/>
          </p:cNvSpPr>
          <p:nvPr/>
        </p:nvSpPr>
        <p:spPr bwMode="auto">
          <a:xfrm>
            <a:off x="3478213" y="5370513"/>
            <a:ext cx="227012" cy="146050"/>
          </a:xfrm>
          <a:custGeom>
            <a:avLst/>
            <a:gdLst>
              <a:gd name="T0" fmla="*/ 0 w 712"/>
              <a:gd name="T1" fmla="*/ 298 h 459"/>
              <a:gd name="T2" fmla="*/ 666 w 712"/>
              <a:gd name="T3" fmla="*/ 0 h 459"/>
              <a:gd name="T4" fmla="*/ 712 w 712"/>
              <a:gd name="T5" fmla="*/ 459 h 459"/>
              <a:gd name="T6" fmla="*/ 0 w 712"/>
              <a:gd name="T7" fmla="*/ 29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2" h="459">
                <a:moveTo>
                  <a:pt x="0" y="298"/>
                </a:moveTo>
                <a:lnTo>
                  <a:pt x="666" y="0"/>
                </a:lnTo>
                <a:lnTo>
                  <a:pt x="712" y="459"/>
                </a:lnTo>
                <a:lnTo>
                  <a:pt x="0" y="298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3" name="Freeform 105"/>
          <p:cNvSpPr>
            <a:spLocks/>
          </p:cNvSpPr>
          <p:nvPr/>
        </p:nvSpPr>
        <p:spPr bwMode="auto">
          <a:xfrm>
            <a:off x="3652838" y="5286375"/>
            <a:ext cx="1455737" cy="177800"/>
          </a:xfrm>
          <a:custGeom>
            <a:avLst/>
            <a:gdLst>
              <a:gd name="T0" fmla="*/ 4587 w 4587"/>
              <a:gd name="T1" fmla="*/ 103 h 560"/>
              <a:gd name="T2" fmla="*/ 10 w 4587"/>
              <a:gd name="T3" fmla="*/ 560 h 560"/>
              <a:gd name="T4" fmla="*/ 0 w 4587"/>
              <a:gd name="T5" fmla="*/ 459 h 560"/>
              <a:gd name="T6" fmla="*/ 4577 w 4587"/>
              <a:gd name="T7" fmla="*/ 0 h 560"/>
              <a:gd name="T8" fmla="*/ 4587 w 4587"/>
              <a:gd name="T9" fmla="*/ 103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7" h="560">
                <a:moveTo>
                  <a:pt x="4587" y="103"/>
                </a:moveTo>
                <a:lnTo>
                  <a:pt x="10" y="560"/>
                </a:lnTo>
                <a:lnTo>
                  <a:pt x="0" y="459"/>
                </a:lnTo>
                <a:lnTo>
                  <a:pt x="4577" y="0"/>
                </a:lnTo>
                <a:lnTo>
                  <a:pt x="4587" y="10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4" name="Freeform 106"/>
          <p:cNvSpPr>
            <a:spLocks/>
          </p:cNvSpPr>
          <p:nvPr/>
        </p:nvSpPr>
        <p:spPr bwMode="auto">
          <a:xfrm>
            <a:off x="3478213" y="3024188"/>
            <a:ext cx="187325" cy="220662"/>
          </a:xfrm>
          <a:custGeom>
            <a:avLst/>
            <a:gdLst>
              <a:gd name="T0" fmla="*/ 0 w 590"/>
              <a:gd name="T1" fmla="*/ 0 h 697"/>
              <a:gd name="T2" fmla="*/ 590 w 590"/>
              <a:gd name="T3" fmla="*/ 428 h 697"/>
              <a:gd name="T4" fmla="*/ 215 w 590"/>
              <a:gd name="T5" fmla="*/ 697 h 697"/>
              <a:gd name="T6" fmla="*/ 0 w 590"/>
              <a:gd name="T7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0" h="697">
                <a:moveTo>
                  <a:pt x="0" y="0"/>
                </a:moveTo>
                <a:lnTo>
                  <a:pt x="590" y="428"/>
                </a:lnTo>
                <a:lnTo>
                  <a:pt x="215" y="697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5" name="Freeform 107"/>
          <p:cNvSpPr>
            <a:spLocks/>
          </p:cNvSpPr>
          <p:nvPr/>
        </p:nvSpPr>
        <p:spPr bwMode="auto">
          <a:xfrm>
            <a:off x="3567113" y="3157538"/>
            <a:ext cx="1552575" cy="2154237"/>
          </a:xfrm>
          <a:custGeom>
            <a:avLst/>
            <a:gdLst>
              <a:gd name="T0" fmla="*/ 4806 w 4890"/>
              <a:gd name="T1" fmla="*/ 6788 h 6788"/>
              <a:gd name="T2" fmla="*/ 0 w 4890"/>
              <a:gd name="T3" fmla="*/ 60 h 6788"/>
              <a:gd name="T4" fmla="*/ 84 w 4890"/>
              <a:gd name="T5" fmla="*/ 0 h 6788"/>
              <a:gd name="T6" fmla="*/ 4890 w 4890"/>
              <a:gd name="T7" fmla="*/ 6729 h 6788"/>
              <a:gd name="T8" fmla="*/ 4806 w 4890"/>
              <a:gd name="T9" fmla="*/ 6788 h 6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0" h="6788">
                <a:moveTo>
                  <a:pt x="4806" y="6788"/>
                </a:moveTo>
                <a:lnTo>
                  <a:pt x="0" y="60"/>
                </a:lnTo>
                <a:lnTo>
                  <a:pt x="84" y="0"/>
                </a:lnTo>
                <a:lnTo>
                  <a:pt x="4890" y="6729"/>
                </a:lnTo>
                <a:lnTo>
                  <a:pt x="4806" y="6788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6" name="Rectangle 108"/>
          <p:cNvSpPr>
            <a:spLocks noChangeArrowheads="1"/>
          </p:cNvSpPr>
          <p:nvPr/>
        </p:nvSpPr>
        <p:spPr bwMode="auto">
          <a:xfrm>
            <a:off x="6024563" y="5338763"/>
            <a:ext cx="1238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00FF"/>
                </a:solidFill>
              </a:rPr>
              <a:t>feedback</a:t>
            </a:r>
            <a:endParaRPr lang="en-US" altLang="en-US"/>
          </a:p>
        </p:txBody>
      </p:sp>
      <p:sp>
        <p:nvSpPr>
          <p:cNvPr id="176237" name="Rectangle 109"/>
          <p:cNvSpPr>
            <a:spLocks noChangeArrowheads="1"/>
          </p:cNvSpPr>
          <p:nvPr/>
        </p:nvSpPr>
        <p:spPr bwMode="auto">
          <a:xfrm>
            <a:off x="2501900" y="6189663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/>
              <a:t>submit/wait</a:t>
            </a:r>
            <a:endParaRPr lang="en-US" altLang="en-US"/>
          </a:p>
        </p:txBody>
      </p:sp>
      <p:sp>
        <p:nvSpPr>
          <p:cNvPr id="176238" name="Rectangle 110"/>
          <p:cNvSpPr>
            <a:spLocks noChangeArrowheads="1"/>
          </p:cNvSpPr>
          <p:nvPr/>
        </p:nvSpPr>
        <p:spPr bwMode="auto">
          <a:xfrm>
            <a:off x="1063625" y="6189663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/>
              <a:t>jobs</a:t>
            </a:r>
            <a:endParaRPr lang="en-US" altLang="en-US"/>
          </a:p>
        </p:txBody>
      </p:sp>
      <p:sp>
        <p:nvSpPr>
          <p:cNvPr id="176239" name="Line 111"/>
          <p:cNvSpPr>
            <a:spLocks noChangeShapeType="1"/>
          </p:cNvSpPr>
          <p:nvPr/>
        </p:nvSpPr>
        <p:spPr bwMode="auto">
          <a:xfrm flipV="1">
            <a:off x="1295400" y="5608638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>
            <a:outerShdw blurRad="50800" dist="50800" dir="2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40" name="Line 112"/>
          <p:cNvSpPr>
            <a:spLocks noChangeShapeType="1"/>
          </p:cNvSpPr>
          <p:nvPr/>
        </p:nvSpPr>
        <p:spPr bwMode="auto">
          <a:xfrm flipV="1">
            <a:off x="2990850" y="5583238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>
            <a:outerShdw blurRad="50800" dist="50800" dir="2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41" name="Line 113"/>
          <p:cNvSpPr>
            <a:spLocks noChangeShapeType="1"/>
          </p:cNvSpPr>
          <p:nvPr/>
        </p:nvSpPr>
        <p:spPr bwMode="auto">
          <a:xfrm>
            <a:off x="8534400" y="347503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6337577" y="657935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Shmueli</a:t>
            </a:r>
            <a:r>
              <a:rPr lang="en-US" sz="1200" dirty="0"/>
              <a:t>  &amp; </a:t>
            </a:r>
            <a:r>
              <a:rPr lang="en-US" sz="1200" dirty="0" err="1"/>
              <a:t>Feitelson</a:t>
            </a:r>
            <a:r>
              <a:rPr lang="en-US" sz="1200" dirty="0"/>
              <a:t>, MASCOTS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0" grpId="0" animBg="1"/>
      <p:bldP spid="176231" grpId="0" animBg="1"/>
      <p:bldP spid="176232" grpId="0" animBg="1"/>
      <p:bldP spid="176233" grpId="0" animBg="1"/>
      <p:bldP spid="176234" grpId="0" animBg="1"/>
      <p:bldP spid="176235" grpId="0" animBg="1"/>
      <p:bldP spid="17623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are Human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model of how they behave</a:t>
            </a:r>
          </a:p>
          <a:p>
            <a:r>
              <a:rPr lang="en-US" dirty="0"/>
              <a:t>Alternate “submit” and “wait” is too simplistic…</a:t>
            </a:r>
          </a:p>
          <a:p>
            <a:pPr lvl="1"/>
            <a:r>
              <a:rPr lang="en-US" dirty="0"/>
              <a:t>Can become frustrated with the system</a:t>
            </a:r>
          </a:p>
          <a:p>
            <a:pPr lvl="1"/>
            <a:r>
              <a:rPr lang="en-US" dirty="0"/>
              <a:t>Can become tired and go to sleep</a:t>
            </a:r>
          </a:p>
        </p:txBody>
      </p:sp>
    </p:spTree>
    <p:extLst>
      <p:ext uri="{BB962C8B-B14F-4D97-AF65-F5344CB8AC3E}">
        <p14:creationId xmlns:p14="http://schemas.microsoft.com/office/powerpoint/2010/main" val="12715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Behavior Model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Users work in sessions</a:t>
            </a:r>
          </a:p>
          <a:p>
            <a:r>
              <a:rPr lang="en-US" altLang="en-US" dirty="0"/>
              <a:t>If a job’s response time is short, there is a high probability for a short think time and an additional job</a:t>
            </a:r>
          </a:p>
          <a:p>
            <a:r>
              <a:rPr lang="en-US" altLang="en-US" dirty="0"/>
              <a:t>If a job’s response time is long, there is a high probability for a long think time</a:t>
            </a:r>
          </a:p>
          <a:p>
            <a:pPr lvl="1"/>
            <a:r>
              <a:rPr lang="en-US" altLang="en-US" dirty="0"/>
              <a:t>Possibly the session will end</a:t>
            </a:r>
          </a:p>
          <a:p>
            <a:r>
              <a:rPr lang="en-US" altLang="en-US" dirty="0"/>
              <a:t>“Fluid” model: retain sessions from log and allow jobs to flow according to feedback</a:t>
            </a:r>
          </a:p>
          <a:p>
            <a:pPr lvl="1"/>
            <a:r>
              <a:rPr lang="en-US" altLang="en-US" dirty="0"/>
              <a:t>Maintains daily/weekly cycle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0516" y="6579350"/>
            <a:ext cx="260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Zakay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MASCOTS2014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103912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THIS IS DIFFERENT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Old School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161510" y="2174874"/>
            <a:ext cx="4335878" cy="4404475"/>
          </a:xfrm>
        </p:spPr>
        <p:txBody>
          <a:bodyPr/>
          <a:lstStyle/>
          <a:p>
            <a:r>
              <a:rPr lang="en-US" sz="2800" dirty="0"/>
              <a:t>Fair evaluations require equivalent conditions</a:t>
            </a:r>
          </a:p>
          <a:p>
            <a:r>
              <a:rPr lang="en-US" sz="2800" dirty="0"/>
              <a:t>Equivalent conditions = same job stream</a:t>
            </a:r>
          </a:p>
          <a:p>
            <a:r>
              <a:rPr lang="en-US" sz="2800" dirty="0"/>
              <a:t>Retain jobs and timestamps from log  (at possible expense   of dependencies)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New Idea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37465" cy="4449480"/>
          </a:xfrm>
        </p:spPr>
        <p:txBody>
          <a:bodyPr/>
          <a:lstStyle/>
          <a:p>
            <a:r>
              <a:rPr lang="en-US" sz="2800" dirty="0"/>
              <a:t>Fair evaluations require equivalent conditions</a:t>
            </a:r>
          </a:p>
          <a:p>
            <a:r>
              <a:rPr lang="en-US" sz="2800" dirty="0"/>
              <a:t>Equivalent conditions = same users with same behaviors</a:t>
            </a:r>
          </a:p>
          <a:p>
            <a:r>
              <a:rPr lang="en-US" sz="2800" dirty="0"/>
              <a:t>Retain logical structure of workload (dependencies </a:t>
            </a:r>
            <a:r>
              <a:rPr lang="en-US" sz="2800" dirty="0">
                <a:latin typeface="MT Extra" panose="05050102010205020202" pitchFamily="18" charset="2"/>
              </a:rPr>
              <a:t>a</a:t>
            </a:r>
            <a:r>
              <a:rPr lang="en-US" sz="2800" dirty="0"/>
              <a:t> Feedback) at possible expense of timestamps</a:t>
            </a:r>
          </a:p>
        </p:txBody>
      </p:sp>
      <p:pic>
        <p:nvPicPr>
          <p:cNvPr id="171012" name="Picture 4" descr="Ideas light bul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071">
            <a:off x="1629719" y="144331"/>
            <a:ext cx="1366410" cy="13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Paxson</a:t>
            </a:r>
            <a:r>
              <a:rPr lang="en-US" dirty="0"/>
              <a:t> and Floyd / difficulties in simulating the Internet</a:t>
            </a:r>
          </a:p>
          <a:p>
            <a:r>
              <a:rPr lang="en-US" dirty="0"/>
              <a:t>Packet traffic is easy to record, but</a:t>
            </a:r>
          </a:p>
          <a:p>
            <a:pPr lvl="1"/>
            <a:r>
              <a:rPr lang="en-US" dirty="0"/>
              <a:t>Depends on network conditions</a:t>
            </a:r>
          </a:p>
          <a:p>
            <a:pPr lvl="1"/>
            <a:r>
              <a:rPr lang="en-US" dirty="0"/>
              <a:t>And how TCP congestion control reacts to it</a:t>
            </a:r>
          </a:p>
          <a:p>
            <a:r>
              <a:rPr lang="en-US" dirty="0"/>
              <a:t>So need to generate workload at the source level (the application that sent the packets)</a:t>
            </a:r>
          </a:p>
          <a:p>
            <a:r>
              <a:rPr lang="en-US" dirty="0"/>
              <a:t>And add feedback effects in the simulation</a:t>
            </a:r>
          </a:p>
        </p:txBody>
      </p:sp>
    </p:spTree>
    <p:extLst>
      <p:ext uri="{BB962C8B-B14F-4D97-AF65-F5344CB8AC3E}">
        <p14:creationId xmlns:p14="http://schemas.microsoft.com/office/powerpoint/2010/main" val="36822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Jobs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set of processes that cooperate to solve a problem</a:t>
            </a:r>
          </a:p>
          <a:p>
            <a:pPr lvl="1"/>
            <a:r>
              <a:rPr lang="en-US" altLang="en-US" dirty="0"/>
              <a:t>Example: weather forecast, industrial/military simulation, scientific discovery</a:t>
            </a:r>
          </a:p>
          <a:p>
            <a:r>
              <a:rPr lang="en-US" altLang="en-US" dirty="0"/>
              <a:t>Processes run in parallel on distinct processors, communicate using high-speed network</a:t>
            </a:r>
          </a:p>
          <a:p>
            <a:r>
              <a:rPr lang="en-US" altLang="en-US" dirty="0"/>
              <a:t>Run to completion on dedicated processors to avoid memory problems</a:t>
            </a:r>
          </a:p>
          <a:p>
            <a:r>
              <a:rPr lang="en-US" altLang="en-US" dirty="0"/>
              <a:t>Require rectangle in </a:t>
            </a:r>
            <a:r>
              <a:rPr lang="en-US" altLang="en-US" dirty="0" err="1">
                <a:solidFill>
                  <a:srgbClr val="92D050"/>
                </a:solidFill>
              </a:rPr>
              <a:t>processors</a:t>
            </a:r>
            <a:r>
              <a:rPr lang="en-US" altLang="en-US" dirty="0" err="1"/>
              <a:t>X</a:t>
            </a:r>
            <a:r>
              <a:rPr lang="en-US" altLang="en-US" dirty="0" err="1">
                <a:solidFill>
                  <a:srgbClr val="92D050"/>
                </a:solidFill>
              </a:rPr>
              <a:t>time</a:t>
            </a:r>
            <a:r>
              <a:rPr lang="en-US" altLang="en-US" dirty="0"/>
              <a:t> space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46"/>
            <a:ext cx="8483860" cy="900100"/>
          </a:xfrm>
        </p:spPr>
        <p:txBody>
          <a:bodyPr>
            <a:normAutofit/>
          </a:bodyPr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23755"/>
            <a:ext cx="8685965" cy="5535615"/>
          </a:xfrm>
        </p:spPr>
        <p:txBody>
          <a:bodyPr>
            <a:normAutofit/>
          </a:bodyPr>
          <a:lstStyle/>
          <a:p>
            <a:r>
              <a:rPr lang="en-US" dirty="0"/>
              <a:t>Performance metrics change</a:t>
            </a:r>
          </a:p>
          <a:p>
            <a:pPr lvl="1"/>
            <a:r>
              <a:rPr lang="en-US" dirty="0"/>
              <a:t>Better scheduler </a:t>
            </a:r>
            <a:r>
              <a:rPr lang="en-US" dirty="0">
                <a:latin typeface="MT Extra" panose="05050102010205020202" pitchFamily="18" charset="2"/>
              </a:rPr>
              <a:t>a </a:t>
            </a:r>
            <a:r>
              <a:rPr lang="en-US" dirty="0"/>
              <a:t>more jobs </a:t>
            </a:r>
            <a:r>
              <a:rPr lang="en-US" dirty="0">
                <a:latin typeface="MT Extra" panose="05050102010205020202" pitchFamily="18" charset="2"/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higher throughput</a:t>
            </a:r>
          </a:p>
          <a:p>
            <a:pPr lvl="1"/>
            <a:r>
              <a:rPr lang="en-US" dirty="0"/>
              <a:t>Better scheduler </a:t>
            </a:r>
            <a:r>
              <a:rPr lang="en-US" dirty="0">
                <a:latin typeface="MT Extra" panose="05050102010205020202" pitchFamily="18" charset="2"/>
              </a:rPr>
              <a:t>a</a:t>
            </a:r>
            <a:r>
              <a:rPr lang="en-US" dirty="0"/>
              <a:t> more jobs </a:t>
            </a:r>
            <a:r>
              <a:rPr lang="en-US" dirty="0">
                <a:latin typeface="MT Extra" panose="05050102010205020202" pitchFamily="18" charset="2"/>
              </a:rPr>
              <a:t>a</a:t>
            </a:r>
            <a:r>
              <a:rPr lang="en-US" dirty="0"/>
              <a:t> maybe </a:t>
            </a:r>
            <a:r>
              <a:rPr lang="en-US" dirty="0">
                <a:solidFill>
                  <a:srgbClr val="FF6600"/>
                </a:solidFill>
              </a:rPr>
              <a:t>higher response time </a:t>
            </a:r>
            <a:r>
              <a:rPr lang="en-US" dirty="0"/>
              <a:t>(traditionally considered worse!)</a:t>
            </a:r>
          </a:p>
          <a:p>
            <a:r>
              <a:rPr lang="en-US" dirty="0"/>
              <a:t>Feedback counteracts efforts to change load</a:t>
            </a:r>
          </a:p>
          <a:p>
            <a:pPr lvl="1"/>
            <a:r>
              <a:rPr lang="en-US" dirty="0"/>
              <a:t>Higher load </a:t>
            </a:r>
            <a:r>
              <a:rPr lang="en-US" dirty="0">
                <a:latin typeface="MT Extra" panose="05050102010205020202" pitchFamily="18" charset="2"/>
              </a:rPr>
              <a:t>a</a:t>
            </a:r>
            <a:r>
              <a:rPr lang="en-US" dirty="0"/>
              <a:t> worse performance </a:t>
            </a:r>
            <a:r>
              <a:rPr lang="en-US" dirty="0">
                <a:latin typeface="MT Extra" panose="05050102010205020202" pitchFamily="18" charset="2"/>
              </a:rPr>
              <a:t>a</a:t>
            </a:r>
            <a:r>
              <a:rPr lang="en-US" dirty="0"/>
              <a:t> users back off</a:t>
            </a:r>
          </a:p>
          <a:p>
            <a:pPr lvl="1"/>
            <a:r>
              <a:rPr lang="en-US" dirty="0"/>
              <a:t>Negative feedback effect</a:t>
            </a:r>
          </a:p>
          <a:p>
            <a:pPr lvl="1"/>
            <a:r>
              <a:rPr lang="en-US" dirty="0"/>
              <a:t>Leads to stability: system won’t saturate!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Identify maximal achievable utilization!!</a:t>
            </a:r>
          </a:p>
        </p:txBody>
      </p:sp>
    </p:spTree>
    <p:extLst>
      <p:ext uri="{BB962C8B-B14F-4D97-AF65-F5344CB8AC3E}">
        <p14:creationId xmlns:p14="http://schemas.microsoft.com/office/powerpoint/2010/main" val="42644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Background – parallel job scheduling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Workload models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logs directly ups and downs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Resampling workloads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Adding feedback</a:t>
            </a:r>
          </a:p>
          <a:p>
            <a:r>
              <a:rPr lang="en-US" dirty="0"/>
              <a:t>Examples of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818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1000 simulations with resampling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Small spread around original log: valid</a:t>
            </a:r>
          </a:p>
          <a:p>
            <a:r>
              <a:rPr lang="en-US" dirty="0"/>
              <a:t>Original log is an outlier: mismatch with log signature?</a:t>
            </a:r>
          </a:p>
          <a:p>
            <a:r>
              <a:rPr lang="en-US" dirty="0"/>
              <a:t>Can use median as representative result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5" y="2033845"/>
            <a:ext cx="8321955" cy="22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2558" y="21688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CTC SP2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7025" y="21688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SDSC 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1134" y="21688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4583" y="6579350"/>
            <a:ext cx="2242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Zakay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ICPE 2013</a:t>
            </a:r>
          </a:p>
        </p:txBody>
      </p:sp>
    </p:spTree>
    <p:extLst>
      <p:ext uri="{BB962C8B-B14F-4D97-AF65-F5344CB8AC3E}">
        <p14:creationId xmlns:p14="http://schemas.microsoft.com/office/powerpoint/2010/main" val="31192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Throughput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conventional log-driven simulations the throughput is dictated by the log</a:t>
            </a:r>
          </a:p>
          <a:p>
            <a:r>
              <a:rPr lang="en-US" dirty="0"/>
              <a:t>But in real life performance affects user behavior</a:t>
            </a:r>
          </a:p>
          <a:p>
            <a:r>
              <a:rPr lang="en-US" dirty="0"/>
              <a:t>Throughput is an important metric for productivity and user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23173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9" y="318073"/>
            <a:ext cx="7875875" cy="63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186436">
            <a:off x="347863" y="170708"/>
            <a:ext cx="162416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feedback</a:t>
            </a:r>
          </a:p>
        </p:txBody>
      </p:sp>
      <p:sp>
        <p:nvSpPr>
          <p:cNvPr id="6" name="TextBox 5"/>
          <p:cNvSpPr txBox="1"/>
          <p:nvPr/>
        </p:nvSpPr>
        <p:spPr>
          <a:xfrm rot="21186436">
            <a:off x="188978" y="3331092"/>
            <a:ext cx="180850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With feedback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7215" y="6600866"/>
            <a:ext cx="26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Zakay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</a:t>
            </a:r>
            <a:r>
              <a:rPr lang="en-US" sz="1200" dirty="0" err="1"/>
              <a:t>CloudCom</a:t>
            </a:r>
            <a:r>
              <a:rPr lang="en-US" sz="12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6218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Log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088740"/>
            <a:ext cx="8763000" cy="5629109"/>
          </a:xfrm>
        </p:spPr>
        <p:txBody>
          <a:bodyPr/>
          <a:lstStyle/>
          <a:p>
            <a:r>
              <a:rPr lang="en-US" dirty="0"/>
              <a:t>Extend simulated duration</a:t>
            </a:r>
          </a:p>
          <a:p>
            <a:pPr lvl="1"/>
            <a:r>
              <a:rPr lang="en-US" dirty="0"/>
              <a:t>Facilitate better convergence of results</a:t>
            </a:r>
          </a:p>
          <a:p>
            <a:pPr lvl="1"/>
            <a:r>
              <a:rPr lang="en-US" dirty="0"/>
              <a:t>Help avoid initial “warmup” period</a:t>
            </a:r>
          </a:p>
          <a:p>
            <a:r>
              <a:rPr lang="en-US" dirty="0"/>
              <a:t>Increase / decrease load on the system</a:t>
            </a:r>
          </a:p>
          <a:p>
            <a:pPr lvl="1"/>
            <a:r>
              <a:rPr lang="en-US" dirty="0"/>
              <a:t>Identify saturation point – an important metric</a:t>
            </a:r>
          </a:p>
          <a:p>
            <a:pPr lvl="1"/>
            <a:r>
              <a:rPr lang="en-US" dirty="0"/>
              <a:t>Also identify and count frustrated users</a:t>
            </a:r>
          </a:p>
          <a:p>
            <a:pPr lvl="1"/>
            <a:r>
              <a:rPr lang="en-US" dirty="0"/>
              <a:t>Make use of low-load logs from underused systems</a:t>
            </a:r>
          </a:p>
          <a:p>
            <a:pPr lvl="1"/>
            <a:r>
              <a:rPr lang="en-US" dirty="0"/>
              <a:t>Realistic evaluation of overload with throttling effect</a:t>
            </a:r>
          </a:p>
          <a:p>
            <a:r>
              <a:rPr lang="en-US" dirty="0"/>
              <a:t>Oversample rare behaviors (flurries)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4583" y="6579350"/>
            <a:ext cx="2242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Zakay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ICPE 2013</a:t>
            </a:r>
          </a:p>
        </p:txBody>
      </p:sp>
    </p:spTree>
    <p:extLst>
      <p:ext uri="{BB962C8B-B14F-4D97-AF65-F5344CB8AC3E}">
        <p14:creationId xmlns:p14="http://schemas.microsoft.com/office/powerpoint/2010/main" val="26932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Flurries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447800"/>
            <a:ext cx="4478415" cy="3331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flurried affect the performance of other jobs?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178750"/>
            <a:ext cx="3950475" cy="254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4065514"/>
            <a:ext cx="3969378" cy="254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74" y="4058878"/>
            <a:ext cx="3964396" cy="25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6316" y="3079245"/>
            <a:ext cx="100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Original log</a:t>
            </a:r>
          </a:p>
        </p:txBody>
      </p:sp>
    </p:spTree>
    <p:extLst>
      <p:ext uri="{BB962C8B-B14F-4D97-AF65-F5344CB8AC3E}">
        <p14:creationId xmlns:p14="http://schemas.microsoft.com/office/powerpoint/2010/main" val="41737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User-Aware Scheduling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8770"/>
            <a:ext cx="8763000" cy="5257800"/>
          </a:xfrm>
        </p:spPr>
        <p:txBody>
          <a:bodyPr/>
          <a:lstStyle/>
          <a:p>
            <a:r>
              <a:rPr lang="en-US" altLang="en-US" dirty="0"/>
              <a:t>Prioritize jobs with short expected response times</a:t>
            </a:r>
          </a:p>
          <a:p>
            <a:pPr lvl="1"/>
            <a:r>
              <a:rPr lang="en-US" altLang="en-US" dirty="0"/>
              <a:t>Prioritize users with recent activity (LIFO-like)</a:t>
            </a:r>
          </a:p>
          <a:p>
            <a:pPr lvl="1"/>
            <a:r>
              <a:rPr lang="en-US" altLang="en-US" dirty="0"/>
              <a:t>An attempt to keep users satisfied and </a:t>
            </a:r>
            <a:r>
              <a:rPr lang="en-US" altLang="en-US" dirty="0">
                <a:solidFill>
                  <a:srgbClr val="92D050"/>
                </a:solidFill>
              </a:rPr>
              <a:t>enhance user productivity</a:t>
            </a:r>
          </a:p>
          <a:p>
            <a:r>
              <a:rPr lang="en-US" altLang="en-US" dirty="0"/>
              <a:t>This also improves system utilization and throughput</a:t>
            </a:r>
          </a:p>
          <a:p>
            <a:r>
              <a:rPr lang="en-US" altLang="en-US" dirty="0"/>
              <a:t>Balance with job seniority to prevent starvation</a:t>
            </a:r>
          </a:p>
          <a:p>
            <a:r>
              <a:rPr lang="en-US" altLang="en-US" dirty="0"/>
              <a:t>Requires feedback for fair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6915" y="6579350"/>
            <a:ext cx="5329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Shmueli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IEEE TPDS 2009; </a:t>
            </a:r>
            <a:r>
              <a:rPr lang="en-US" sz="1200" dirty="0" err="1"/>
              <a:t>Zakay</a:t>
            </a:r>
            <a:r>
              <a:rPr lang="en-US" sz="1200" dirty="0"/>
              <a:t> &amp; </a:t>
            </a:r>
            <a:r>
              <a:rPr lang="en-US" sz="1200" dirty="0" err="1"/>
              <a:t>Feitelson</a:t>
            </a:r>
            <a:r>
              <a:rPr lang="en-US" sz="1200" dirty="0"/>
              <a:t>, </a:t>
            </a:r>
            <a:r>
              <a:rPr lang="en-US" sz="1200" dirty="0" err="1"/>
              <a:t>CloudCom</a:t>
            </a:r>
            <a:r>
              <a:rPr lang="en-US" sz="1200" dirty="0"/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46974" y="228599"/>
            <a:ext cx="4339825" cy="1445205"/>
          </a:xfrm>
        </p:spPr>
        <p:txBody>
          <a:bodyPr/>
          <a:lstStyle/>
          <a:p>
            <a:r>
              <a:rPr lang="en-US" altLang="en-US" dirty="0"/>
              <a:t>User-Aware Scheduling</a:t>
            </a:r>
            <a:endParaRPr lang="en-US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2393885"/>
            <a:ext cx="4581050" cy="332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8" y="666149"/>
            <a:ext cx="3764952" cy="594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User-Aware Scheduling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7" y="1223755"/>
            <a:ext cx="7197798" cy="54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4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FFE85B"/>
      </a:lt2>
      <a:accent1>
        <a:srgbClr val="003399"/>
      </a:accent1>
      <a:accent2>
        <a:srgbClr val="B6EF6B"/>
      </a:accent2>
      <a:accent3>
        <a:srgbClr val="AAAAAA"/>
      </a:accent3>
      <a:accent4>
        <a:srgbClr val="DADADA"/>
      </a:accent4>
      <a:accent5>
        <a:srgbClr val="AAADCA"/>
      </a:accent5>
      <a:accent6>
        <a:srgbClr val="A5D960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FFE85B"/>
        </a:lt2>
        <a:accent1>
          <a:srgbClr val="003399"/>
        </a:accent1>
        <a:accent2>
          <a:srgbClr val="B6EF6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A5D96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46169</TotalTime>
  <Words>3422</Words>
  <Application>Microsoft Office PowerPoint</Application>
  <PresentationFormat>‫הצגה על המסך (4:3)</PresentationFormat>
  <Paragraphs>765</Paragraphs>
  <Slides>103</Slides>
  <Notes>7</Notes>
  <HiddenSlides>5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103</vt:i4>
      </vt:variant>
    </vt:vector>
  </HeadingPairs>
  <TitlesOfParts>
    <vt:vector size="105" baseType="lpstr">
      <vt:lpstr>Default Design</vt:lpstr>
      <vt:lpstr>תרשים</vt:lpstr>
      <vt:lpstr>Resampling with Feedback   A New Paradigm of Using Workload Data for Performance Evaluation</vt:lpstr>
      <vt:lpstr>Performance Evaluation</vt:lpstr>
      <vt:lpstr>Workload = Input</vt:lpstr>
      <vt:lpstr>Representativeness</vt:lpstr>
      <vt:lpstr>A 20-Year Roller Coaster Ride</vt:lpstr>
      <vt:lpstr>The JSSPP Context</vt:lpstr>
      <vt:lpstr>Outline for Today</vt:lpstr>
      <vt:lpstr>Outline for Today</vt:lpstr>
      <vt:lpstr>Parallel Jobs</vt:lpstr>
      <vt:lpstr>Parallel Job Scheduling</vt:lpstr>
      <vt:lpstr>FCFS and EASY</vt:lpstr>
      <vt:lpstr>FCFS and EASY</vt:lpstr>
      <vt:lpstr>FCFS and EASY</vt:lpstr>
      <vt:lpstr>FCFS and EASY</vt:lpstr>
      <vt:lpstr>FCFS and EASY</vt:lpstr>
      <vt:lpstr>FCFS and EASY</vt:lpstr>
      <vt:lpstr>FCFS and EASY</vt:lpstr>
      <vt:lpstr>FCFS and EASY</vt:lpstr>
      <vt:lpstr>FCFS and EASY</vt:lpstr>
      <vt:lpstr>Evaluation by Simulation</vt:lpstr>
      <vt:lpstr>Workload Data</vt:lpstr>
      <vt:lpstr>Outline for Today</vt:lpstr>
      <vt:lpstr>Workload Modeling</vt:lpstr>
      <vt:lpstr>Modeling is Great!</vt:lpstr>
      <vt:lpstr>Modeling is Great!</vt:lpstr>
      <vt:lpstr>Modeling is Great!</vt:lpstr>
      <vt:lpstr>Modeling is Great!</vt:lpstr>
      <vt:lpstr>Modeling is Great!</vt:lpstr>
      <vt:lpstr>Modeling is Great!</vt:lpstr>
      <vt:lpstr>מצגת של PowerPoint</vt:lpstr>
      <vt:lpstr>But…</vt:lpstr>
      <vt:lpstr>Unexpected Importance I</vt:lpstr>
      <vt:lpstr>Unexpected Importance I</vt:lpstr>
      <vt:lpstr>Need to Model Estimates</vt:lpstr>
      <vt:lpstr>Unexpected Importance II</vt:lpstr>
      <vt:lpstr>User-Aware Scheduler</vt:lpstr>
      <vt:lpstr>Performance</vt:lpstr>
      <vt:lpstr>Daily Cycle</vt:lpstr>
      <vt:lpstr>Daily Cycle</vt:lpstr>
      <vt:lpstr>Unexpected Importance III</vt:lpstr>
      <vt:lpstr>מצגת של PowerPoint</vt:lpstr>
      <vt:lpstr>Outline for Today</vt:lpstr>
      <vt:lpstr>Using Accounting Logs</vt:lpstr>
      <vt:lpstr>Parallel Workloads Archive</vt:lpstr>
      <vt:lpstr>מצגת של PowerPoint</vt:lpstr>
      <vt:lpstr>Usage</vt:lpstr>
      <vt:lpstr>מצגת של PowerPoint</vt:lpstr>
      <vt:lpstr>But…</vt:lpstr>
      <vt:lpstr>Beware Dirty Data</vt:lpstr>
      <vt:lpstr>Abnormality Example</vt:lpstr>
      <vt:lpstr>Workload Flurries</vt:lpstr>
      <vt:lpstr>מצגת של PowerPoint</vt:lpstr>
      <vt:lpstr>Effect on Performance Evaluation</vt:lpstr>
      <vt:lpstr>To Clean or Not to Clean?</vt:lpstr>
      <vt:lpstr>My Opinion</vt:lpstr>
      <vt:lpstr>The “Signature”</vt:lpstr>
      <vt:lpstr>Example</vt:lpstr>
      <vt:lpstr>Example</vt:lpstr>
      <vt:lpstr>Example</vt:lpstr>
      <vt:lpstr>Example</vt:lpstr>
      <vt:lpstr>מצגת של PowerPoint</vt:lpstr>
      <vt:lpstr>Outline for Today</vt:lpstr>
      <vt:lpstr>User-Based Workloads</vt:lpstr>
      <vt:lpstr>User-Based Workloads</vt:lpstr>
      <vt:lpstr>Solved!</vt:lpstr>
      <vt:lpstr>User-Based Workloads</vt:lpstr>
      <vt:lpstr>Resampling</vt:lpstr>
      <vt:lpstr>Resampling</vt:lpstr>
      <vt:lpstr>Resampling</vt:lpstr>
      <vt:lpstr>Resampling</vt:lpstr>
      <vt:lpstr>Resampling</vt:lpstr>
      <vt:lpstr>Resampling</vt:lpstr>
      <vt:lpstr>Resampling</vt:lpstr>
      <vt:lpstr>Resampling</vt:lpstr>
      <vt:lpstr>Details</vt:lpstr>
      <vt:lpstr>Benefits</vt:lpstr>
      <vt:lpstr>מצגת של PowerPoint</vt:lpstr>
      <vt:lpstr>But…</vt:lpstr>
      <vt:lpstr>Evidence</vt:lpstr>
      <vt:lpstr>מצגת של PowerPoint</vt:lpstr>
      <vt:lpstr>Outline for Today</vt:lpstr>
      <vt:lpstr>Independence vs. Feedback</vt:lpstr>
      <vt:lpstr>Feedback Determines Load</vt:lpstr>
      <vt:lpstr>Old Model</vt:lpstr>
      <vt:lpstr>Site-Level Model</vt:lpstr>
      <vt:lpstr>Users are Human</vt:lpstr>
      <vt:lpstr>User Behavior Model</vt:lpstr>
      <vt:lpstr>THIS IS DIFFERENT</vt:lpstr>
      <vt:lpstr>Analogy</vt:lpstr>
      <vt:lpstr>Implications</vt:lpstr>
      <vt:lpstr>Outline for Today</vt:lpstr>
      <vt:lpstr>Validation</vt:lpstr>
      <vt:lpstr>Measure Throughput</vt:lpstr>
      <vt:lpstr>מצגת של PowerPoint</vt:lpstr>
      <vt:lpstr>Adjust Log</vt:lpstr>
      <vt:lpstr>Adding Flurries</vt:lpstr>
      <vt:lpstr>User-Aware Scheduling</vt:lpstr>
      <vt:lpstr>User-Aware Scheduling</vt:lpstr>
      <vt:lpstr>User-Aware Scheduling</vt:lpstr>
      <vt:lpstr>Outline for Today</vt:lpstr>
      <vt:lpstr>Summary of Main Results</vt:lpstr>
      <vt:lpstr>Thank You!</vt:lpstr>
      <vt:lpstr>מצגת של PowerPoint</vt:lpstr>
    </vt:vector>
  </TitlesOfParts>
  <Company>Hebrew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Job Scheduling and Workloads</dc:title>
  <dc:creator>Dror Feitelson</dc:creator>
  <cp:lastModifiedBy>dror</cp:lastModifiedBy>
  <cp:revision>507</cp:revision>
  <dcterms:created xsi:type="dcterms:W3CDTF">2008-03-02T20:05:05Z</dcterms:created>
  <dcterms:modified xsi:type="dcterms:W3CDTF">2021-05-21T16:03:58Z</dcterms:modified>
</cp:coreProperties>
</file>