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27" r:id="rId2"/>
    <p:sldId id="347" r:id="rId3"/>
    <p:sldId id="430" r:id="rId4"/>
    <p:sldId id="432" r:id="rId5"/>
    <p:sldId id="355" r:id="rId6"/>
    <p:sldId id="352" r:id="rId7"/>
    <p:sldId id="434" r:id="rId8"/>
    <p:sldId id="400" r:id="rId9"/>
    <p:sldId id="396" r:id="rId10"/>
    <p:sldId id="397" r:id="rId11"/>
    <p:sldId id="360" r:id="rId12"/>
    <p:sldId id="390" r:id="rId13"/>
    <p:sldId id="393" r:id="rId14"/>
    <p:sldId id="404" r:id="rId15"/>
    <p:sldId id="422" r:id="rId16"/>
    <p:sldId id="402" r:id="rId17"/>
    <p:sldId id="410" r:id="rId18"/>
    <p:sldId id="435" r:id="rId19"/>
    <p:sldId id="423" r:id="rId20"/>
    <p:sldId id="412" r:id="rId21"/>
    <p:sldId id="420" r:id="rId22"/>
    <p:sldId id="419" r:id="rId23"/>
    <p:sldId id="425" r:id="rId24"/>
    <p:sldId id="413" r:id="rId25"/>
    <p:sldId id="370" r:id="rId26"/>
    <p:sldId id="426" r:id="rId27"/>
    <p:sldId id="371" r:id="rId28"/>
  </p:sldIdLst>
  <p:sldSz cx="9144000" cy="6858000" type="screen4x3"/>
  <p:notesSz cx="6591300" cy="98552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di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A6AB3"/>
    <a:srgbClr val="8288B6"/>
    <a:srgbClr val="00602B"/>
    <a:srgbClr val="A2FA76"/>
    <a:srgbClr val="66CCFF"/>
    <a:srgbClr val="E7B8B7"/>
    <a:srgbClr val="ABD49C"/>
    <a:srgbClr val="6699FF"/>
    <a:srgbClr val="FF3300"/>
    <a:srgbClr val="E6B8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3" autoAdjust="0"/>
    <p:restoredTop sz="99798" autoAdjust="0"/>
  </p:normalViewPr>
  <p:slideViewPr>
    <p:cSldViewPr snapToGrid="0">
      <p:cViewPr>
        <p:scale>
          <a:sx n="93" d="100"/>
          <a:sy n="93" d="100"/>
        </p:scale>
        <p:origin x="-474" y="-78"/>
      </p:cViewPr>
      <p:guideLst>
        <p:guide orient="horz" pos="2160"/>
        <p:guide pos="347"/>
      </p:guideLst>
    </p:cSldViewPr>
  </p:slideViewPr>
  <p:outlineViewPr>
    <p:cViewPr>
      <p:scale>
        <a:sx n="33" d="100"/>
        <a:sy n="33" d="100"/>
      </p:scale>
      <p:origin x="0" y="7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 snapToGrid="0">
      <p:cViewPr varScale="1">
        <p:scale>
          <a:sx n="56" d="100"/>
          <a:sy n="56" d="100"/>
        </p:scale>
        <p:origin x="-1794" y="-84"/>
      </p:cViewPr>
      <p:guideLst>
        <p:guide orient="horz" pos="3105"/>
        <p:guide pos="207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966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966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E6D6E5A8-066E-4A04-AE0E-AEFA47F10676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4966" y="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34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8630" y="4681980"/>
            <a:ext cx="4834040" cy="443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4966" y="9362360"/>
            <a:ext cx="2856335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749C6D75-916C-4B4C-801D-910222656BD1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2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C6D75-916C-4B4C-801D-910222656BD1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7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2DBA-B91B-4843-BB56-A2C38C3978B4}" type="slidenum">
              <a:rPr lang="de-CH"/>
              <a:pPr/>
              <a:t>8</a:t>
            </a:fld>
            <a:endParaRPr lang="de-CH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10668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CH"/>
              <a:t>Informatik II (D-ITET)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438400"/>
            <a:ext cx="8077200" cy="1295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CH"/>
              <a:t>Access Control in Peer-To-Peer Systems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00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20" name="Picture 24" descr="Logo_E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1714500" cy="438150"/>
          </a:xfrm>
          <a:prstGeom prst="rect">
            <a:avLst/>
          </a:prstGeom>
          <a:noFill/>
        </p:spPr>
      </p:pic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7500"/>
            <a:ext cx="9144000" cy="25130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74D45F-315B-424D-ABEA-7553B9097695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942975"/>
            <a:ext cx="2019300" cy="5457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942975"/>
            <a:ext cx="5907087" cy="5457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6A93BDF-4494-4B61-AAD8-1FB485D24A49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39223A8-77DE-4E8A-BDD8-F21472C3C088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498773E9-5693-44D6-BFA1-FC47165987AA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76400"/>
            <a:ext cx="39544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76400"/>
            <a:ext cx="39544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B080ED2-AAD7-4ABD-A323-5DEF76F6787D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8C314873-D1B5-4681-AE22-D39D9132C8A8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93A790FC-5A8F-4DD2-9B1A-3ED82C450592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C9BD21E-31AE-4907-A40E-72B931C2892C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E28A2B9-0AFF-469B-B464-553EF5B80F2F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7A3AAE7E-6886-44CF-B85C-4F6840890C9F}" type="slidenum">
              <a:rPr lang="de-CH"/>
              <a:pPr/>
              <a:t>‹#›</a:t>
            </a:fld>
            <a:endParaRPr lang="de-CH"/>
          </a:p>
          <a:p>
            <a:endParaRPr lang="de-CH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200" b="1">
              <a:solidFill>
                <a:srgbClr val="2A6AB3"/>
              </a:solidFill>
              <a:latin typeface="Arial" charset="0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942975"/>
            <a:ext cx="8077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676400"/>
            <a:ext cx="80613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</a:pPr>
            <a:endParaRPr lang="en-US" sz="3000">
              <a:latin typeface="Arial" charset="0"/>
            </a:endParaRP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4400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578112C3-D922-4287-8055-31AF76F10A67}" type="slidenum">
              <a:rPr lang="de-CH" sz="900"/>
              <a:pPr/>
              <a:t>‹#›</a:t>
            </a:fld>
            <a:endParaRPr lang="de-CH" sz="900"/>
          </a:p>
          <a:p>
            <a:endParaRPr lang="de-CH"/>
          </a:p>
        </p:txBody>
      </p:sp>
      <p:pic>
        <p:nvPicPr>
          <p:cNvPr id="1060" name="Picture 3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61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dt="0"/>
  <p:txStyles>
    <p:titleStyle>
      <a:lvl1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+mj-lt"/>
          <a:ea typeface="+mj-ea"/>
          <a:cs typeface="+mj-cs"/>
        </a:defRPr>
      </a:lvl1pPr>
      <a:lvl2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2pPr>
      <a:lvl3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3pPr>
      <a:lvl4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4pPr>
      <a:lvl5pPr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2400" b="1">
          <a:solidFill>
            <a:srgbClr val="2A6AB3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rgbClr val="2A6AB3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ts val="4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ts val="4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ts val="4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SzPct val="60000"/>
        <a:buChar char="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5.gif"/><Relationship Id="rId4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5.gif"/><Relationship Id="rId7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1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jpeg"/><Relationship Id="rId4" Type="http://schemas.openxmlformats.org/officeDocument/2006/relationships/image" Target="../media/image15.gif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gif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jpeg"/><Relationship Id="rId7" Type="http://schemas.openxmlformats.org/officeDocument/2006/relationships/image" Target="../media/image1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1.jpeg"/><Relationship Id="rId7" Type="http://schemas.openxmlformats.org/officeDocument/2006/relationships/image" Target="../media/image2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5.gif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 smtClean="0"/>
              <a:t>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Vulnerability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Proportional Fairness Scheduler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Retransmissions</a:t>
            </a:r>
            <a:r>
              <a:rPr lang="de-CH" dirty="0" smtClean="0"/>
              <a:t> </a:t>
            </a:r>
            <a:r>
              <a:rPr lang="de-CH" dirty="0" err="1" smtClean="0"/>
              <a:t>Attacks</a:t>
            </a:r>
            <a:endParaRPr lang="de-DE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6552" y="2592509"/>
            <a:ext cx="8077200" cy="1630261"/>
          </a:xfrm>
        </p:spPr>
        <p:txBody>
          <a:bodyPr/>
          <a:lstStyle/>
          <a:p>
            <a:r>
              <a:rPr lang="de-CH" sz="1800" b="1" smtClean="0">
                <a:solidFill>
                  <a:srgbClr val="FF0000"/>
                </a:solidFill>
              </a:rPr>
              <a:t>Udi Ben-Porat</a:t>
            </a:r>
            <a:r>
              <a:rPr lang="de-CH" sz="1800" b="1" smtClean="0"/>
              <a:t>	 	</a:t>
            </a:r>
            <a:r>
              <a:rPr lang="de-CH" sz="1800" smtClean="0">
                <a:latin typeface="Times New Roman" pitchFamily="18" charset="0"/>
                <a:cs typeface="Times New Roman" pitchFamily="18" charset="0"/>
              </a:rPr>
              <a:t>ETH Zurich 		Switzerland</a:t>
            </a:r>
          </a:p>
          <a:p>
            <a:r>
              <a:rPr lang="de-CH" sz="1800" b="1" smtClean="0"/>
              <a:t>Anat Bremler-Barr	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IDC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Herzliya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		Israel</a:t>
            </a:r>
            <a:endParaRPr lang="de-CH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CH" sz="1800" b="1" smtClean="0"/>
              <a:t>Hanoch Levy		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Tel-Aviv University 	Israel</a:t>
            </a:r>
          </a:p>
          <a:p>
            <a:r>
              <a:rPr lang="de-CH" sz="1800" b="1" smtClean="0"/>
              <a:t>Bernhard Plattner	</a:t>
            </a:r>
            <a:r>
              <a:rPr lang="de-CH" sz="1800" smtClean="0">
                <a:latin typeface="Times New Roman" pitchFamily="18" charset="0"/>
                <a:cs typeface="Times New Roman" pitchFamily="18" charset="0"/>
              </a:rPr>
              <a:t>ETH Zurich 		Switzerland </a:t>
            </a:r>
            <a:r>
              <a:rPr lang="de-CH" smtClean="0"/>
              <a:t/>
            </a:r>
            <a:br>
              <a:rPr lang="de-CH" smtClean="0"/>
            </a:br>
            <a:endParaRPr lang="de-DE" sz="1400"/>
          </a:p>
        </p:txBody>
      </p:sp>
      <p:sp>
        <p:nvSpPr>
          <p:cNvPr id="4" name="TextBox 3"/>
          <p:cNvSpPr txBox="1"/>
          <p:nvPr/>
        </p:nvSpPr>
        <p:spPr>
          <a:xfrm>
            <a:off x="7287666" y="6566530"/>
            <a:ext cx="2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INFOCOM 2011</a:t>
            </a:r>
            <a:endParaRPr lang="de-CH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1400" b="1" smtClean="0">
                <a:solidFill>
                  <a:schemeClr val="tx1"/>
                </a:solidFill>
              </a:rPr>
              <a:t>RETRANSMISSION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292650" y="1706869"/>
            <a:ext cx="1897811" cy="948906"/>
            <a:chOff x="1932317" y="1768415"/>
            <a:chExt cx="1897811" cy="948906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932317" y="1768415"/>
              <a:ext cx="1897811" cy="9489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3074" name="Picture 2" descr="C:\Users\ehudb\Desktop\My Dropbox\Infocom 2011 Presentation\photos\602px-Station_Clock.sv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2658" y="1942349"/>
              <a:ext cx="604704" cy="602695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2670587" y="1932316"/>
              <a:ext cx="1149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atin typeface="+mj-lt"/>
                </a:rPr>
                <a:t>t = 2</a:t>
              </a:r>
              <a:endParaRPr lang="en-US" sz="3200" b="1">
                <a:latin typeface="+mj-lt"/>
              </a:endParaRPr>
            </a:p>
          </p:txBody>
        </p:sp>
      </p:grpSp>
      <p:pic>
        <p:nvPicPr>
          <p:cNvPr id="3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809" y="5163357"/>
            <a:ext cx="529961" cy="6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/>
                <a:t>= 200</a:t>
              </a:r>
              <a:endParaRPr lang="en-US" sz="2800" b="1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727158" y="4075300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6" name="Group 47"/>
          <p:cNvGrpSpPr/>
          <p:nvPr/>
        </p:nvGrpSpPr>
        <p:grpSpPr>
          <a:xfrm>
            <a:off x="5496619" y="4098831"/>
            <a:ext cx="1220886" cy="381261"/>
            <a:chOff x="5494238" y="4383621"/>
            <a:chExt cx="1220886" cy="381261"/>
          </a:xfrm>
        </p:grpSpPr>
        <p:sp>
          <p:nvSpPr>
            <p:cNvPr id="55" name="TextBox 54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5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3194" y="4039761"/>
            <a:ext cx="388906" cy="452797"/>
          </a:xfrm>
          <a:prstGeom prst="rect">
            <a:avLst/>
          </a:prstGeom>
          <a:noFill/>
        </p:spPr>
      </p:pic>
      <p:grpSp>
        <p:nvGrpSpPr>
          <p:cNvPr id="7" name="Group 58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8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700" y="4193582"/>
              <a:ext cx="388906" cy="452797"/>
            </a:xfrm>
            <a:prstGeom prst="rect">
              <a:avLst/>
            </a:prstGeom>
            <a:noFill/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639734" y="1718885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2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686" y="2412427"/>
            <a:ext cx="604704" cy="602695"/>
          </a:xfrm>
          <a:prstGeom prst="rect">
            <a:avLst/>
          </a:prstGeom>
          <a:noFill/>
        </p:spPr>
      </p:pic>
      <p:grpSp>
        <p:nvGrpSpPr>
          <p:cNvPr id="8" name="Group 32"/>
          <p:cNvGrpSpPr/>
          <p:nvPr/>
        </p:nvGrpSpPr>
        <p:grpSpPr>
          <a:xfrm>
            <a:off x="5698628" y="2346717"/>
            <a:ext cx="659785" cy="765364"/>
            <a:chOff x="2793657" y="2929618"/>
            <a:chExt cx="1039032" cy="1236942"/>
          </a:xfrm>
        </p:grpSpPr>
        <p:pic>
          <p:nvPicPr>
            <p:cNvPr id="64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5" name="TextBox 64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9" name="Group 28"/>
          <p:cNvGrpSpPr/>
          <p:nvPr/>
        </p:nvGrpSpPr>
        <p:grpSpPr>
          <a:xfrm>
            <a:off x="6645063" y="2522922"/>
            <a:ext cx="919642" cy="478678"/>
            <a:chOff x="7864776" y="2074743"/>
            <a:chExt cx="919642" cy="478678"/>
          </a:xfrm>
        </p:grpSpPr>
        <p:pic>
          <p:nvPicPr>
            <p:cNvPr id="67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8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9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5538" y="2406420"/>
            <a:ext cx="965704" cy="714620"/>
          </a:xfrm>
          <a:prstGeom prst="rect">
            <a:avLst/>
          </a:prstGeom>
          <a:noFill/>
        </p:spPr>
      </p:pic>
      <p:pic>
        <p:nvPicPr>
          <p:cNvPr id="70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6589" y="3492363"/>
            <a:ext cx="371415" cy="435544"/>
          </a:xfrm>
          <a:prstGeom prst="rect">
            <a:avLst/>
          </a:prstGeom>
          <a:noFill/>
        </p:spPr>
      </p:pic>
      <p:grpSp>
        <p:nvGrpSpPr>
          <p:cNvPr id="10" name="Group 70"/>
          <p:cNvGrpSpPr/>
          <p:nvPr/>
        </p:nvGrpSpPr>
        <p:grpSpPr>
          <a:xfrm>
            <a:off x="5500688" y="3546399"/>
            <a:ext cx="1135856" cy="371976"/>
            <a:chOff x="5500688" y="3847839"/>
            <a:chExt cx="1135856" cy="371976"/>
          </a:xfrm>
        </p:grpSpPr>
        <p:sp>
          <p:nvSpPr>
            <p:cNvPr id="72" name="Right Arrow 71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889083" y="3522849"/>
            <a:ext cx="93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41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0874" y="176870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26241" y="5066706"/>
            <a:ext cx="552423" cy="99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13"/>
          <p:cNvSpPr txBox="1">
            <a:spLocks noChangeArrowheads="1"/>
          </p:cNvSpPr>
          <p:nvPr/>
        </p:nvSpPr>
        <p:spPr bwMode="auto">
          <a:xfrm>
            <a:off x="-49695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35674" y="6079724"/>
            <a:ext cx="150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</a:t>
            </a:r>
            <a:r>
              <a:rPr lang="en-US" b="1" err="1" smtClean="0">
                <a:latin typeface="+mj-lt"/>
              </a:rPr>
              <a:t>i</a:t>
            </a:r>
            <a:endParaRPr lang="en-US" b="1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810539" y="4721088"/>
            <a:ext cx="3995531" cy="16399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>
                <a:latin typeface="+mj-lt"/>
              </a:rPr>
              <a:t>Rate selected</a:t>
            </a:r>
            <a:r>
              <a:rPr lang="en-US" sz="2400" b="1" smtClean="0">
                <a:latin typeface="+mj-lt"/>
              </a:rPr>
              <a:t>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200 b/s</a:t>
            </a:r>
          </a:p>
          <a:p>
            <a:pPr algn="ctr"/>
            <a:r>
              <a:rPr lang="en-US" sz="2400" smtClean="0">
                <a:latin typeface="+mj-lt"/>
              </a:rPr>
              <a:t>Prob. For frame loss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0.2</a:t>
            </a:r>
          </a:p>
          <a:p>
            <a:pPr algn="ctr"/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200(1-0.2)=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160 b/s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10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Our 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Retransmissions Scheduling – Vulnerable!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 Immune &amp; Fair solutions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11</a:t>
            </a:fld>
            <a:endParaRPr lang="de-CH" smtClean="0"/>
          </a:p>
          <a:p>
            <a:endParaRPr lang="de-CH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59865" y="2724364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Fast Ret.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Initial Effective 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Admitted Average – Malicious Attack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tx1"/>
                </a:solidFill>
              </a:rPr>
              <a:t>NEW DATA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</a:p>
          <a:p>
            <a:pPr algn="ctr" rtl="1"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= 0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3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16477" y="4255765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36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7006" y="5212910"/>
            <a:ext cx="46196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47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48" name="TextBox 47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50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51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52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5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57" name="Right Arrow 56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84322" y="3355130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82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 bwMode="auto">
          <a:xfrm>
            <a:off x="477080" y="1470991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200 b/s</a:t>
            </a:r>
          </a:p>
          <a:p>
            <a:pPr algn="ctr"/>
            <a:r>
              <a:rPr lang="en-US" smtClean="0">
                <a:latin typeface="+mj-lt"/>
              </a:rPr>
              <a:t>Prob. For frame loss = </a:t>
            </a:r>
            <a:r>
              <a:rPr lang="en-US" b="1" smtClean="0">
                <a:latin typeface="+mj-lt"/>
              </a:rPr>
              <a:t>0.2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200(1-0.2)=</a:t>
            </a:r>
            <a:r>
              <a:rPr lang="en-US" b="1" smtClean="0">
                <a:latin typeface="+mj-lt"/>
              </a:rPr>
              <a:t>160 b/s</a:t>
            </a:r>
          </a:p>
        </p:txBody>
      </p:sp>
      <p:sp>
        <p:nvSpPr>
          <p:cNvPr id="41" name="TextBox 13"/>
          <p:cNvSpPr txBox="1">
            <a:spLocks noChangeArrowheads="1"/>
          </p:cNvSpPr>
          <p:nvPr/>
        </p:nvSpPr>
        <p:spPr bwMode="auto">
          <a:xfrm>
            <a:off x="0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35064" y="5990272"/>
            <a:ext cx="1508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Malicious</a:t>
            </a:r>
          </a:p>
          <a:p>
            <a:pPr algn="ctr" rtl="1"/>
            <a:r>
              <a:rPr lang="en-US" b="1" smtClean="0">
                <a:latin typeface="+mj-lt"/>
              </a:rPr>
              <a:t>User</a:t>
            </a:r>
            <a:endParaRPr lang="en-US" b="1">
              <a:latin typeface="+mj-lt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5035954"/>
            <a:ext cx="526774" cy="99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12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59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006" y="5212910"/>
            <a:ext cx="46196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Admitted Average – Malicious Attack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1400" b="1" smtClean="0">
                <a:solidFill>
                  <a:schemeClr val="tx1"/>
                </a:solidFill>
              </a:rPr>
              <a:t>RETRANSMISSION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= 200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8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20700" y="4193582"/>
              <a:ext cx="388906" cy="452797"/>
            </a:xfrm>
            <a:prstGeom prst="rect">
              <a:avLst/>
            </a:prstGeom>
            <a:noFill/>
          </p:spPr>
        </p:pic>
      </p:grp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60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1" name="TextBox 60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3725" y="3886675"/>
            <a:ext cx="371415" cy="435544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7889084" y="3917161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6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70" name="Right Arrow 69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7884322" y="3355130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grpSp>
        <p:nvGrpSpPr>
          <p:cNvPr id="9" name="Group 47"/>
          <p:cNvGrpSpPr/>
          <p:nvPr/>
        </p:nvGrpSpPr>
        <p:grpSpPr>
          <a:xfrm>
            <a:off x="5494238" y="3933549"/>
            <a:ext cx="1220886" cy="381261"/>
            <a:chOff x="5494238" y="4383621"/>
            <a:chExt cx="1220886" cy="381261"/>
          </a:xfrm>
        </p:grpSpPr>
        <p:sp>
          <p:nvSpPr>
            <p:cNvPr id="74" name="TextBox 73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7"/>
          <p:cNvGrpSpPr/>
          <p:nvPr/>
        </p:nvGrpSpPr>
        <p:grpSpPr>
          <a:xfrm>
            <a:off x="5496619" y="4478855"/>
            <a:ext cx="1220886" cy="381261"/>
            <a:chOff x="5494238" y="4383621"/>
            <a:chExt cx="1220886" cy="381261"/>
          </a:xfrm>
        </p:grpSpPr>
        <p:sp>
          <p:nvSpPr>
            <p:cNvPr id="77" name="TextBox 76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8" name="Right Arrow 77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47"/>
          <p:cNvGrpSpPr/>
          <p:nvPr/>
        </p:nvGrpSpPr>
        <p:grpSpPr>
          <a:xfrm>
            <a:off x="5491856" y="5031305"/>
            <a:ext cx="1220886" cy="381261"/>
            <a:chOff x="5494238" y="4383621"/>
            <a:chExt cx="1220886" cy="381261"/>
          </a:xfrm>
        </p:grpSpPr>
        <p:sp>
          <p:nvSpPr>
            <p:cNvPr id="80" name="TextBox 79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5484712" y="5595642"/>
            <a:ext cx="1220886" cy="381261"/>
            <a:chOff x="5494238" y="4383621"/>
            <a:chExt cx="1220886" cy="381261"/>
          </a:xfrm>
        </p:grpSpPr>
        <p:sp>
          <p:nvSpPr>
            <p:cNvPr id="86" name="TextBox 8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8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00394" y="4453412"/>
            <a:ext cx="371415" cy="435544"/>
          </a:xfrm>
          <a:prstGeom prst="rect">
            <a:avLst/>
          </a:prstGeom>
          <a:noFill/>
        </p:spPr>
      </p:pic>
      <p:pic>
        <p:nvPicPr>
          <p:cNvPr id="90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02777" y="5005807"/>
            <a:ext cx="371415" cy="435544"/>
          </a:xfrm>
          <a:prstGeom prst="rect">
            <a:avLst/>
          </a:prstGeom>
          <a:noFill/>
        </p:spPr>
      </p:pic>
      <p:sp>
        <p:nvSpPr>
          <p:cNvPr id="92" name="TextBox 91"/>
          <p:cNvSpPr txBox="1"/>
          <p:nvPr/>
        </p:nvSpPr>
        <p:spPr>
          <a:xfrm>
            <a:off x="7891464" y="4483898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879558" y="5014861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734303" y="5612609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96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6525" y="5560401"/>
            <a:ext cx="388906" cy="452797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2935064" y="5990272"/>
            <a:ext cx="1508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Malicious</a:t>
            </a:r>
          </a:p>
          <a:p>
            <a:pPr algn="ctr" rtl="1"/>
            <a:r>
              <a:rPr lang="en-US" b="1" smtClean="0">
                <a:latin typeface="+mj-lt"/>
              </a:rPr>
              <a:t>User</a:t>
            </a:r>
            <a:endParaRPr lang="en-US" b="1">
              <a:latin typeface="+mj-lt"/>
            </a:endParaRPr>
          </a:p>
        </p:txBody>
      </p: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0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77080" y="1470991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200 b/s</a:t>
            </a:r>
          </a:p>
          <a:p>
            <a:pPr algn="ctr"/>
            <a:r>
              <a:rPr lang="en-US" smtClean="0">
                <a:latin typeface="+mj-lt"/>
              </a:rPr>
              <a:t>Prob. For frame loss = </a:t>
            </a:r>
            <a:r>
              <a:rPr lang="en-US" b="1" smtClean="0">
                <a:latin typeface="+mj-lt"/>
              </a:rPr>
              <a:t>0.2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200(1-0.2)=</a:t>
            </a:r>
            <a:r>
              <a:rPr lang="en-US" b="1" smtClean="0">
                <a:latin typeface="+mj-lt"/>
              </a:rPr>
              <a:t>160 b/s</a:t>
            </a: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5035954"/>
            <a:ext cx="526774" cy="99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13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Retransmissions Attack – Simulation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48" y="1676400"/>
            <a:ext cx="4907791" cy="4724400"/>
          </a:xfrm>
        </p:spPr>
        <p:txBody>
          <a:bodyPr/>
          <a:lstStyle/>
          <a:p>
            <a:pPr marL="342900" lvl="1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u="sng" dirty="0" smtClean="0"/>
              <a:t>Example:</a:t>
            </a:r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dirty="0" smtClean="0"/>
              <a:t>10% are malicious</a:t>
            </a:r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r>
              <a:rPr lang="en-US" sz="2400" dirty="0" smtClean="0"/>
              <a:t># of retransmissions are limited to </a:t>
            </a:r>
            <a:r>
              <a:rPr lang="en-US" sz="28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000" dirty="0" smtClean="0"/>
              <a:t> </a:t>
            </a:r>
            <a:r>
              <a:rPr lang="en-US" sz="2400" dirty="0" smtClean="0"/>
              <a:t>=</a:t>
            </a:r>
            <a:r>
              <a:rPr lang="en-US" sz="2400" dirty="0" smtClean="0"/>
              <a:t>10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</a:pPr>
            <a:endParaRPr lang="en-US" sz="2400" dirty="0" smtClean="0"/>
          </a:p>
          <a:p>
            <a:pPr marL="742950" lvl="2" indent="-342900">
              <a:spcBef>
                <a:spcPct val="0"/>
              </a:spcBef>
              <a:buClr>
                <a:srgbClr val="2A6AB3"/>
              </a:buClr>
              <a:buSzPct val="110000"/>
              <a:buNone/>
            </a:pPr>
            <a:r>
              <a:rPr lang="en-US" sz="2800" b="1" dirty="0" smtClean="0"/>
              <a:t>40</a:t>
            </a:r>
            <a:r>
              <a:rPr lang="en-US" sz="2800" b="1" dirty="0" smtClean="0"/>
              <a:t>% time share loss </a:t>
            </a:r>
            <a:r>
              <a:rPr lang="en-US" sz="2800" b="1" dirty="0" smtClean="0"/>
              <a:t>for</a:t>
            </a:r>
            <a:br>
              <a:rPr lang="en-US" sz="2800" b="1" dirty="0" smtClean="0"/>
            </a:br>
            <a:r>
              <a:rPr lang="en-US" sz="2800" b="1" dirty="0" smtClean="0"/>
              <a:t>  every </a:t>
            </a:r>
            <a:r>
              <a:rPr lang="en-US" sz="2800" b="1" dirty="0" smtClean="0"/>
              <a:t>regular </a:t>
            </a:r>
            <a:r>
              <a:rPr lang="en-US" sz="2800" b="1" dirty="0" smtClean="0"/>
              <a:t>user</a:t>
            </a:r>
            <a:endParaRPr lang="en-US" sz="1100" b="1" dirty="0" smtClean="0"/>
          </a:p>
          <a:p>
            <a:endParaRPr lang="en-US" sz="1200" dirty="0" smtClean="0"/>
          </a:p>
          <a:p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14</a:t>
            </a:fld>
            <a:endParaRPr lang="de-CH" smtClean="0"/>
          </a:p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368" y="2229490"/>
            <a:ext cx="3414945" cy="2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137611" y="3819023"/>
            <a:ext cx="100012" cy="10001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1609" y="5435029"/>
            <a:ext cx="3462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2A6AB3"/>
              </a:buClr>
              <a:buSzPct val="110000"/>
            </a:pPr>
            <a:r>
              <a:rPr lang="en-US" sz="1600" dirty="0" smtClean="0"/>
              <a:t>X – Percentage of malicious users</a:t>
            </a:r>
          </a:p>
          <a:p>
            <a:pPr marL="342900" lvl="1" indent="-342900">
              <a:buClr>
                <a:srgbClr val="2A6AB3"/>
              </a:buClr>
              <a:buSzPct val="110000"/>
            </a:pPr>
            <a:r>
              <a:rPr lang="en-US" sz="1600" dirty="0" smtClean="0"/>
              <a:t>Y – Time share loss for regular users</a:t>
            </a:r>
          </a:p>
          <a:p>
            <a:endParaRPr lang="en-US" sz="1400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2691829" y="3801437"/>
            <a:ext cx="708917" cy="801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70137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15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#1 – Transmission Average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Sol </a:t>
            </a:r>
            <a:r>
              <a:rPr lang="en-US" sz="2400" dirty="0" smtClean="0"/>
              <a:t>#1 - “Pay” for every transmitted </a:t>
            </a:r>
            <a:r>
              <a:rPr lang="en-US" sz="2400" dirty="0" smtClean="0"/>
              <a:t>frame</a:t>
            </a: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1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i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" pitchFamily="18" charset="0"/>
                <a:cs typeface="Tahoma" pitchFamily="34" charset="0"/>
              </a:rPr>
              <a:t>snd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(t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) = 1 </a:t>
            </a:r>
            <a:r>
              <a:rPr lang="en-US" sz="2200" dirty="0" smtClean="0">
                <a:cs typeface="Tahoma" pitchFamily="34" charset="0"/>
              </a:rPr>
              <a:t>if a frame was </a:t>
            </a:r>
            <a:r>
              <a:rPr lang="en-US" sz="2200" b="1" u="sng" dirty="0" smtClean="0">
                <a:cs typeface="Tahoma" pitchFamily="34" charset="0"/>
              </a:rPr>
              <a:t>sent</a:t>
            </a:r>
            <a:r>
              <a:rPr lang="en-US" sz="2200" dirty="0" smtClean="0">
                <a:cs typeface="Tahoma" pitchFamily="34" charset="0"/>
              </a:rPr>
              <a:t> (o/w</a:t>
            </a:r>
            <a:r>
              <a:rPr lang="en-US" sz="2200" b="1" dirty="0" smtClean="0"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0</a:t>
            </a:r>
            <a:r>
              <a:rPr lang="en-US" sz="2200" dirty="0" smtClean="0">
                <a:cs typeface="Tahoma" pitchFamily="34" charset="0"/>
              </a:rPr>
              <a:t>)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 </a:t>
            </a:r>
          </a:p>
          <a:p>
            <a:pPr lvl="1"/>
            <a:endParaRPr lang="en-US" sz="22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dirty="0" smtClean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16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512568" y="2534080"/>
            <a:ext cx="5968539" cy="646331"/>
            <a:chOff x="1517330" y="3718903"/>
            <a:chExt cx="5968539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1517330" y="3718903"/>
              <a:ext cx="5968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dirty="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-25000" dirty="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dirty="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 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262562" y="3821907"/>
              <a:ext cx="1073945" cy="535782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Immunity of “Transmission Average”</a:t>
            </a:r>
            <a:endParaRPr lang="en-US" sz="2800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639734" y="1563109"/>
          <a:ext cx="4130298" cy="448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Malicious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686" y="2263795"/>
            <a:ext cx="604704" cy="602695"/>
          </a:xfrm>
          <a:prstGeom prst="rect">
            <a:avLst/>
          </a:prstGeom>
          <a:noFill/>
        </p:spPr>
      </p:pic>
      <p:grpSp>
        <p:nvGrpSpPr>
          <p:cNvPr id="6" name="Group 32"/>
          <p:cNvGrpSpPr/>
          <p:nvPr/>
        </p:nvGrpSpPr>
        <p:grpSpPr>
          <a:xfrm>
            <a:off x="5698628" y="2198085"/>
            <a:ext cx="659785" cy="765364"/>
            <a:chOff x="2793657" y="2929618"/>
            <a:chExt cx="1039032" cy="1236942"/>
          </a:xfrm>
        </p:grpSpPr>
        <p:pic>
          <p:nvPicPr>
            <p:cNvPr id="60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61" name="TextBox 60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6645063" y="2374290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5538" y="2257788"/>
            <a:ext cx="965704" cy="714620"/>
          </a:xfrm>
          <a:prstGeom prst="rect">
            <a:avLst/>
          </a:prstGeom>
          <a:noFill/>
        </p:spPr>
      </p:pic>
      <p:pic>
        <p:nvPicPr>
          <p:cNvPr id="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3725" y="3886675"/>
            <a:ext cx="371415" cy="435544"/>
          </a:xfrm>
          <a:prstGeom prst="rect">
            <a:avLst/>
          </a:prstGeom>
          <a:noFill/>
        </p:spPr>
      </p:pic>
      <p:pic>
        <p:nvPicPr>
          <p:cNvPr id="68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8963" y="3324644"/>
            <a:ext cx="371415" cy="435544"/>
          </a:xfrm>
          <a:prstGeom prst="rect">
            <a:avLst/>
          </a:prstGeom>
          <a:noFill/>
        </p:spPr>
      </p:pic>
      <p:grpSp>
        <p:nvGrpSpPr>
          <p:cNvPr id="8" name="Group 43"/>
          <p:cNvGrpSpPr/>
          <p:nvPr/>
        </p:nvGrpSpPr>
        <p:grpSpPr>
          <a:xfrm>
            <a:off x="5495926" y="3378680"/>
            <a:ext cx="1135856" cy="371976"/>
            <a:chOff x="5500688" y="3847839"/>
            <a:chExt cx="1135856" cy="371976"/>
          </a:xfrm>
        </p:grpSpPr>
        <p:sp>
          <p:nvSpPr>
            <p:cNvPr id="70" name="Right Arrow 69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grpSp>
        <p:nvGrpSpPr>
          <p:cNvPr id="9" name="Group 47"/>
          <p:cNvGrpSpPr/>
          <p:nvPr/>
        </p:nvGrpSpPr>
        <p:grpSpPr>
          <a:xfrm>
            <a:off x="5494238" y="3933549"/>
            <a:ext cx="1220886" cy="381261"/>
            <a:chOff x="5494238" y="4383621"/>
            <a:chExt cx="1220886" cy="381261"/>
          </a:xfrm>
        </p:grpSpPr>
        <p:sp>
          <p:nvSpPr>
            <p:cNvPr id="74" name="TextBox 73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7"/>
          <p:cNvGrpSpPr/>
          <p:nvPr/>
        </p:nvGrpSpPr>
        <p:grpSpPr>
          <a:xfrm>
            <a:off x="5484712" y="5595642"/>
            <a:ext cx="1220886" cy="381261"/>
            <a:chOff x="5494238" y="4383621"/>
            <a:chExt cx="1220886" cy="381261"/>
          </a:xfrm>
        </p:grpSpPr>
        <p:sp>
          <p:nvSpPr>
            <p:cNvPr id="86" name="TextBox 8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7734303" y="5584033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96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6525" y="5560401"/>
            <a:ext cx="388906" cy="452797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1319" y="159341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7722394" y="335513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11" name="Group 55"/>
          <p:cNvGrpSpPr/>
          <p:nvPr/>
        </p:nvGrpSpPr>
        <p:grpSpPr>
          <a:xfrm>
            <a:off x="5496619" y="4453412"/>
            <a:ext cx="3255495" cy="435544"/>
            <a:chOff x="5496619" y="4453412"/>
            <a:chExt cx="3255495" cy="435544"/>
          </a:xfrm>
        </p:grpSpPr>
        <p:grpSp>
          <p:nvGrpSpPr>
            <p:cNvPr id="12" name="Group 47"/>
            <p:cNvGrpSpPr/>
            <p:nvPr/>
          </p:nvGrpSpPr>
          <p:grpSpPr>
            <a:xfrm>
              <a:off x="5496619" y="4478855"/>
              <a:ext cx="1220886" cy="381261"/>
              <a:chOff x="5494238" y="4383621"/>
              <a:chExt cx="1220886" cy="38126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722143" y="4393427"/>
                <a:ext cx="992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>
                    <a:latin typeface="+mj-lt"/>
                  </a:rPr>
                  <a:t>200Kb</a:t>
                </a:r>
                <a:endParaRPr lang="en-US"/>
              </a:p>
            </p:txBody>
          </p:sp>
          <p:sp>
            <p:nvSpPr>
              <p:cNvPr id="73" name="Right Arrow 72"/>
              <p:cNvSpPr/>
              <p:nvPr/>
            </p:nvSpPr>
            <p:spPr>
              <a:xfrm>
                <a:off x="5494238" y="4383621"/>
                <a:ext cx="263625" cy="381261"/>
              </a:xfrm>
              <a:prstGeom prst="rightArrow">
                <a:avLst>
                  <a:gd name="adj1" fmla="val 50000"/>
                  <a:gd name="adj2" fmla="val 47290"/>
                </a:avLst>
              </a:prstGeom>
              <a:solidFill>
                <a:srgbClr val="0070C0">
                  <a:alpha val="18000"/>
                </a:srgbClr>
              </a:solidFill>
              <a:ln>
                <a:solidFill>
                  <a:srgbClr val="2A6AB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1">
                  <a:defRPr/>
                </a:pPr>
                <a:endParaRPr lang="en-US" sz="1400" b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00394" y="4453412"/>
              <a:ext cx="371415" cy="435544"/>
            </a:xfrm>
            <a:prstGeom prst="rect">
              <a:avLst/>
            </a:prstGeom>
            <a:noFill/>
          </p:spPr>
        </p:pic>
        <p:sp>
          <p:nvSpPr>
            <p:cNvPr id="62" name="TextBox 61"/>
            <p:cNvSpPr txBox="1"/>
            <p:nvPr/>
          </p:nvSpPr>
          <p:spPr>
            <a:xfrm>
              <a:off x="7721600" y="4483898"/>
              <a:ext cx="1030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 Kb</a:t>
              </a:r>
              <a:endParaRPr lang="en-US"/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5491856" y="5005807"/>
            <a:ext cx="1782336" cy="435544"/>
            <a:chOff x="5491856" y="5005807"/>
            <a:chExt cx="1782336" cy="435544"/>
          </a:xfrm>
        </p:grpSpPr>
        <p:grpSp>
          <p:nvGrpSpPr>
            <p:cNvPr id="14" name="Group 47"/>
            <p:cNvGrpSpPr/>
            <p:nvPr/>
          </p:nvGrpSpPr>
          <p:grpSpPr>
            <a:xfrm>
              <a:off x="5491856" y="5031305"/>
              <a:ext cx="1220886" cy="381261"/>
              <a:chOff x="5494238" y="4383621"/>
              <a:chExt cx="1220886" cy="381261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5722143" y="4393427"/>
                <a:ext cx="992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>
                    <a:latin typeface="+mj-lt"/>
                  </a:rPr>
                  <a:t>200Kb</a:t>
                </a:r>
                <a:endParaRPr lang="en-US"/>
              </a:p>
            </p:txBody>
          </p:sp>
          <p:sp>
            <p:nvSpPr>
              <p:cNvPr id="85" name="Right Arrow 84"/>
              <p:cNvSpPr/>
              <p:nvPr/>
            </p:nvSpPr>
            <p:spPr>
              <a:xfrm>
                <a:off x="5494238" y="4383621"/>
                <a:ext cx="263625" cy="381261"/>
              </a:xfrm>
              <a:prstGeom prst="rightArrow">
                <a:avLst>
                  <a:gd name="adj1" fmla="val 50000"/>
                  <a:gd name="adj2" fmla="val 47290"/>
                </a:avLst>
              </a:prstGeom>
              <a:solidFill>
                <a:srgbClr val="0070C0">
                  <a:alpha val="18000"/>
                </a:srgbClr>
              </a:solidFill>
              <a:ln>
                <a:solidFill>
                  <a:srgbClr val="2A6AB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1">
                  <a:defRPr/>
                </a:pPr>
                <a:endParaRPr lang="en-US" sz="1400" b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2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02777" y="5005807"/>
              <a:ext cx="371415" cy="435544"/>
            </a:xfrm>
            <a:prstGeom prst="rect">
              <a:avLst/>
            </a:prstGeom>
            <a:noFill/>
          </p:spPr>
        </p:pic>
      </p:grpSp>
      <p:sp>
        <p:nvSpPr>
          <p:cNvPr id="89" name="TextBox 88"/>
          <p:cNvSpPr txBox="1"/>
          <p:nvPr/>
        </p:nvSpPr>
        <p:spPr>
          <a:xfrm>
            <a:off x="7722394" y="3917161"/>
            <a:ext cx="107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7728858" y="5029375"/>
            <a:ext cx="94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000627" y="6100762"/>
            <a:ext cx="327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Total “Payment”: </a:t>
            </a:r>
            <a:r>
              <a:rPr lang="en-US" sz="2000" b="1" smtClean="0">
                <a:solidFill>
                  <a:srgbClr val="2A6AB3"/>
                </a:solidFill>
              </a:rPr>
              <a:t>1000Kb</a:t>
            </a:r>
            <a:endParaRPr lang="en-US" sz="2000" b="1">
              <a:solidFill>
                <a:srgbClr val="2A6AB3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5169" y="3939563"/>
            <a:ext cx="113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grpSp>
        <p:nvGrpSpPr>
          <p:cNvPr id="72" name="Group 47"/>
          <p:cNvGrpSpPr/>
          <p:nvPr/>
        </p:nvGrpSpPr>
        <p:grpSpPr>
          <a:xfrm>
            <a:off x="1124630" y="3963094"/>
            <a:ext cx="1220886" cy="381261"/>
            <a:chOff x="5494238" y="4383621"/>
            <a:chExt cx="1220886" cy="381261"/>
          </a:xfrm>
        </p:grpSpPr>
        <p:sp>
          <p:nvSpPr>
            <p:cNvPr id="76" name="TextBox 75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pic>
        <p:nvPicPr>
          <p:cNvPr id="78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1205" y="3904024"/>
            <a:ext cx="388906" cy="452797"/>
          </a:xfrm>
          <a:prstGeom prst="rect">
            <a:avLst/>
          </a:prstGeom>
          <a:noFill/>
        </p:spPr>
      </p:pic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267745" y="1583148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Regular User  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0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97" y="2276690"/>
            <a:ext cx="604704" cy="602695"/>
          </a:xfrm>
          <a:prstGeom prst="rect">
            <a:avLst/>
          </a:prstGeom>
          <a:noFill/>
        </p:spPr>
      </p:pic>
      <p:grpSp>
        <p:nvGrpSpPr>
          <p:cNvPr id="81" name="Group 32"/>
          <p:cNvGrpSpPr/>
          <p:nvPr/>
        </p:nvGrpSpPr>
        <p:grpSpPr>
          <a:xfrm>
            <a:off x="1326639" y="2210980"/>
            <a:ext cx="659785" cy="765364"/>
            <a:chOff x="2793657" y="2929618"/>
            <a:chExt cx="1039032" cy="1236942"/>
          </a:xfrm>
        </p:grpSpPr>
        <p:pic>
          <p:nvPicPr>
            <p:cNvPr id="83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88" name="TextBox 87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90" name="Group 28"/>
          <p:cNvGrpSpPr/>
          <p:nvPr/>
        </p:nvGrpSpPr>
        <p:grpSpPr>
          <a:xfrm>
            <a:off x="2273074" y="2387185"/>
            <a:ext cx="919642" cy="478678"/>
            <a:chOff x="7864776" y="2074743"/>
            <a:chExt cx="919642" cy="478678"/>
          </a:xfrm>
        </p:grpSpPr>
        <p:pic>
          <p:nvPicPr>
            <p:cNvPr id="92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9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98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3549" y="2270683"/>
            <a:ext cx="965704" cy="714620"/>
          </a:xfrm>
          <a:prstGeom prst="rect">
            <a:avLst/>
          </a:prstGeom>
          <a:noFill/>
        </p:spPr>
      </p:pic>
      <p:pic>
        <p:nvPicPr>
          <p:cNvPr id="99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4600" y="3356626"/>
            <a:ext cx="371415" cy="435544"/>
          </a:xfrm>
          <a:prstGeom prst="rect">
            <a:avLst/>
          </a:prstGeom>
          <a:noFill/>
        </p:spPr>
      </p:pic>
      <p:grpSp>
        <p:nvGrpSpPr>
          <p:cNvPr id="100" name="Group 70"/>
          <p:cNvGrpSpPr/>
          <p:nvPr/>
        </p:nvGrpSpPr>
        <p:grpSpPr>
          <a:xfrm>
            <a:off x="1128699" y="3410662"/>
            <a:ext cx="1135856" cy="371976"/>
            <a:chOff x="5500688" y="3847839"/>
            <a:chExt cx="1135856" cy="371976"/>
          </a:xfrm>
        </p:grpSpPr>
        <p:sp>
          <p:nvSpPr>
            <p:cNvPr id="101" name="Right Arrow 100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371850" y="3387112"/>
            <a:ext cx="102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200 Kb</a:t>
            </a:r>
            <a:endParaRPr lang="en-US"/>
          </a:p>
        </p:txBody>
      </p:sp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8885" y="1632963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688185" y="4460083"/>
            <a:ext cx="338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Total “Payment”: </a:t>
            </a:r>
            <a:r>
              <a:rPr lang="en-US" sz="2000" b="1" smtClean="0">
                <a:solidFill>
                  <a:srgbClr val="2A6AB3"/>
                </a:solidFill>
              </a:rPr>
              <a:t>400Kb</a:t>
            </a:r>
            <a:endParaRPr lang="en-US" sz="2000" b="1">
              <a:solidFill>
                <a:srgbClr val="2A6AB3"/>
              </a:solidFill>
            </a:endParaRPr>
          </a:p>
        </p:txBody>
      </p:sp>
      <p:sp>
        <p:nvSpPr>
          <p:cNvPr id="107" name="Content Placeholder 2"/>
          <p:cNvSpPr>
            <a:spLocks noGrp="1"/>
          </p:cNvSpPr>
          <p:nvPr>
            <p:ph idx="1"/>
          </p:nvPr>
        </p:nvSpPr>
        <p:spPr>
          <a:xfrm>
            <a:off x="271463" y="4993480"/>
            <a:ext cx="4150518" cy="1257301"/>
          </a:xfrm>
        </p:spPr>
        <p:txBody>
          <a:bodyPr/>
          <a:lstStyle/>
          <a:p>
            <a:r>
              <a:rPr lang="en-US" sz="1600" smtClean="0"/>
              <a:t>The Scheduler is immune to attack</a:t>
            </a:r>
          </a:p>
          <a:p>
            <a:r>
              <a:rPr lang="en-US" sz="2400" b="1" smtClean="0"/>
              <a:t>What about Fairness?</a:t>
            </a:r>
          </a:p>
          <a:p>
            <a:endParaRPr lang="en-US" sz="1600" smtClean="0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17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Transmission Average – Distorted Fairness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18</a:t>
            </a:fld>
            <a:endParaRPr lang="de-CH" smtClean="0"/>
          </a:p>
          <a:p>
            <a:endParaRPr lang="de-CH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6580" y="1748848"/>
          <a:ext cx="8425935" cy="25294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{5940675A-B579-460E-94D1-54222C63F5DA}</a:tableStyleId>
              </a:tblPr>
              <a:tblGrid>
                <a:gridCol w="900930"/>
                <a:gridCol w="1143627"/>
                <a:gridCol w="1006867"/>
                <a:gridCol w="924675"/>
                <a:gridCol w="2128943"/>
                <a:gridCol w="916848"/>
                <a:gridCol w="1404045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r>
                        <a:rPr lang="en-US" sz="2400" b="1" baseline="0" dirty="0" smtClean="0"/>
                        <a:t> Regular users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Results*</a:t>
                      </a:r>
                      <a:endParaRPr lang="en-US" sz="2800" b="1"/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</a:tr>
              <a:tr h="76908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User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Effective</a:t>
                      </a:r>
                      <a:r>
                        <a:rPr lang="en-US" baseline="0" dirty="0" smtClean="0"/>
                        <a:t> Rate</a:t>
                      </a:r>
                    </a:p>
                    <a:p>
                      <a:pPr algn="ctr"/>
                      <a:r>
                        <a:rPr lang="de-CH" b="1" dirty="0" err="1" smtClean="0"/>
                        <a:t>R</a:t>
                      </a:r>
                      <a:r>
                        <a:rPr lang="de-CH" b="1" baseline="30000" dirty="0" err="1" smtClean="0"/>
                        <a:t>e</a:t>
                      </a:r>
                      <a:r>
                        <a:rPr lang="de-CH" b="1" baseline="-25000" dirty="0" err="1" smtClean="0"/>
                        <a:t>i</a:t>
                      </a:r>
                      <a:r>
                        <a:rPr lang="de-CH" b="1" dirty="0" smtClean="0"/>
                        <a:t>(t)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de-CH" b="1" dirty="0" err="1" smtClean="0"/>
                        <a:t>R</a:t>
                      </a:r>
                      <a:r>
                        <a:rPr lang="de-CH" b="1" baseline="-25000" dirty="0" err="1" smtClean="0"/>
                        <a:t>i</a:t>
                      </a:r>
                      <a:r>
                        <a:rPr lang="de-CH" b="1" dirty="0" smtClean="0"/>
                        <a:t>(t</a:t>
                      </a:r>
                      <a:r>
                        <a:rPr lang="de-CH" b="1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 Loss Prob.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/>
                        <a:t>“Payment” per bit</a:t>
                      </a:r>
                    </a:p>
                  </a:txBody>
                  <a:tcPr anchor="b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2A6AB3"/>
                          </a:solidFill>
                        </a:rPr>
                        <a:t>Time Share</a:t>
                      </a:r>
                      <a:endParaRPr lang="en-US" b="1">
                        <a:solidFill>
                          <a:srgbClr val="2A6AB3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2A6AB3"/>
                          </a:solidFill>
                        </a:rPr>
                        <a:t>Download</a:t>
                      </a:r>
                      <a:r>
                        <a:rPr lang="en-US" b="1" baseline="0" smtClean="0">
                          <a:solidFill>
                            <a:srgbClr val="2A6AB3"/>
                          </a:solidFill>
                        </a:rPr>
                        <a:t> Speed</a:t>
                      </a:r>
                      <a:endParaRPr lang="en-US" b="1">
                        <a:solidFill>
                          <a:srgbClr val="2A6AB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122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b/s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200 b/s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1/(1-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sz="2400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38%</a:t>
                      </a:r>
                      <a:endParaRPr lang="en-US"/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 b/s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122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b/s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100 b/s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1/(1-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r>
                        <a:rPr lang="en-US" dirty="0" smtClean="0"/>
                        <a:t>) = </a:t>
                      </a:r>
                      <a:r>
                        <a:rPr lang="en-US" sz="2400" b="1" dirty="0" smtClean="0"/>
                        <a:t>1.1</a:t>
                      </a:r>
                      <a:endParaRPr lang="en-US" b="1" dirty="0"/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62%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55.8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b/s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6004" y="4357688"/>
            <a:ext cx="8593138" cy="186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</a:rPr>
              <a:t>User </a:t>
            </a:r>
            <a:r>
              <a:rPr lang="en-US" sz="2000" kern="0" dirty="0" smtClean="0">
                <a:latin typeface="+mn-lt"/>
              </a:rPr>
              <a:t>A has a better channel condition than User B, but still…</a:t>
            </a:r>
          </a:p>
          <a:p>
            <a:pPr marL="800100" lvl="1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lang="en-US" sz="2000" kern="0" dirty="0" smtClean="0">
                <a:latin typeface="+mn-lt"/>
              </a:rPr>
              <a:t>…g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smaller time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share</a:t>
            </a:r>
          </a:p>
          <a:p>
            <a:pPr marL="800100" lvl="1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lang="en-US" sz="2000" kern="0" baseline="0" dirty="0" smtClean="0">
                <a:latin typeface="+mn-lt"/>
              </a:rPr>
              <a:t>…receives less</a:t>
            </a:r>
            <a:r>
              <a:rPr lang="en-US" sz="2000" kern="0" dirty="0" smtClean="0">
                <a:latin typeface="+mn-lt"/>
              </a:rPr>
              <a:t> throughput</a:t>
            </a:r>
          </a:p>
          <a:p>
            <a:pPr marL="342900" indent="-342900" eaLnBrk="1" hangingPunct="1">
              <a:lnSpc>
                <a:spcPct val="120000"/>
              </a:lnSpc>
              <a:buClr>
                <a:srgbClr val="2A6AB3"/>
              </a:buClr>
              <a:buSzPct val="110000"/>
              <a:buFont typeface="Wingdings" pitchFamily="2" charset="2"/>
              <a:buChar char="§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stands against any notion of fairness!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91780"/>
            <a:ext cx="730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* Long run results. Derived from an analytical result proved in the paper.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799" y="3204908"/>
            <a:ext cx="418037" cy="48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086" y="3747726"/>
            <a:ext cx="418037" cy="48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416" y="2301412"/>
            <a:ext cx="1263196" cy="5239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93425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19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500" y="1763713"/>
            <a:ext cx="995363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6263" y="2984500"/>
            <a:ext cx="846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4600" y="1765300"/>
            <a:ext cx="447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09000" y="2070100"/>
            <a:ext cx="563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7142163" y="2146300"/>
            <a:ext cx="346075" cy="354013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137400" y="2603500"/>
            <a:ext cx="1295400" cy="7620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37400" y="2832100"/>
            <a:ext cx="1066800" cy="38100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Scheduling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Players: </a:t>
            </a:r>
            <a:r>
              <a:rPr lang="en-US" sz="2400" b="1" dirty="0" smtClean="0"/>
              <a:t>Base Station (BS) </a:t>
            </a:r>
            <a:r>
              <a:rPr lang="en-US" sz="1800" dirty="0" smtClean="0"/>
              <a:t>and</a:t>
            </a:r>
            <a:r>
              <a:rPr lang="en-US" dirty="0" smtClean="0"/>
              <a:t> </a:t>
            </a:r>
            <a:r>
              <a:rPr lang="en-US" sz="2400" b="1" dirty="0" smtClean="0"/>
              <a:t>Clients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sz="2400" b="1" dirty="0" smtClean="0"/>
              <a:t>Time is divided </a:t>
            </a:r>
            <a:r>
              <a:rPr lang="en-US" sz="1800" dirty="0" smtClean="0"/>
              <a:t>to time slots</a:t>
            </a:r>
            <a:endParaRPr lang="en-US" dirty="0" smtClean="0"/>
          </a:p>
          <a:p>
            <a:r>
              <a:rPr lang="en-US" sz="1800" dirty="0" smtClean="0"/>
              <a:t>In </a:t>
            </a:r>
            <a:r>
              <a:rPr lang="en-US" sz="2400" b="1" dirty="0" smtClean="0"/>
              <a:t>each slot</a:t>
            </a:r>
            <a:r>
              <a:rPr lang="en-US" sz="1800" dirty="0" smtClean="0"/>
              <a:t>, data is sent to </a:t>
            </a:r>
            <a:r>
              <a:rPr lang="en-US" sz="2400" b="1" dirty="0" smtClean="0"/>
              <a:t>one user only</a:t>
            </a:r>
            <a:endParaRPr lang="en-US" b="1" dirty="0" smtClean="0"/>
          </a:p>
          <a:p>
            <a:r>
              <a:rPr lang="en-US" sz="1800" dirty="0" smtClean="0"/>
              <a:t>Clients have </a:t>
            </a:r>
            <a:r>
              <a:rPr lang="en-US" sz="2400" b="1" dirty="0" smtClean="0"/>
              <a:t>variable channel conditions</a:t>
            </a:r>
            <a:endParaRPr lang="en-US" b="1" dirty="0" smtClean="0"/>
          </a:p>
          <a:p>
            <a:r>
              <a:rPr lang="en-US" sz="1800" dirty="0" smtClean="0"/>
              <a:t>The scheduler </a:t>
            </a:r>
            <a:r>
              <a:rPr lang="en-US" sz="2400" b="1" dirty="0" smtClean="0"/>
              <a:t>selects a client </a:t>
            </a:r>
            <a:r>
              <a:rPr lang="en-US" sz="1800" dirty="0" smtClean="0"/>
              <a:t>for transmission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based on the reported channel condition of the users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9232-DF9C-48C9-A670-DF3F8E2010B6}" type="slidenum">
              <a:rPr lang="de-CH"/>
              <a:pPr/>
              <a:t>2</a:t>
            </a:fld>
            <a:endParaRPr lang="de-CH"/>
          </a:p>
          <a:p>
            <a:endParaRPr lang="de-CH" sz="1000"/>
          </a:p>
        </p:txBody>
      </p:sp>
      <p:sp>
        <p:nvSpPr>
          <p:cNvPr id="5" name="Horizontal Scroll 4"/>
          <p:cNvSpPr/>
          <p:nvPr/>
        </p:nvSpPr>
        <p:spPr>
          <a:xfrm>
            <a:off x="308608" y="4452620"/>
            <a:ext cx="8691554" cy="19050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Scheduler’s </a:t>
            </a:r>
            <a:r>
              <a:rPr lang="en-US" sz="2400" b="1" u="sng" dirty="0" smtClean="0">
                <a:solidFill>
                  <a:schemeClr val="tx1"/>
                </a:solidFill>
              </a:rPr>
              <a:t>objectives: </a:t>
            </a:r>
            <a:endParaRPr lang="en-US" sz="2400" b="1" u="sng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Good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overall throughput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performance of the system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Fairness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among users (avoid starvation)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#2 – Effective Average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endParaRPr lang="en-US" sz="2400" i="1" dirty="0" smtClean="0"/>
          </a:p>
          <a:p>
            <a:r>
              <a:rPr lang="en-US" sz="2400" i="1" dirty="0" smtClean="0"/>
              <a:t>“</a:t>
            </a:r>
            <a:r>
              <a:rPr lang="en-US" sz="2400" i="1" dirty="0" smtClean="0"/>
              <a:t>Pay for what I expect you to receive”</a:t>
            </a: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4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endParaRPr lang="en-US" sz="2600" b="1" u="sng" dirty="0" smtClean="0">
              <a:cs typeface="Times" pitchFamily="18" charset="0"/>
            </a:endParaRPr>
          </a:p>
          <a:p>
            <a:r>
              <a:rPr lang="en-US" sz="2600" b="1" u="sng" dirty="0" smtClean="0">
                <a:cs typeface="Times" pitchFamily="18" charset="0"/>
              </a:rPr>
              <a:t>Immune</a:t>
            </a:r>
            <a:r>
              <a:rPr lang="en-US" sz="2600" b="1" u="sng" dirty="0" smtClean="0">
                <a:cs typeface="Times" pitchFamily="18" charset="0"/>
              </a:rPr>
              <a:t>:</a:t>
            </a:r>
            <a:r>
              <a:rPr lang="en-US" sz="2600" b="1" dirty="0" smtClean="0">
                <a:cs typeface="Times" pitchFamily="18" charset="0"/>
              </a:rPr>
              <a:t> </a:t>
            </a:r>
            <a:r>
              <a:rPr lang="en-US" sz="2600" dirty="0" smtClean="0">
                <a:cs typeface="Times" pitchFamily="18" charset="0"/>
              </a:rPr>
              <a:t>Malicious has to pay for excessive ret.</a:t>
            </a:r>
            <a:endParaRPr lang="en-US" sz="2600" b="1" dirty="0" smtClean="0">
              <a:solidFill>
                <a:srgbClr val="2A6AB3"/>
              </a:solidFill>
              <a:latin typeface="Times" pitchFamily="18" charset="0"/>
              <a:cs typeface="Times" pitchFamily="18" charset="0"/>
            </a:endParaRPr>
          </a:p>
          <a:p>
            <a:r>
              <a:rPr lang="en-US" sz="2600" b="1" u="sng" dirty="0" smtClean="0">
                <a:cs typeface="Times" pitchFamily="18" charset="0"/>
              </a:rPr>
              <a:t>Fair:</a:t>
            </a:r>
            <a:r>
              <a:rPr lang="en-US" sz="2600" b="1" dirty="0" smtClean="0">
                <a:cs typeface="Times" pitchFamily="18" charset="0"/>
              </a:rPr>
              <a:t> </a:t>
            </a:r>
            <a:r>
              <a:rPr lang="en-US" sz="26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(t+1) </a:t>
            </a:r>
            <a:r>
              <a:rPr lang="en-US" sz="2600" dirty="0" smtClean="0"/>
              <a:t>= The throughput user </a:t>
            </a:r>
            <a:r>
              <a:rPr lang="en-US" sz="2600" dirty="0" err="1" smtClean="0"/>
              <a:t>i</a:t>
            </a:r>
            <a:r>
              <a:rPr lang="en-US" sz="2600" dirty="0" smtClean="0"/>
              <a:t> actually received</a:t>
            </a:r>
          </a:p>
          <a:p>
            <a:endParaRPr lang="en-US" sz="2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US" sz="2400" b="1" dirty="0" smtClean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20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433987" y="2862965"/>
            <a:ext cx="5968539" cy="646331"/>
            <a:chOff x="1517330" y="3718903"/>
            <a:chExt cx="5968539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1517330" y="3718903"/>
              <a:ext cx="5968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 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 flipH="1">
              <a:off x="6336506" y="3821907"/>
              <a:ext cx="976311" cy="535782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Average (Sol. #2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52961" y="1763992"/>
          <a:ext cx="8067302" cy="2739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375"/>
                <a:gridCol w="1849042"/>
                <a:gridCol w="1858546"/>
                <a:gridCol w="1729733"/>
                <a:gridCol w="1874606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19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z="1800" b="1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800" b="1" baseline="3000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800" b="1" baseline="-25000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(t)</a:t>
                      </a:r>
                      <a:r>
                        <a:rPr lang="en-US" baseline="0" smtClean="0"/>
                        <a:t> </a:t>
                      </a:r>
                      <a:endParaRPr lang="en-US" smtClean="0"/>
                    </a:p>
                    <a:p>
                      <a:pPr algn="ctr"/>
                      <a:r>
                        <a:rPr lang="en-US" smtClean="0"/>
                        <a:t>Effective</a:t>
                      </a:r>
                      <a:r>
                        <a:rPr lang="en-US" baseline="0" smtClean="0"/>
                        <a:t> Rate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ACK/NAK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Payment</a:t>
                      </a:r>
                    </a:p>
                  </a:txBody>
                  <a:tcPr anchor="b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28"/>
          <p:cNvGrpSpPr/>
          <p:nvPr/>
        </p:nvGrpSpPr>
        <p:grpSpPr>
          <a:xfrm>
            <a:off x="5458677" y="2485722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439" y="2309584"/>
            <a:ext cx="965704" cy="714620"/>
          </a:xfrm>
          <a:prstGeom prst="rect">
            <a:avLst/>
          </a:prstGeom>
          <a:noFill/>
        </p:spPr>
      </p:pic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2676" y="714918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16517" y="2315870"/>
            <a:ext cx="724271" cy="4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2"/>
          <p:cNvGrpSpPr/>
          <p:nvPr/>
        </p:nvGrpSpPr>
        <p:grpSpPr>
          <a:xfrm>
            <a:off x="3796625" y="2349273"/>
            <a:ext cx="659785" cy="765364"/>
            <a:chOff x="2793657" y="2929618"/>
            <a:chExt cx="1039032" cy="1236942"/>
          </a:xfrm>
        </p:grpSpPr>
        <p:pic>
          <p:nvPicPr>
            <p:cNvPr id="142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pic>
        <p:nvPicPr>
          <p:cNvPr id="1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3113" y="2336532"/>
            <a:ext cx="604704" cy="602695"/>
          </a:xfrm>
          <a:prstGeom prst="rect">
            <a:avLst/>
          </a:prstGeom>
          <a:noFill/>
        </p:spPr>
      </p:pic>
      <p:grpSp>
        <p:nvGrpSpPr>
          <p:cNvPr id="5" name="Group 43"/>
          <p:cNvGrpSpPr/>
          <p:nvPr/>
        </p:nvGrpSpPr>
        <p:grpSpPr>
          <a:xfrm>
            <a:off x="3516887" y="3480392"/>
            <a:ext cx="1135856" cy="371976"/>
            <a:chOff x="5500688" y="3847839"/>
            <a:chExt cx="1135856" cy="371976"/>
          </a:xfrm>
        </p:grpSpPr>
        <p:sp>
          <p:nvSpPr>
            <p:cNvPr id="146" name="Right Arrow 145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</p:grpSp>
      <p:grpSp>
        <p:nvGrpSpPr>
          <p:cNvPr id="7" name="Group 47"/>
          <p:cNvGrpSpPr/>
          <p:nvPr/>
        </p:nvGrpSpPr>
        <p:grpSpPr>
          <a:xfrm>
            <a:off x="3497583" y="4028549"/>
            <a:ext cx="1220886" cy="381261"/>
            <a:chOff x="5494238" y="4383621"/>
            <a:chExt cx="1220886" cy="381261"/>
          </a:xfrm>
        </p:grpSpPr>
        <p:sp>
          <p:nvSpPr>
            <p:cNvPr id="160" name="TextBox 159"/>
            <p:cNvSpPr txBox="1"/>
            <p:nvPr/>
          </p:nvSpPr>
          <p:spPr>
            <a:xfrm>
              <a:off x="5722143" y="4393427"/>
              <a:ext cx="992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  <p:sp>
          <p:nvSpPr>
            <p:cNvPr id="161" name="Right Arrow 160"/>
            <p:cNvSpPr/>
            <p:nvPr/>
          </p:nvSpPr>
          <p:spPr>
            <a:xfrm>
              <a:off x="5494238" y="4383621"/>
              <a:ext cx="263625" cy="381261"/>
            </a:xfrm>
            <a:prstGeom prst="rightArrow">
              <a:avLst>
                <a:gd name="adj1" fmla="val 50000"/>
                <a:gd name="adj2" fmla="val 47290"/>
              </a:avLst>
            </a:prstGeom>
            <a:solidFill>
              <a:srgbClr val="0070C0">
                <a:alpha val="18000"/>
              </a:srgbClr>
            </a:solidFill>
            <a:ln>
              <a:solidFill>
                <a:srgbClr val="2A6A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7202776" y="3475737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7217584" y="4013918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pic>
        <p:nvPicPr>
          <p:cNvPr id="16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654" y="3442092"/>
            <a:ext cx="371415" cy="435544"/>
          </a:xfrm>
          <a:prstGeom prst="rect">
            <a:avLst/>
          </a:prstGeom>
          <a:noFill/>
        </p:spPr>
      </p:pic>
      <p:pic>
        <p:nvPicPr>
          <p:cNvPr id="16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938" y="3989491"/>
            <a:ext cx="388906" cy="452797"/>
          </a:xfrm>
          <a:prstGeom prst="rect">
            <a:avLst/>
          </a:prstGeom>
          <a:noFill/>
        </p:spPr>
      </p:pic>
      <p:sp>
        <p:nvSpPr>
          <p:cNvPr id="170" name="TextBox 169"/>
          <p:cNvSpPr txBox="1"/>
          <p:nvPr/>
        </p:nvSpPr>
        <p:spPr>
          <a:xfrm>
            <a:off x="1617490" y="3488534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1632300" y="4026715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pic>
        <p:nvPicPr>
          <p:cNvPr id="35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3361" y="1799209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3532909" y="4678817"/>
            <a:ext cx="5146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smtClean="0">
                <a:latin typeface="+mj-lt"/>
              </a:rPr>
              <a:t>Regular user: </a:t>
            </a:r>
            <a:r>
              <a:rPr lang="en-US" sz="2000" b="1" smtClean="0">
                <a:solidFill>
                  <a:srgbClr val="2A6AB3"/>
                </a:solidFill>
              </a:rPr>
              <a:t>300 b/s</a:t>
            </a:r>
            <a:r>
              <a:rPr lang="en-US" sz="2000" b="1" smtClean="0">
                <a:solidFill>
                  <a:srgbClr val="2A6AB3"/>
                </a:solidFill>
                <a:latin typeface="+mj-lt"/>
              </a:rPr>
              <a:t>, 2 transmissions </a:t>
            </a:r>
            <a:endParaRPr lang="en-US" sz="2000" b="1">
              <a:solidFill>
                <a:srgbClr val="2A6AB3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0" y="5100618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300 b/s</a:t>
            </a:r>
          </a:p>
          <a:p>
            <a:pPr algn="ctr"/>
            <a:r>
              <a:rPr lang="en-US" smtClean="0">
                <a:latin typeface="+mj-lt"/>
              </a:rPr>
              <a:t>Frame loss Probability = </a:t>
            </a:r>
            <a:r>
              <a:rPr lang="en-US" b="1" smtClean="0">
                <a:latin typeface="+mj-lt"/>
              </a:rPr>
              <a:t>1/2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</a:t>
            </a:r>
            <a:r>
              <a:rPr lang="en-US" b="1" smtClean="0">
                <a:latin typeface="+mj-lt"/>
              </a:rPr>
              <a:t>150 b/s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21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70" grpId="0"/>
      <p:bldP spid="171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Average (Sol. #2) for Fast retransmissions</a:t>
            </a:r>
            <a:endParaRPr lang="en-US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52961" y="1563109"/>
          <a:ext cx="8067302" cy="3295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375"/>
                <a:gridCol w="1849042"/>
                <a:gridCol w="1858546"/>
                <a:gridCol w="1729733"/>
                <a:gridCol w="1874606"/>
              </a:tblGrid>
              <a:tr h="5028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Malicious user  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19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z="1800" b="1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800" b="1" baseline="3000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800" b="1" baseline="-25000" err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smtClean="0">
                          <a:solidFill>
                            <a:srgbClr val="2A6AB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(t)</a:t>
                      </a:r>
                      <a:r>
                        <a:rPr lang="en-US" baseline="0" smtClean="0"/>
                        <a:t> </a:t>
                      </a:r>
                      <a:endParaRPr lang="en-US" smtClean="0"/>
                    </a:p>
                    <a:p>
                      <a:pPr algn="ctr"/>
                      <a:r>
                        <a:rPr lang="en-US" smtClean="0"/>
                        <a:t>Effective</a:t>
                      </a:r>
                      <a:r>
                        <a:rPr lang="en-US" baseline="0" smtClean="0"/>
                        <a:t> Rate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ACK/NAK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Payment</a:t>
                      </a:r>
                    </a:p>
                  </a:txBody>
                  <a:tcPr anchor="b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28"/>
          <p:cNvGrpSpPr/>
          <p:nvPr/>
        </p:nvGrpSpPr>
        <p:grpSpPr>
          <a:xfrm>
            <a:off x="5458677" y="2284839"/>
            <a:ext cx="919642" cy="478678"/>
            <a:chOff x="7864776" y="2074743"/>
            <a:chExt cx="919642" cy="478678"/>
          </a:xfrm>
        </p:grpSpPr>
        <p:pic>
          <p:nvPicPr>
            <p:cNvPr id="63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64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65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439" y="2108701"/>
            <a:ext cx="965704" cy="714620"/>
          </a:xfrm>
          <a:prstGeom prst="rect">
            <a:avLst/>
          </a:prstGeom>
          <a:noFill/>
        </p:spPr>
      </p:pic>
      <p:pic>
        <p:nvPicPr>
          <p:cNvPr id="97" name="Picture 7" descr="C:\Documents and Settings\Administrator.CROW2004\Desktop\מצגת\ba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7224" y="1600390"/>
            <a:ext cx="389863" cy="4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2676" y="714918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3804059" y="5433890"/>
            <a:ext cx="498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+mj-lt"/>
              </a:rPr>
              <a:t>Malicious user: </a:t>
            </a:r>
            <a:r>
              <a:rPr lang="en-US" sz="2000" b="1" smtClean="0">
                <a:solidFill>
                  <a:srgbClr val="FF0000"/>
                </a:solidFill>
              </a:rPr>
              <a:t>170 b/s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, 3 transmissions</a:t>
            </a:r>
            <a:endParaRPr lang="en-US" sz="2000" b="1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4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6517" y="2114987"/>
            <a:ext cx="724271" cy="4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1" name="Group 32"/>
          <p:cNvGrpSpPr/>
          <p:nvPr/>
        </p:nvGrpSpPr>
        <p:grpSpPr>
          <a:xfrm>
            <a:off x="3796625" y="2148390"/>
            <a:ext cx="659785" cy="765364"/>
            <a:chOff x="2793657" y="2929618"/>
            <a:chExt cx="1039032" cy="1236942"/>
          </a:xfrm>
        </p:grpSpPr>
        <p:pic>
          <p:nvPicPr>
            <p:cNvPr id="142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2931169" y="3174521"/>
              <a:ext cx="698739" cy="74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pic>
        <p:nvPicPr>
          <p:cNvPr id="144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3113" y="2135649"/>
            <a:ext cx="604704" cy="602695"/>
          </a:xfrm>
          <a:prstGeom prst="rect">
            <a:avLst/>
          </a:prstGeom>
          <a:noFill/>
        </p:spPr>
      </p:pic>
      <p:grpSp>
        <p:nvGrpSpPr>
          <p:cNvPr id="145" name="Group 43"/>
          <p:cNvGrpSpPr/>
          <p:nvPr/>
        </p:nvGrpSpPr>
        <p:grpSpPr>
          <a:xfrm>
            <a:off x="3516887" y="3279509"/>
            <a:ext cx="1135856" cy="371976"/>
            <a:chOff x="5500688" y="3847839"/>
            <a:chExt cx="1135856" cy="371976"/>
          </a:xfrm>
        </p:grpSpPr>
        <p:sp>
          <p:nvSpPr>
            <p:cNvPr id="146" name="Right Arrow 145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300 b</a:t>
              </a:r>
              <a:endParaRPr lang="en-US"/>
            </a:p>
          </p:txBody>
        </p:sp>
      </p:grpSp>
      <p:sp>
        <p:nvSpPr>
          <p:cNvPr id="158" name="Right Arrow 157"/>
          <p:cNvSpPr/>
          <p:nvPr/>
        </p:nvSpPr>
        <p:spPr>
          <a:xfrm>
            <a:off x="3505727" y="3831610"/>
            <a:ext cx="1282030" cy="381261"/>
          </a:xfrm>
          <a:prstGeom prst="rightArrow">
            <a:avLst>
              <a:gd name="adj1" fmla="val 50000"/>
              <a:gd name="adj2" fmla="val 47290"/>
            </a:avLst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61" name="Right Arrow 160"/>
          <p:cNvSpPr/>
          <p:nvPr/>
        </p:nvSpPr>
        <p:spPr>
          <a:xfrm>
            <a:off x="3497583" y="4374899"/>
            <a:ext cx="1290174" cy="381261"/>
          </a:xfrm>
          <a:prstGeom prst="rightArrow">
            <a:avLst>
              <a:gd name="adj1" fmla="val 50000"/>
              <a:gd name="adj2" fmla="val 47290"/>
            </a:avLst>
          </a:prstGeom>
          <a:solidFill>
            <a:srgbClr val="0070C0">
              <a:alpha val="18000"/>
            </a:srgbClr>
          </a:solidFill>
          <a:ln>
            <a:solidFill>
              <a:srgbClr val="2A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329586" y="3823960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7202776" y="3274854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7328422" y="4360268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pic>
        <p:nvPicPr>
          <p:cNvPr id="165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654" y="3241209"/>
            <a:ext cx="371415" cy="435544"/>
          </a:xfrm>
          <a:prstGeom prst="rect">
            <a:avLst/>
          </a:prstGeom>
          <a:noFill/>
        </p:spPr>
      </p:pic>
      <p:pic>
        <p:nvPicPr>
          <p:cNvPr id="166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0693" y="3792641"/>
            <a:ext cx="371415" cy="435544"/>
          </a:xfrm>
          <a:prstGeom prst="rect">
            <a:avLst/>
          </a:prstGeom>
          <a:noFill/>
        </p:spPr>
      </p:pic>
      <p:pic>
        <p:nvPicPr>
          <p:cNvPr id="167" name="Picture 4" descr="C:\Users\ehudb\Desktop\My Dropbox\Infocom 2011 Presentation\photos\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938" y="4335841"/>
            <a:ext cx="388906" cy="452797"/>
          </a:xfrm>
          <a:prstGeom prst="rect">
            <a:avLst/>
          </a:prstGeom>
          <a:noFill/>
        </p:spPr>
      </p:pic>
      <p:sp>
        <p:nvSpPr>
          <p:cNvPr id="168" name="Rectangle 167"/>
          <p:cNvSpPr/>
          <p:nvPr/>
        </p:nvSpPr>
        <p:spPr bwMode="auto">
          <a:xfrm>
            <a:off x="0" y="5100618"/>
            <a:ext cx="3627782" cy="1133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atin typeface="+mj-lt"/>
              </a:rPr>
              <a:t>Rate selected</a:t>
            </a:r>
            <a:r>
              <a:rPr lang="en-US" b="1" smtClean="0">
                <a:latin typeface="+mj-lt"/>
              </a:rPr>
              <a:t>: 300 b/s</a:t>
            </a:r>
          </a:p>
          <a:p>
            <a:pPr algn="ctr"/>
            <a:r>
              <a:rPr lang="en-US" smtClean="0">
                <a:latin typeface="+mj-lt"/>
              </a:rPr>
              <a:t>Frame loss Probability = </a:t>
            </a:r>
            <a:r>
              <a:rPr lang="en-US" b="1" smtClean="0">
                <a:latin typeface="+mj-lt"/>
              </a:rPr>
              <a:t>1/2</a:t>
            </a:r>
          </a:p>
          <a:p>
            <a:pPr algn="ctr"/>
            <a:r>
              <a:rPr lang="de-CH" b="1" smtClean="0">
                <a:latin typeface="+mj-lt"/>
              </a:rPr>
              <a:t>R</a:t>
            </a:r>
            <a:r>
              <a:rPr lang="de-CH" b="1" baseline="300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CH" b="1" baseline="-25000" smtClean="0">
                <a:latin typeface="+mj-lt"/>
              </a:rPr>
              <a:t>i</a:t>
            </a:r>
            <a:r>
              <a:rPr lang="de-CH" b="1" smtClean="0">
                <a:latin typeface="+mj-lt"/>
              </a:rPr>
              <a:t>(t) </a:t>
            </a:r>
            <a:r>
              <a:rPr lang="en-US" smtClean="0">
                <a:latin typeface="+mj-lt"/>
              </a:rPr>
              <a:t>= </a:t>
            </a:r>
            <a:r>
              <a:rPr lang="en-US" b="1" smtClean="0">
                <a:latin typeface="+mj-lt"/>
              </a:rPr>
              <a:t>150 b/s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888136" y="3836757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10 b/s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1761326" y="3287651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150 b/s</a:t>
            </a:r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1886972" y="4373065"/>
            <a:ext cx="11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10 b/s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553691" y="5080599"/>
            <a:ext cx="5146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+mj-lt"/>
              </a:rPr>
              <a:t>Regular user: </a:t>
            </a:r>
            <a:r>
              <a:rPr lang="en-US" sz="2000" b="1" dirty="0" smtClean="0">
                <a:solidFill>
                  <a:srgbClr val="2A6AB3"/>
                </a:solidFill>
              </a:rPr>
              <a:t>300 b/s</a:t>
            </a:r>
            <a:r>
              <a:rPr lang="en-US" sz="2000" b="1" dirty="0" smtClean="0">
                <a:solidFill>
                  <a:srgbClr val="2A6AB3"/>
                </a:solidFill>
                <a:latin typeface="+mj-lt"/>
              </a:rPr>
              <a:t>, 2 transmissions </a:t>
            </a:r>
            <a:endParaRPr lang="en-US" sz="2000" b="1" dirty="0">
              <a:solidFill>
                <a:srgbClr val="2A6AB3"/>
              </a:solidFill>
              <a:latin typeface="+mj-lt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22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58" grpId="0" animBg="1"/>
      <p:bldP spid="161" grpId="0" animBg="1"/>
      <p:bldP spid="162" grpId="0"/>
      <p:bldP spid="163" grpId="0"/>
      <p:bldP spid="164" grpId="0"/>
      <p:bldP spid="168" grpId="0"/>
      <p:bldP spid="169" grpId="0"/>
      <p:bldP spid="170" grpId="0"/>
      <p:bldP spid="171" grpId="0"/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42055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Fast Ret.</a:t>
                      </a:r>
                      <a:endParaRPr lang="en-US" sz="20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Admitted Avg. (original)</a:t>
                      </a:r>
                      <a:endParaRPr lang="en-US" sz="2000" b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23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963968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Sol #3 – Initial Effective Rate (for Fast Ret.)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4" y="1676400"/>
            <a:ext cx="8607425" cy="4724400"/>
          </a:xfrm>
        </p:spPr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Initial </a:t>
            </a:r>
            <a:r>
              <a:rPr lang="en-US" sz="2400" dirty="0" smtClean="0">
                <a:sym typeface="Wingdings" pitchFamily="2" charset="2"/>
              </a:rPr>
              <a:t>Effective Rate (sol #3)</a:t>
            </a:r>
          </a:p>
          <a:p>
            <a:pPr lvl="1"/>
            <a:r>
              <a:rPr lang="en-US" sz="2200" b="1" i="1" dirty="0" smtClean="0">
                <a:sym typeface="Wingdings" pitchFamily="2" charset="2"/>
              </a:rPr>
              <a:t>Every retransmission costs as the first transmission</a:t>
            </a: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pPr lvl="1"/>
            <a:r>
              <a:rPr lang="en-US" sz="24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</a:t>
            </a:r>
            <a:r>
              <a:rPr lang="en-US" sz="24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(t)=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The last time slot where user </a:t>
            </a:r>
            <a:r>
              <a:rPr lang="en-US" sz="2200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received an initial trans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Choosing </a:t>
            </a:r>
            <a:r>
              <a:rPr lang="en-US" sz="2400" dirty="0" smtClean="0">
                <a:sym typeface="Wingdings" pitchFamily="2" charset="2"/>
              </a:rPr>
              <a:t>fast retransmission is preferred when: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Small changes in channel conditions between slots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Time slots are very short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Channel condition is stable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The preferred user in time t, is probably also the one in t+1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</a:t>
            </a:r>
            <a:endParaRPr lang="en-US" sz="2400" dirty="0" smtClean="0">
              <a:sym typeface="Wingdings" pitchFamily="2" charset="2"/>
            </a:endParaRP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pPr lvl="1"/>
            <a:endParaRPr lang="en-US" sz="18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endParaRPr lang="en-US" sz="2400" b="1" dirty="0" smtClean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24</a:t>
            </a:fld>
            <a:endParaRPr lang="de-CH" smtClean="0"/>
          </a:p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1626868" y="2454016"/>
            <a:ext cx="7352826" cy="646331"/>
            <a:chOff x="1517330" y="3718903"/>
            <a:chExt cx="7352826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1517330" y="3718903"/>
              <a:ext cx="7352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(t+1) =  (1-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)A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+</a:t>
              </a:r>
              <a:r>
                <a:rPr lang="el-GR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36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3000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snd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 </a:t>
              </a:r>
              <a:r>
                <a:rPr lang="en-US" sz="2800" b="1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b="1" baseline="3000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800" b="1" baseline="-2500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F</a:t>
              </a:r>
              <a:r>
                <a:rPr lang="en-US" sz="2800" b="1" baseline="-25000" err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  <a:sym typeface="Wingdings"/>
                </a:rPr>
                <a:t>(t)</a:t>
              </a:r>
              <a:r>
                <a:rPr lang="en-US" sz="28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)  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 flipH="1">
              <a:off x="6348411" y="3876642"/>
              <a:ext cx="2021681" cy="471487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2329" y="1676400"/>
          <a:ext cx="806132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9929"/>
                <a:gridCol w="1190349"/>
                <a:gridCol w="1190349"/>
                <a:gridCol w="1190349"/>
                <a:gridCol w="119034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Fast Ret.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Slow Ret.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Averaging</a:t>
                      </a:r>
                      <a:r>
                        <a:rPr lang="en-US" sz="2000" b="1" baseline="0" smtClean="0"/>
                        <a:t> Method</a:t>
                      </a:r>
                      <a:endParaRPr lang="en-US" sz="2000" b="1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ym typeface="Wingdings"/>
                        </a:rPr>
                        <a:t>Immune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Fair</a:t>
                      </a:r>
                      <a:endParaRPr lang="en-US" sz="2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Admitted Avg. (original)</a:t>
                      </a:r>
                      <a:endParaRPr lang="en-US" sz="2000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Transmission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Effective Avg.</a:t>
                      </a:r>
                      <a:endParaRPr lang="en-US" sz="20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/>
                        <a:t>Initial Effective 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25</a:t>
            </a:fld>
            <a:endParaRPr lang="de-CH" smtClean="0"/>
          </a:p>
          <a:p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8" y="3298272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963968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70" y="4621926"/>
            <a:ext cx="650679" cy="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418582" cy="47244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Proportional Fairness Scheduler </a:t>
            </a:r>
            <a:r>
              <a:rPr lang="en-US" sz="2400" dirty="0" smtClean="0">
                <a:solidFill>
                  <a:srgbClr val="FF0000"/>
                </a:solidFill>
              </a:rPr>
              <a:t>is vulnerable </a:t>
            </a:r>
            <a:r>
              <a:rPr lang="en-US" sz="2400" dirty="0" smtClean="0"/>
              <a:t>to retransmissions attacks</a:t>
            </a:r>
          </a:p>
          <a:p>
            <a:pPr lvl="1"/>
            <a:r>
              <a:rPr lang="en-US" sz="2000" dirty="0" smtClean="0"/>
              <a:t>Both for Fast and Slow retransmission methods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We proposed modifications </a:t>
            </a:r>
            <a:r>
              <a:rPr lang="en-US" sz="2400" dirty="0" smtClean="0"/>
              <a:t>to PFS</a:t>
            </a:r>
          </a:p>
          <a:p>
            <a:pPr lvl="1"/>
            <a:r>
              <a:rPr lang="en-US" sz="2000" dirty="0" smtClean="0"/>
              <a:t>Proved to be proportional </a:t>
            </a:r>
            <a:r>
              <a:rPr lang="en-US" sz="2000" b="1" dirty="0" smtClean="0">
                <a:solidFill>
                  <a:srgbClr val="FF0000"/>
                </a:solidFill>
              </a:rPr>
              <a:t>fair and immune </a:t>
            </a:r>
            <a:r>
              <a:rPr lang="en-US" sz="2000" dirty="0" smtClean="0"/>
              <a:t>to ret. attacks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Both for Fast and Slow </a:t>
            </a:r>
            <a:r>
              <a:rPr lang="en-US" sz="2000" dirty="0" smtClean="0"/>
              <a:t>retransmission methods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26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27</a:t>
            </a:fld>
            <a:endParaRPr lang="de-CH" smtClean="0"/>
          </a:p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278" y="1496340"/>
            <a:ext cx="4616225" cy="46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398703" cy="4267200"/>
          </a:xfrm>
        </p:spPr>
        <p:txBody>
          <a:bodyPr/>
          <a:lstStyle/>
          <a:p>
            <a:r>
              <a:rPr lang="en-US" sz="2800" dirty="0" smtClean="0"/>
              <a:t>The Common Scheduler – </a:t>
            </a:r>
            <a:r>
              <a:rPr lang="en-US" sz="2400" dirty="0" smtClean="0"/>
              <a:t>Proportional Fairness (PFS)</a:t>
            </a:r>
            <a:endParaRPr lang="en-US" sz="2800" dirty="0" smtClean="0"/>
          </a:p>
          <a:p>
            <a:pPr lvl="1"/>
            <a:r>
              <a:rPr lang="en-US" sz="2600" dirty="0" smtClean="0"/>
              <a:t>Fair  &amp; Efficient (</a:t>
            </a:r>
            <a:r>
              <a:rPr lang="en-US" sz="2000" dirty="0" smtClean="0"/>
              <a:t>widely studied and deployed</a:t>
            </a:r>
            <a:r>
              <a:rPr lang="en-US" sz="2600" dirty="0" smtClean="0"/>
              <a:t>)</a:t>
            </a:r>
          </a:p>
          <a:p>
            <a:r>
              <a:rPr lang="en-US" sz="2800" dirty="0" smtClean="0"/>
              <a:t>PROBLEM: Retransmission policy overlooked</a:t>
            </a:r>
          </a:p>
          <a:p>
            <a:r>
              <a:rPr lang="en-US" sz="2800" dirty="0" smtClean="0"/>
              <a:t>ISSUE: </a:t>
            </a:r>
            <a:r>
              <a:rPr lang="en-US" sz="2400" dirty="0" smtClean="0"/>
              <a:t>Malicious Users can Downgrade Performance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Contributions:</a:t>
            </a:r>
          </a:p>
          <a:p>
            <a:pPr lvl="1"/>
            <a:r>
              <a:rPr lang="en-US" sz="2000" dirty="0" smtClean="0"/>
              <a:t>Expose </a:t>
            </a:r>
            <a:r>
              <a:rPr lang="en-US" sz="2000" b="1" dirty="0" smtClean="0">
                <a:solidFill>
                  <a:srgbClr val="FF0000"/>
                </a:solidFill>
              </a:rPr>
              <a:t>vulnerability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the </a:t>
            </a:r>
            <a:r>
              <a:rPr lang="en-US" sz="2000" b="1" dirty="0" smtClean="0">
                <a:solidFill>
                  <a:srgbClr val="FF0000"/>
                </a:solidFill>
              </a:rPr>
              <a:t>PFS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wireless scheduler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Examine and </a:t>
            </a:r>
            <a:r>
              <a:rPr lang="en-US" sz="2000" dirty="0" smtClean="0"/>
              <a:t>Analyze potential </a:t>
            </a:r>
            <a:r>
              <a:rPr lang="en-US" sz="2000" b="1" dirty="0" smtClean="0">
                <a:solidFill>
                  <a:srgbClr val="FF0000"/>
                </a:solidFill>
              </a:rPr>
              <a:t>solutions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Propose a solution that maintains fairness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immune to attacks</a:t>
            </a:r>
          </a:p>
          <a:p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3</a:t>
            </a:fld>
            <a:endParaRPr lang="de-CH" smtClean="0"/>
          </a:p>
          <a:p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59635" y="6211669"/>
            <a:ext cx="908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* All claims in this work are analytically proved and backed up by simulations.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PROBLEM &amp; Contributions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Proportional Fairness Scheduler (PFS) – User Info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02149" y="2856217"/>
            <a:ext cx="2270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/>
          </a:p>
        </p:txBody>
      </p:sp>
      <p:sp>
        <p:nvSpPr>
          <p:cNvPr id="14" name="TextBox 13"/>
          <p:cNvSpPr txBox="1"/>
          <p:nvPr/>
        </p:nvSpPr>
        <p:spPr>
          <a:xfrm>
            <a:off x="1796257" y="2238054"/>
            <a:ext cx="2467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6600" b="1" baseline="-2500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/>
          </a:p>
        </p:txBody>
      </p:sp>
      <p:sp>
        <p:nvSpPr>
          <p:cNvPr id="16" name="TextBox 15"/>
          <p:cNvSpPr txBox="1"/>
          <p:nvPr/>
        </p:nvSpPr>
        <p:spPr>
          <a:xfrm>
            <a:off x="1808245" y="3470953"/>
            <a:ext cx="1972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554805" y="4624288"/>
            <a:ext cx="3729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Throughput Average</a:t>
            </a:r>
            <a:br>
              <a:rPr lang="en-US" sz="2800" b="1" dirty="0" smtClean="0">
                <a:solidFill>
                  <a:srgbClr val="FF0000"/>
                </a:solidFill>
                <a:latin typeface="+mj-lt"/>
              </a:rPr>
            </a:br>
            <a:r>
              <a:rPr lang="en-US" b="1" dirty="0" smtClean="0">
                <a:latin typeface="+mj-lt"/>
              </a:rPr>
              <a:t>(</a:t>
            </a:r>
            <a:r>
              <a:rPr lang="en-US" b="1" dirty="0" smtClean="0">
                <a:latin typeface="+mj-lt"/>
              </a:rPr>
              <a:t>until t)</a:t>
            </a:r>
            <a:endParaRPr lang="en-US" sz="2400" dirty="0" smtClean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23309" y="3482938"/>
            <a:ext cx="2147299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68569" y="3571983"/>
            <a:ext cx="607888" cy="9589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66857" y="3323690"/>
            <a:ext cx="607888" cy="9589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8609" y="4116369"/>
            <a:ext cx="279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+mj-lt"/>
              </a:rPr>
              <a:t>Priority Value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46600" y="1817731"/>
            <a:ext cx="2517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Rate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(at time t</a:t>
            </a:r>
            <a:r>
              <a:rPr lang="en-US" b="1" dirty="0" smtClean="0">
                <a:latin typeface="+mj-lt"/>
              </a:rPr>
              <a:t>)</a:t>
            </a:r>
            <a:endParaRPr lang="en-US" sz="1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46" y="5903893"/>
            <a:ext cx="888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latin typeface="+mj-lt"/>
              </a:rPr>
              <a:t>The user with the highest priority is scheduled</a:t>
            </a:r>
            <a:endParaRPr lang="en-US" sz="2400" i="1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Proportional Fairness Scheduler (PFS)</a:t>
            </a:r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13275"/>
            <a:ext cx="174307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3216275" y="6256475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014912" y="5476906"/>
            <a:ext cx="2737609" cy="685800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23854" y="6146831"/>
            <a:ext cx="1389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1</a:t>
            </a:r>
            <a:endParaRPr lang="en-US" b="1">
              <a:latin typeface="+mj-lt"/>
            </a:endParaRP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7616607" y="6206362"/>
            <a:ext cx="1389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2</a:t>
            </a:r>
            <a:endParaRPr lang="en-US" b="1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1718" y="4463804"/>
            <a:ext cx="957261" cy="172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487" y="4549353"/>
            <a:ext cx="874185" cy="164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5</a:t>
            </a:fld>
            <a:endParaRPr lang="de-CH" smtClean="0"/>
          </a:p>
          <a:p>
            <a:endParaRPr lang="de-CH"/>
          </a:p>
        </p:txBody>
      </p:sp>
      <p:grpSp>
        <p:nvGrpSpPr>
          <p:cNvPr id="47" name="Group 46"/>
          <p:cNvGrpSpPr/>
          <p:nvPr/>
        </p:nvGrpSpPr>
        <p:grpSpPr>
          <a:xfrm>
            <a:off x="0" y="2239766"/>
            <a:ext cx="2836862" cy="1755994"/>
            <a:chOff x="538162" y="2545580"/>
            <a:chExt cx="2298700" cy="1450180"/>
          </a:xfrm>
        </p:grpSpPr>
        <p:sp>
          <p:nvSpPr>
            <p:cNvPr id="29" name="Cloud Callout 28"/>
            <p:cNvSpPr/>
            <p:nvPr/>
          </p:nvSpPr>
          <p:spPr>
            <a:xfrm>
              <a:off x="538162" y="2545580"/>
              <a:ext cx="2298700" cy="1450180"/>
            </a:xfrm>
            <a:prstGeom prst="cloudCallout">
              <a:avLst>
                <a:gd name="adj1" fmla="val 104284"/>
                <a:gd name="adj2" fmla="val 47545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r>
                <a:rPr lang="en-US" sz="2400" b="1" smtClean="0">
                  <a:solidFill>
                    <a:srgbClr val="2A6AB3"/>
                  </a:solidFill>
                </a:rPr>
                <a:t/>
              </a:r>
              <a:br>
                <a:rPr lang="en-US" sz="2400" b="1" smtClean="0">
                  <a:solidFill>
                    <a:srgbClr val="2A6AB3"/>
                  </a:solidFill>
                </a:rPr>
              </a:b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 2</a:t>
              </a:r>
              <a:endParaRPr lang="en-US" sz="240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2207" y="2815119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latin typeface="+mj-lt"/>
                </a:rPr>
                <a:t>Priority Value</a:t>
              </a:r>
              <a:endParaRPr lang="en-US" sz="2000" b="1">
                <a:latin typeface="+mj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20050" y="4036767"/>
            <a:ext cx="6295188" cy="1399937"/>
            <a:chOff x="1320050" y="4036767"/>
            <a:chExt cx="6295188" cy="1399937"/>
          </a:xfrm>
        </p:grpSpPr>
        <p:sp>
          <p:nvSpPr>
            <p:cNvPr id="40" name="TextBox 39"/>
            <p:cNvSpPr txBox="1"/>
            <p:nvPr/>
          </p:nvSpPr>
          <p:spPr>
            <a:xfrm>
              <a:off x="1601057" y="4313434"/>
              <a:ext cx="1922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latin typeface="+mj-lt"/>
                </a:rPr>
                <a:t>Rate</a:t>
              </a:r>
              <a:endParaRPr lang="en-US" sz="2000" b="1">
                <a:latin typeface="+mj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20050" y="4036767"/>
              <a:ext cx="6295188" cy="1399937"/>
              <a:chOff x="1320050" y="4036767"/>
              <a:chExt cx="6295188" cy="139993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20050" y="4036767"/>
                <a:ext cx="6295188" cy="1399937"/>
                <a:chOff x="1320050" y="4036767"/>
                <a:chExt cx="6295188" cy="1399937"/>
              </a:xfrm>
            </p:grpSpPr>
            <p:sp>
              <p:nvSpPr>
                <p:cNvPr id="19" name="Oval Callout 18"/>
                <p:cNvSpPr/>
                <p:nvPr/>
              </p:nvSpPr>
              <p:spPr bwMode="auto">
                <a:xfrm>
                  <a:off x="1320050" y="4043393"/>
                  <a:ext cx="2466759" cy="1393311"/>
                </a:xfrm>
                <a:prstGeom prst="wedgeEllipseCallout">
                  <a:avLst>
                    <a:gd name="adj1" fmla="val -55701"/>
                    <a:gd name="adj2" fmla="val 52280"/>
                  </a:avLst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rtl="1">
                    <a:defRPr/>
                  </a:pPr>
                  <a:endParaRPr lang="en-US" sz="2800" b="1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  <a:p>
                  <a:pPr algn="ctr" rtl="1">
                    <a:defRPr/>
                  </a:pP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baseline="-25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(t) = 400 </a:t>
                  </a:r>
                  <a:r>
                    <a:rPr lang="en-US" sz="2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b/s</a:t>
                  </a:r>
                  <a:endParaRPr lang="en-US" sz="2000">
                    <a:solidFill>
                      <a:srgbClr val="2A6AB3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Oval Callout 25"/>
                <p:cNvSpPr/>
                <p:nvPr/>
              </p:nvSpPr>
              <p:spPr bwMode="auto">
                <a:xfrm>
                  <a:off x="5179746" y="4036767"/>
                  <a:ext cx="2435492" cy="1393311"/>
                </a:xfrm>
                <a:prstGeom prst="wedgeEllipseCallout">
                  <a:avLst>
                    <a:gd name="adj1" fmla="val 56660"/>
                    <a:gd name="adj2" fmla="val 47287"/>
                  </a:avLst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rtl="1">
                    <a:defRPr/>
                  </a:pPr>
                  <a:endParaRPr lang="en-US" sz="2800" b="1" smtClean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  <a:p>
                  <a:pPr algn="ctr" rtl="1">
                    <a:defRPr/>
                  </a:pP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baseline="-25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000" b="1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(t) = 300 </a:t>
                  </a:r>
                  <a:r>
                    <a:rPr lang="en-US" sz="2000" smtClean="0">
                      <a:solidFill>
                        <a:srgbClr val="2A6AB3"/>
                      </a:solidFill>
                      <a:latin typeface="Times New Roman" pitchFamily="18" charset="0"/>
                      <a:cs typeface="Times New Roman" pitchFamily="18" charset="0"/>
                    </a:rPr>
                    <a:t>b/s</a:t>
                  </a:r>
                  <a:endParaRPr lang="en-US" sz="2000">
                    <a:solidFill>
                      <a:srgbClr val="2A6AB3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5472645" y="4311724"/>
                <a:ext cx="1922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+mj-lt"/>
                  </a:rPr>
                  <a:t>Rate</a:t>
                </a:r>
                <a:endParaRPr lang="en-US" sz="2000" b="1" dirty="0">
                  <a:latin typeface="+mj-lt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6307772" y="2373918"/>
            <a:ext cx="2363617" cy="1450180"/>
            <a:chOff x="5722145" y="2507482"/>
            <a:chExt cx="2363617" cy="1450180"/>
          </a:xfrm>
        </p:grpSpPr>
        <p:sp>
          <p:nvSpPr>
            <p:cNvPr id="25" name="Cloud Callout 24"/>
            <p:cNvSpPr/>
            <p:nvPr/>
          </p:nvSpPr>
          <p:spPr>
            <a:xfrm>
              <a:off x="5722145" y="2507482"/>
              <a:ext cx="2298700" cy="1450180"/>
            </a:xfrm>
            <a:prstGeom prst="cloudCallout">
              <a:avLst>
                <a:gd name="adj1" fmla="val -110655"/>
                <a:gd name="adj2" fmla="val 62345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r>
                <a:rPr lang="en-US" sz="2400" b="1" smtClean="0">
                  <a:solidFill>
                    <a:srgbClr val="2A6AB3"/>
                  </a:solidFill>
                </a:rPr>
                <a:t/>
              </a:r>
              <a:br>
                <a:rPr lang="en-US" sz="2400" b="1" smtClean="0">
                  <a:solidFill>
                    <a:srgbClr val="2A6AB3"/>
                  </a:solidFill>
                </a:rPr>
              </a:b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 3</a:t>
              </a:r>
              <a:endParaRPr lang="en-US" sz="240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90863" y="2792859"/>
              <a:ext cx="1994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j-lt"/>
                </a:rPr>
                <a:t>Priority Value</a:t>
              </a:r>
              <a:endParaRPr lang="en-US" sz="2000" b="1" dirty="0">
                <a:latin typeface="+mj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87038" y="1400174"/>
            <a:ext cx="3349374" cy="2017940"/>
            <a:chOff x="2887038" y="1400174"/>
            <a:chExt cx="3349374" cy="2017940"/>
          </a:xfrm>
        </p:grpSpPr>
        <p:sp>
          <p:nvSpPr>
            <p:cNvPr id="44" name="Cloud Callout 43"/>
            <p:cNvSpPr/>
            <p:nvPr/>
          </p:nvSpPr>
          <p:spPr>
            <a:xfrm>
              <a:off x="2887038" y="1400174"/>
              <a:ext cx="3246634" cy="2017940"/>
            </a:xfrm>
            <a:prstGeom prst="cloudCallout">
              <a:avLst>
                <a:gd name="adj1" fmla="val -1541"/>
                <a:gd name="adj2" fmla="val 64728"/>
              </a:avLst>
            </a:prstGeom>
            <a:solidFill>
              <a:schemeClr val="bg1"/>
            </a:solidFill>
            <a:ln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sz="2400" b="1" smtClean="0">
                <a:solidFill>
                  <a:schemeClr val="accent4"/>
                </a:solidFill>
              </a:endParaRPr>
            </a:p>
            <a:p>
              <a:pPr algn="ctr" rtl="1">
                <a:defRPr/>
              </a:pP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=200</a:t>
              </a:r>
            </a:p>
            <a:p>
              <a:pPr algn="ctr" rtl="1">
                <a:defRPr/>
              </a:pP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baseline="-25000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smtClean="0">
                  <a:solidFill>
                    <a:srgbClr val="2A6AB3"/>
                  </a:solidFill>
                  <a:latin typeface="Times New Roman" pitchFamily="18" charset="0"/>
                  <a:cs typeface="Times New Roman" pitchFamily="18" charset="0"/>
                </a:rPr>
                <a:t>(t) =100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63756" y="1763731"/>
              <a:ext cx="2972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j-lt"/>
                </a:rPr>
                <a:t>Throughput Average</a:t>
              </a:r>
              <a:endParaRPr lang="en-US" sz="2000" b="1" dirty="0">
                <a:latin typeface="+mj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Average A</a:t>
            </a:r>
            <a:r>
              <a:rPr lang="en-US" baseline="-25000" smtClean="0"/>
              <a:t>i</a:t>
            </a:r>
            <a:r>
              <a:rPr lang="en-US" smtClean="0"/>
              <a:t>(t) 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676400"/>
            <a:ext cx="8271669" cy="4724400"/>
          </a:xfrm>
        </p:spPr>
        <p:txBody>
          <a:bodyPr/>
          <a:lstStyle/>
          <a:p>
            <a:r>
              <a:rPr lang="en-US" sz="2400" dirty="0" smtClean="0"/>
              <a:t>Throughput Average update –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Admitted Average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lvl="1"/>
            <a:endParaRPr lang="en-US" sz="100" b="1" dirty="0" smtClean="0">
              <a:solidFill>
                <a:srgbClr val="2A6AB3"/>
              </a:solidFill>
              <a:latin typeface="Times" pitchFamily="18" charset="0"/>
              <a:cs typeface="Tahoma" pitchFamily="34" charset="0"/>
            </a:endParaRPr>
          </a:p>
          <a:p>
            <a:pPr lvl="1"/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30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rcv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= 1 </a:t>
            </a:r>
            <a:r>
              <a:rPr lang="en-US" sz="2200" dirty="0" smtClean="0">
                <a:cs typeface="Tahoma" pitchFamily="34" charset="0"/>
              </a:rPr>
              <a:t>if user </a:t>
            </a:r>
            <a:r>
              <a:rPr lang="en-US" sz="2200" dirty="0" err="1" smtClean="0">
                <a:cs typeface="Tahoma" pitchFamily="34" charset="0"/>
              </a:rPr>
              <a:t>i</a:t>
            </a:r>
            <a:r>
              <a:rPr lang="en-US" sz="2200" dirty="0" smtClean="0">
                <a:cs typeface="Tahoma" pitchFamily="34" charset="0"/>
              </a:rPr>
              <a:t> received a transmission in time </a:t>
            </a:r>
            <a:r>
              <a:rPr lang="en-US" sz="2200" b="1" dirty="0" smtClean="0">
                <a:cs typeface="Tahoma" pitchFamily="34" charset="0"/>
              </a:rPr>
              <a:t>t </a:t>
            </a:r>
            <a:r>
              <a:rPr lang="en-US" sz="2200" dirty="0" smtClean="0">
                <a:cs typeface="Tahoma" pitchFamily="34" charset="0"/>
              </a:rPr>
              <a:t>(o/w</a:t>
            </a:r>
            <a:r>
              <a:rPr lang="en-US" sz="2200" b="1" dirty="0" smtClean="0"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0</a:t>
            </a:r>
            <a:r>
              <a:rPr lang="en-US" sz="2200" dirty="0" smtClean="0">
                <a:cs typeface="Tahoma" pitchFamily="34" charset="0"/>
              </a:rPr>
              <a:t>)</a:t>
            </a:r>
            <a:r>
              <a:rPr lang="en-US" sz="2200" b="1" dirty="0" smtClean="0">
                <a:solidFill>
                  <a:srgbClr val="2A6AB3"/>
                </a:solidFill>
                <a:latin typeface="Times" pitchFamily="18" charset="0"/>
                <a:cs typeface="Tahoma" pitchFamily="34" charset="0"/>
              </a:rPr>
              <a:t> </a:t>
            </a:r>
            <a:endParaRPr lang="en-US" sz="2200" b="1" dirty="0" smtClean="0">
              <a:cs typeface="Tahoma" pitchFamily="34" charset="0"/>
            </a:endParaRPr>
          </a:p>
          <a:p>
            <a:endParaRPr lang="en-US" sz="1400" dirty="0" smtClean="0">
              <a:cs typeface="Tahoma" pitchFamily="34" charset="0"/>
            </a:endParaRPr>
          </a:p>
          <a:p>
            <a:endParaRPr lang="en-US" sz="1400" u="sng" dirty="0" smtClean="0"/>
          </a:p>
          <a:p>
            <a:endParaRPr lang="en-US" sz="1400" u="sng" dirty="0" smtClean="0"/>
          </a:p>
          <a:p>
            <a:r>
              <a:rPr lang="en-US" sz="2400" b="1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dirty="0" smtClean="0"/>
              <a:t>is the </a:t>
            </a:r>
            <a:r>
              <a:rPr lang="en-US" sz="2800" b="1" i="1" dirty="0" smtClean="0">
                <a:solidFill>
                  <a:srgbClr val="FF0000"/>
                </a:solidFill>
              </a:rPr>
              <a:t>“</a:t>
            </a:r>
            <a:r>
              <a:rPr lang="en-US" sz="2800" b="1" i="1" u="sng" dirty="0" smtClean="0">
                <a:solidFill>
                  <a:srgbClr val="FF0000"/>
                </a:solidFill>
              </a:rPr>
              <a:t>price</a:t>
            </a:r>
            <a:r>
              <a:rPr lang="en-US" sz="2800" b="1" i="1" dirty="0" smtClean="0">
                <a:solidFill>
                  <a:srgbClr val="FF0000"/>
                </a:solidFill>
              </a:rPr>
              <a:t>”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user </a:t>
            </a:r>
            <a:r>
              <a:rPr lang="en-US" sz="2800" b="1" i="1" dirty="0" smtClean="0"/>
              <a:t>“</a:t>
            </a:r>
            <a:r>
              <a:rPr lang="en-US" sz="2800" b="1" i="1" u="sng" dirty="0" smtClean="0"/>
              <a:t>pays</a:t>
            </a:r>
            <a:r>
              <a:rPr lang="en-US" sz="2800" b="1" i="1" dirty="0" smtClean="0"/>
              <a:t>” </a:t>
            </a:r>
            <a:r>
              <a:rPr lang="en-US" sz="2400" dirty="0" smtClean="0"/>
              <a:t>per transmission</a:t>
            </a:r>
          </a:p>
          <a:p>
            <a:r>
              <a:rPr lang="en-US" sz="2200" dirty="0" smtClean="0"/>
              <a:t>Higher “price”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>
                <a:cs typeface="Tahoma" pitchFamily="34" charset="0"/>
              </a:rPr>
              <a:t>Higher 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baseline="-25000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200" dirty="0" smtClean="0">
                <a:cs typeface="Tahoma" pitchFamily="34" charset="0"/>
              </a:rPr>
              <a:t> </a:t>
            </a:r>
            <a:r>
              <a:rPr lang="en-US" sz="2200" dirty="0" smtClean="0">
                <a:cs typeface="Tahoma" pitchFamily="34" charset="0"/>
                <a:sym typeface="Wingdings" pitchFamily="2" charset="2"/>
              </a:rPr>
              <a:t> Harder to “win” future time slots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6</a:t>
            </a:fld>
            <a:endParaRPr lang="de-CH" smtClean="0"/>
          </a:p>
          <a:p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1645918" y="2011858"/>
            <a:ext cx="675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(t+1) =  (1-</a:t>
            </a:r>
            <a:r>
              <a:rPr lang="el-GR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)A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+</a:t>
            </a:r>
            <a:r>
              <a:rPr lang="el-GR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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-25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baseline="30000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rcv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</a:t>
            </a:r>
            <a:r>
              <a:rPr lang="en-US" sz="2800" b="1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err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mtClean="0">
                <a:solidFill>
                  <a:srgbClr val="2A6AB3"/>
                </a:solidFill>
                <a:latin typeface="Times New Roman" pitchFamily="18" charset="0"/>
                <a:cs typeface="Times New Roman" pitchFamily="18" charset="0"/>
              </a:rPr>
              <a:t>(t) 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9025" y="1025796"/>
            <a:ext cx="399658" cy="38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 bwMode="auto">
          <a:xfrm>
            <a:off x="6450495" y="2107361"/>
            <a:ext cx="844827" cy="576203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grpSp>
        <p:nvGrpSpPr>
          <p:cNvPr id="6" name="Group 31"/>
          <p:cNvGrpSpPr/>
          <p:nvPr/>
        </p:nvGrpSpPr>
        <p:grpSpPr>
          <a:xfrm>
            <a:off x="475850" y="2634405"/>
            <a:ext cx="8364033" cy="2075406"/>
            <a:chOff x="208723" y="1651770"/>
            <a:chExt cx="8364033" cy="207540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58011" y="1651770"/>
              <a:ext cx="1304177" cy="206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91362" y="2495858"/>
              <a:ext cx="681394" cy="123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2988909"/>
              <a:ext cx="30811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8581" y="2278823"/>
              <a:ext cx="652716" cy="529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8723" y="2342321"/>
              <a:ext cx="352300" cy="59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14401" y="2994992"/>
              <a:ext cx="387624" cy="576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ight Arrow 12"/>
          <p:cNvSpPr/>
          <p:nvPr/>
        </p:nvSpPr>
        <p:spPr>
          <a:xfrm>
            <a:off x="3606675" y="3954880"/>
            <a:ext cx="4383156" cy="685800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14" name="Group 30"/>
          <p:cNvGrpSpPr/>
          <p:nvPr/>
        </p:nvGrpSpPr>
        <p:grpSpPr>
          <a:xfrm>
            <a:off x="5037909" y="1777765"/>
            <a:ext cx="3071191" cy="1550505"/>
            <a:chOff x="4770782" y="795130"/>
            <a:chExt cx="3071191" cy="1550505"/>
          </a:xfrm>
        </p:grpSpPr>
        <p:sp>
          <p:nvSpPr>
            <p:cNvPr id="15" name="Oval Callout 14"/>
            <p:cNvSpPr/>
            <p:nvPr/>
          </p:nvSpPr>
          <p:spPr bwMode="auto">
            <a:xfrm>
              <a:off x="4770782" y="795130"/>
              <a:ext cx="3071191" cy="1550505"/>
            </a:xfrm>
            <a:prstGeom prst="wedgeEllipseCallout">
              <a:avLst>
                <a:gd name="adj1" fmla="val 46749"/>
                <a:gd name="adj2" fmla="val 61204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dirty="0" smtClean="0">
                <a:solidFill>
                  <a:srgbClr val="FF0000"/>
                </a:solidFill>
              </a:endParaRPr>
            </a:p>
            <a:p>
              <a:pPr algn="ctr" rtl="1">
                <a:defRPr/>
              </a:pPr>
              <a:endParaRPr lang="en-US" dirty="0" smtClean="0">
                <a:solidFill>
                  <a:srgbClr val="FF0000"/>
                </a:solidFill>
              </a:endParaRPr>
            </a:p>
            <a:p>
              <a:pPr algn="ctr" rtl="1"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Sorry, I didn’t get it.</a:t>
              </a:r>
            </a:p>
            <a:p>
              <a:pPr algn="ctr" rtl="1"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Send again please!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93346" y="926162"/>
              <a:ext cx="506845" cy="594357"/>
            </a:xfrm>
            <a:prstGeom prst="rect">
              <a:avLst/>
            </a:prstGeom>
            <a:noFill/>
          </p:spPr>
        </p:pic>
      </p:grpSp>
      <p:sp>
        <p:nvSpPr>
          <p:cNvPr id="17" name="Oval Callout 16"/>
          <p:cNvSpPr/>
          <p:nvPr/>
        </p:nvSpPr>
        <p:spPr bwMode="auto">
          <a:xfrm>
            <a:off x="3397955" y="2592774"/>
            <a:ext cx="1500808" cy="954156"/>
          </a:xfrm>
          <a:prstGeom prst="wedgeEllipseCallout">
            <a:avLst>
              <a:gd name="adj1" fmla="val -56020"/>
              <a:gd name="adj2" fmla="val 7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OK, just a moment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Callout 17"/>
          <p:cNvSpPr/>
          <p:nvPr/>
        </p:nvSpPr>
        <p:spPr bwMode="auto">
          <a:xfrm>
            <a:off x="694510" y="1920226"/>
            <a:ext cx="1812236" cy="954156"/>
          </a:xfrm>
          <a:prstGeom prst="wedgeEllipseCallout">
            <a:avLst>
              <a:gd name="adj1" fmla="val -23797"/>
              <a:gd name="adj2" fmla="val 802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Hey!</a:t>
            </a:r>
          </a:p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What about us?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2577975" y="1714092"/>
            <a:ext cx="1784074" cy="948256"/>
          </a:xfrm>
          <a:prstGeom prst="cloudCallout">
            <a:avLst>
              <a:gd name="adj1" fmla="val -25899"/>
              <a:gd name="adj2" fmla="val 75195"/>
            </a:avLst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 smtClean="0">
                <a:solidFill>
                  <a:schemeClr val="tx1"/>
                </a:solidFill>
              </a:rPr>
              <a:t>Hmm…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36575" y="4931596"/>
            <a:ext cx="8061325" cy="141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0000"/>
              </a:lnSpc>
              <a:spcBef>
                <a:spcPts val="4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1.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When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retransmit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 lost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frame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400"/>
              </a:spcBef>
              <a:buFontTx/>
              <a:buChar char="-"/>
            </a:pP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Should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pending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retransmissions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get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highest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priority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</a:t>
            </a:r>
          </a:p>
          <a:p>
            <a:pPr marL="285750" indent="-285750" eaLnBrk="1" hangingPunct="1">
              <a:lnSpc>
                <a:spcPct val="120000"/>
              </a:lnSpc>
              <a:spcBef>
                <a:spcPts val="4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2.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What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real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received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data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rate?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400"/>
              </a:spcBef>
              <a:buFontTx/>
              <a:buChar char="-"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Due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losses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de-CH" sz="20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(t)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does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reflect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real rate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user</a:t>
            </a:r>
            <a:endParaRPr kumimoji="0" lang="de-CH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9232-DF9C-48C9-A670-DF3F8E2010B6}" type="slidenum">
              <a:rPr lang="de-CH"/>
              <a:pPr/>
              <a:t>8</a:t>
            </a:fld>
            <a:endParaRPr lang="de-CH"/>
          </a:p>
          <a:p>
            <a:endParaRPr lang="de-CH" sz="10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676400"/>
            <a:ext cx="8313914" cy="4724400"/>
          </a:xfrm>
        </p:spPr>
        <p:txBody>
          <a:bodyPr/>
          <a:lstStyle/>
          <a:p>
            <a:r>
              <a:rPr lang="de-CH" sz="2400" b="1" dirty="0" err="1" smtClean="0"/>
              <a:t>When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to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retransmit</a:t>
            </a:r>
            <a:r>
              <a:rPr lang="de-CH" sz="2400" b="1" dirty="0" smtClean="0"/>
              <a:t> a lost </a:t>
            </a:r>
            <a:r>
              <a:rPr lang="de-CH" sz="2400" b="1" dirty="0" err="1" smtClean="0"/>
              <a:t>frame</a:t>
            </a:r>
            <a:r>
              <a:rPr lang="de-CH" sz="2400" b="1" dirty="0" smtClean="0"/>
              <a:t>? </a:t>
            </a:r>
          </a:p>
          <a:p>
            <a:pPr lvl="1"/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CH" sz="2400" b="1" i="1" u="sng" dirty="0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400" b="1" i="1" dirty="0" smtClean="0">
                <a:latin typeface="Times New Roman" pitchFamily="18" charset="0"/>
                <a:cs typeface="Times New Roman" pitchFamily="18" charset="0"/>
              </a:rPr>
              <a:t>Ret.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lvl="2"/>
            <a:r>
              <a:rPr lang="de-CH" sz="2000" dirty="0" err="1" smtClean="0"/>
              <a:t>Retransmit</a:t>
            </a:r>
            <a:r>
              <a:rPr lang="de-CH" sz="2000" dirty="0" smtClean="0"/>
              <a:t> </a:t>
            </a:r>
            <a:r>
              <a:rPr lang="de-CH" sz="2000" dirty="0" err="1" smtClean="0"/>
              <a:t>immediately</a:t>
            </a:r>
            <a:r>
              <a:rPr lang="de-CH" sz="2000" dirty="0" smtClean="0"/>
              <a:t>  (</a:t>
            </a:r>
            <a:r>
              <a:rPr lang="de-CH" sz="2000" dirty="0" err="1" smtClean="0"/>
              <a:t>ignore</a:t>
            </a:r>
            <a:r>
              <a:rPr lang="de-CH" sz="2000" dirty="0" smtClean="0"/>
              <a:t> </a:t>
            </a:r>
            <a:r>
              <a:rPr lang="de-CH" sz="2000" dirty="0" err="1" smtClean="0"/>
              <a:t>other</a:t>
            </a:r>
            <a:r>
              <a:rPr lang="de-CH" sz="2000" dirty="0" smtClean="0"/>
              <a:t> </a:t>
            </a:r>
            <a:r>
              <a:rPr lang="de-CH" sz="2000" dirty="0" err="1" smtClean="0"/>
              <a:t>users</a:t>
            </a:r>
            <a:r>
              <a:rPr lang="de-CH" sz="2000" dirty="0" smtClean="0"/>
              <a:t>)</a:t>
            </a:r>
          </a:p>
          <a:p>
            <a:pPr lvl="1"/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CH" sz="2400" b="1" i="1" u="sng" dirty="0" smtClean="0"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400" b="1" i="1" dirty="0" smtClean="0">
                <a:latin typeface="Times New Roman" pitchFamily="18" charset="0"/>
                <a:cs typeface="Times New Roman" pitchFamily="18" charset="0"/>
              </a:rPr>
              <a:t>Ret.</a:t>
            </a:r>
            <a:r>
              <a:rPr lang="de-CH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lvl="2"/>
            <a:r>
              <a:rPr lang="en-US" sz="2000" dirty="0" smtClean="0"/>
              <a:t>Some other user has higher priority?  - Delay retransmission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de-CH" sz="2400" b="1" dirty="0" err="1" smtClean="0"/>
              <a:t>Effective</a:t>
            </a:r>
            <a:r>
              <a:rPr lang="de-CH" sz="2400" b="1" dirty="0" smtClean="0"/>
              <a:t> Rate -  </a:t>
            </a:r>
            <a:r>
              <a:rPr lang="de-CH" sz="24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dirty="0" smtClean="0">
                <a:latin typeface="Times New Roman" pitchFamily="18" charset="0"/>
                <a:cs typeface="Times New Roman" pitchFamily="18" charset="0"/>
              </a:rPr>
              <a:t>(t)</a:t>
            </a:r>
          </a:p>
          <a:p>
            <a:pPr lvl="1"/>
            <a:r>
              <a:rPr lang="de-CH" sz="2000" b="1" i="1" dirty="0" err="1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de-CH" sz="2000" b="1" i="1" dirty="0" smtClean="0">
                <a:latin typeface="Times New Roman" pitchFamily="18" charset="0"/>
                <a:cs typeface="Times New Roman" pitchFamily="18" charset="0"/>
              </a:rPr>
              <a:t> Rate  </a:t>
            </a:r>
            <a:r>
              <a:rPr lang="de-CH" sz="2000" dirty="0" smtClean="0"/>
              <a:t>= The rate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user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b="1" dirty="0" err="1" smtClean="0"/>
              <a:t>expected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receive</a:t>
            </a:r>
            <a:endParaRPr lang="de-CH" sz="2000" dirty="0" smtClean="0"/>
          </a:p>
          <a:p>
            <a:r>
              <a:rPr lang="de-CH" sz="2200" u="sng" dirty="0" err="1" smtClean="0"/>
              <a:t>Example</a:t>
            </a:r>
            <a:r>
              <a:rPr lang="de-CH" sz="2200" u="sng" dirty="0" smtClean="0"/>
              <a:t>: </a:t>
            </a:r>
            <a:r>
              <a:rPr lang="de-CH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200" b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200 </a:t>
            </a:r>
            <a:r>
              <a:rPr lang="de-CH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/s 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Loss Prob.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0.2 </a:t>
            </a:r>
            <a:r>
              <a:rPr lang="de-CH" sz="2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de-CH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200" b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200" b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160 </a:t>
            </a:r>
            <a:r>
              <a:rPr lang="de-CH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de-CH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lvl="2">
              <a:buNone/>
            </a:pPr>
            <a:r>
              <a:rPr lang="de-CH" sz="2800" b="1" dirty="0" smtClean="0">
                <a:latin typeface="Times New Roman" pitchFamily="18" charset="0"/>
                <a:cs typeface="Times New Roman" pitchFamily="18" charset="0"/>
              </a:rPr>
              <a:t>	 		</a:t>
            </a:r>
            <a:r>
              <a:rPr lang="de-CH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e-CH" sz="32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 = </a:t>
            </a:r>
            <a:r>
              <a:rPr lang="de-CH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32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32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 / A</a:t>
            </a:r>
            <a:r>
              <a:rPr lang="de-CH" sz="32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34" y="4559500"/>
            <a:ext cx="971653" cy="15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Frame </a:t>
            </a:r>
            <a:r>
              <a:rPr lang="de-CH" sz="2800" dirty="0" err="1" smtClean="0"/>
              <a:t>Losses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Retransmissions</a:t>
            </a:r>
            <a:endParaRPr lang="en-US" sz="2800" dirty="0"/>
          </a:p>
        </p:txBody>
      </p:sp>
      <p:sp>
        <p:nvSpPr>
          <p:cNvPr id="24" name="Right Arrow 23"/>
          <p:cNvSpPr/>
          <p:nvPr/>
        </p:nvSpPr>
        <p:spPr>
          <a:xfrm>
            <a:off x="1119882" y="5088470"/>
            <a:ext cx="2142608" cy="6858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smtClean="0">
                <a:solidFill>
                  <a:schemeClr val="tx1"/>
                </a:solidFill>
              </a:rPr>
              <a:t>NEW DATA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2823433" y="2798410"/>
            <a:ext cx="1401610" cy="940902"/>
          </a:xfrm>
          <a:prstGeom prst="wedgeEllipseCallout">
            <a:avLst>
              <a:gd name="adj1" fmla="val 8029"/>
              <a:gd name="adj2" fmla="val 1847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200</a:t>
            </a:r>
          </a:p>
          <a:p>
            <a:pPr algn="ctr" rtl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Kb/slot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639734" y="1718885"/>
          <a:ext cx="4130298" cy="2819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933"/>
                <a:gridCol w="1140178"/>
                <a:gridCol w="1061155"/>
                <a:gridCol w="1150032"/>
              </a:tblGrid>
              <a:tr h="5028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Regular User  </a:t>
                      </a:r>
                      <a:endParaRPr lang="en-US" sz="28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502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Time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Data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err="1" smtClean="0"/>
                        <a:t>ack</a:t>
                      </a:r>
                      <a:r>
                        <a:rPr lang="en-US" smtClean="0"/>
                        <a:t>/</a:t>
                      </a:r>
                      <a:r>
                        <a:rPr lang="en-US" err="1" smtClean="0"/>
                        <a:t>nak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Payment</a:t>
                      </a:r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612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" descr="C:\Users\ehudb\Desktop\My Dropbox\Infocom 2011 Presentation\photos\602px-Station_Cloc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686" y="2412427"/>
            <a:ext cx="604704" cy="602695"/>
          </a:xfrm>
          <a:prstGeom prst="rect">
            <a:avLst/>
          </a:prstGeom>
          <a:noFill/>
        </p:spPr>
      </p:pic>
      <p:grpSp>
        <p:nvGrpSpPr>
          <p:cNvPr id="5" name="Group 32"/>
          <p:cNvGrpSpPr/>
          <p:nvPr/>
        </p:nvGrpSpPr>
        <p:grpSpPr>
          <a:xfrm>
            <a:off x="5698628" y="2346717"/>
            <a:ext cx="659785" cy="765364"/>
            <a:chOff x="2793657" y="2929618"/>
            <a:chExt cx="1039032" cy="1236942"/>
          </a:xfrm>
        </p:grpSpPr>
        <p:pic>
          <p:nvPicPr>
            <p:cNvPr id="34" name="Picture 3" descr="C:\Users\ehudb\Desktop\My Dropbox\Infocom 2011 Presentation\photos\frame-v4c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93657" y="2929618"/>
              <a:ext cx="1039032" cy="1236942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/>
          </p:nvSpPr>
          <p:spPr>
            <a:xfrm>
              <a:off x="2931169" y="3174521"/>
              <a:ext cx="698739" cy="746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smtClean="0"/>
                <a:t>101000100101010110111000</a:t>
              </a:r>
              <a:endParaRPr lang="en-US" sz="1100"/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6645063" y="2522922"/>
            <a:ext cx="919642" cy="478678"/>
            <a:chOff x="7864776" y="2074743"/>
            <a:chExt cx="919642" cy="478678"/>
          </a:xfrm>
        </p:grpSpPr>
        <p:pic>
          <p:nvPicPr>
            <p:cNvPr id="3076" name="Picture 4" descr="C:\Users\ehudb\Desktop\My Dropbox\Infocom 2011 Presentation\photos\up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64776" y="2074743"/>
              <a:ext cx="388906" cy="452797"/>
            </a:xfrm>
            <a:prstGeom prst="rect">
              <a:avLst/>
            </a:prstGeom>
            <a:noFill/>
          </p:spPr>
        </p:pic>
        <p:pic>
          <p:nvPicPr>
            <p:cNvPr id="3077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13003" y="2117877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4098" name="Picture 2" descr="C:\Users\ehudb\Desktop\My Dropbox\Infocom 2011 Presentation\photos\lft_pic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5538" y="2406420"/>
            <a:ext cx="965704" cy="714620"/>
          </a:xfrm>
          <a:prstGeom prst="rect">
            <a:avLst/>
          </a:prstGeom>
          <a:noFill/>
        </p:spPr>
      </p:pic>
      <p:pic>
        <p:nvPicPr>
          <p:cNvPr id="30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809" y="5163357"/>
            <a:ext cx="529961" cy="6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5"/>
          <p:cNvGrpSpPr/>
          <p:nvPr/>
        </p:nvGrpSpPr>
        <p:grpSpPr>
          <a:xfrm>
            <a:off x="114299" y="2778918"/>
            <a:ext cx="2214563" cy="1557337"/>
            <a:chOff x="114299" y="2778918"/>
            <a:chExt cx="2214563" cy="1557337"/>
          </a:xfrm>
        </p:grpSpPr>
        <p:sp>
          <p:nvSpPr>
            <p:cNvPr id="31" name="Cloud Callout 30"/>
            <p:cNvSpPr/>
            <p:nvPr/>
          </p:nvSpPr>
          <p:spPr>
            <a:xfrm>
              <a:off x="114299" y="2778918"/>
              <a:ext cx="2214563" cy="1557337"/>
            </a:xfrm>
            <a:prstGeom prst="cloudCallout">
              <a:avLst>
                <a:gd name="adj1" fmla="val -15871"/>
                <a:gd name="adj2" fmla="val 71003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2" name="Picture 2" descr="C:\Users\ehudb\Desktop\My Dropbox\Infocom 2011 Presentation\photos\lft_pic3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332" y="3228647"/>
              <a:ext cx="618282" cy="45752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907256" y="3193256"/>
              <a:ext cx="1164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/>
                <a:t>= 0</a:t>
              </a:r>
              <a:endParaRPr lang="en-US" sz="2800" b="1"/>
            </a:p>
          </p:txBody>
        </p:sp>
      </p:grpSp>
      <p:grpSp>
        <p:nvGrpSpPr>
          <p:cNvPr id="8" name="Group 39"/>
          <p:cNvGrpSpPr/>
          <p:nvPr/>
        </p:nvGrpSpPr>
        <p:grpSpPr>
          <a:xfrm>
            <a:off x="2007393" y="4050506"/>
            <a:ext cx="812711" cy="791324"/>
            <a:chOff x="2007393" y="4050506"/>
            <a:chExt cx="812711" cy="791324"/>
          </a:xfrm>
        </p:grpSpPr>
        <p:sp>
          <p:nvSpPr>
            <p:cNvPr id="37" name="Oval Callout 36"/>
            <p:cNvSpPr/>
            <p:nvPr/>
          </p:nvSpPr>
          <p:spPr bwMode="auto">
            <a:xfrm>
              <a:off x="2007393" y="4050506"/>
              <a:ext cx="812711" cy="791324"/>
            </a:xfrm>
            <a:prstGeom prst="wedgeEllipseCallout">
              <a:avLst>
                <a:gd name="adj1" fmla="val 120845"/>
                <a:gd name="adj2" fmla="val 743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39" name="Picture 5" descr="C:\Users\ehudb\Desktop\My Dropbox\Infocom 2011 Presentation\photos\dow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16477" y="4255765"/>
              <a:ext cx="371415" cy="435544"/>
            </a:xfrm>
            <a:prstGeom prst="rect">
              <a:avLst/>
            </a:prstGeom>
            <a:noFill/>
          </p:spPr>
        </p:pic>
      </p:grpSp>
      <p:pic>
        <p:nvPicPr>
          <p:cNvPr id="42" name="Picture 5" descr="C:\Users\ehudb\Desktop\My Dropbox\Infocom 2011 Presentation\photos\dow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6589" y="3492363"/>
            <a:ext cx="371415" cy="435544"/>
          </a:xfrm>
          <a:prstGeom prst="rect">
            <a:avLst/>
          </a:prstGeom>
          <a:noFill/>
        </p:spPr>
      </p:pic>
      <p:grpSp>
        <p:nvGrpSpPr>
          <p:cNvPr id="9" name="Group 43"/>
          <p:cNvGrpSpPr/>
          <p:nvPr/>
        </p:nvGrpSpPr>
        <p:grpSpPr>
          <a:xfrm>
            <a:off x="5500688" y="3546399"/>
            <a:ext cx="1135856" cy="371976"/>
            <a:chOff x="5500688" y="3847839"/>
            <a:chExt cx="1135856" cy="371976"/>
          </a:xfrm>
        </p:grpSpPr>
        <p:sp>
          <p:nvSpPr>
            <p:cNvPr id="41" name="Right Arrow 40"/>
            <p:cNvSpPr/>
            <p:nvPr/>
          </p:nvSpPr>
          <p:spPr>
            <a:xfrm>
              <a:off x="5500688" y="3847839"/>
              <a:ext cx="257175" cy="366974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2144" y="385048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+mj-lt"/>
                </a:rPr>
                <a:t>200Kb</a:t>
              </a:r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889084" y="3522849"/>
            <a:ext cx="7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0 Kb</a:t>
            </a:r>
            <a:endParaRPr lang="en-US"/>
          </a:p>
        </p:txBody>
      </p:sp>
      <p:pic>
        <p:nvPicPr>
          <p:cNvPr id="36" name="Picture 5" descr="C:\Documents and Settings\Administrator.CROW2004\Desktop\מצגת\goo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60874" y="1768700"/>
            <a:ext cx="377625" cy="44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26241" y="5066706"/>
            <a:ext cx="552423" cy="99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Group 24"/>
          <p:cNvGrpSpPr/>
          <p:nvPr/>
        </p:nvGrpSpPr>
        <p:grpSpPr>
          <a:xfrm>
            <a:off x="1292650" y="1706869"/>
            <a:ext cx="1897811" cy="948906"/>
            <a:chOff x="1932317" y="1768415"/>
            <a:chExt cx="1897811" cy="94890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932317" y="1768415"/>
              <a:ext cx="1897811" cy="9489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51" name="Picture 2" descr="C:\Users\ehudb\Desktop\My Dropbox\Infocom 2011 Presentation\photos\602px-Station_Clock.sv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2658" y="1942349"/>
              <a:ext cx="604704" cy="602695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2670587" y="1932316"/>
              <a:ext cx="1149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atin typeface="+mj-lt"/>
                </a:rPr>
                <a:t>t = 1</a:t>
              </a:r>
              <a:endParaRPr lang="en-US" sz="3200" b="1">
                <a:latin typeface="+mj-lt"/>
              </a:endParaRP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4810539" y="4721088"/>
            <a:ext cx="3995531" cy="16399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>
                <a:latin typeface="+mj-lt"/>
              </a:rPr>
              <a:t>Rate selected</a:t>
            </a:r>
            <a:r>
              <a:rPr lang="en-US" sz="2400" b="1" smtClean="0">
                <a:latin typeface="+mj-lt"/>
              </a:rPr>
              <a:t>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200 b/s</a:t>
            </a:r>
          </a:p>
          <a:p>
            <a:pPr algn="ctr"/>
            <a:r>
              <a:rPr lang="en-US" sz="2400" smtClean="0">
                <a:latin typeface="+mj-lt"/>
              </a:rPr>
              <a:t>Prob. For frame loss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0.2</a:t>
            </a:r>
          </a:p>
          <a:p>
            <a:pPr algn="ctr"/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CH" sz="2400" b="1" baseline="30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CH" sz="2400" b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CH" sz="2400" b="1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200(1-0.2)=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160 b/s</a:t>
            </a: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-49695" y="6111237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b="1">
                <a:latin typeface="+mj-lt"/>
              </a:rPr>
              <a:t>Base </a:t>
            </a:r>
            <a:r>
              <a:rPr lang="en-US" b="1" smtClean="0">
                <a:latin typeface="+mj-lt"/>
              </a:rPr>
              <a:t>Station</a:t>
            </a:r>
            <a:endParaRPr lang="en-US" b="1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35674" y="6079724"/>
            <a:ext cx="150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smtClean="0">
                <a:latin typeface="+mj-lt"/>
              </a:rPr>
              <a:t>User </a:t>
            </a:r>
            <a:r>
              <a:rPr lang="en-US" b="1" err="1" smtClean="0">
                <a:latin typeface="+mj-lt"/>
              </a:rPr>
              <a:t>i</a:t>
            </a:r>
            <a:endParaRPr lang="en-US" b="1">
              <a:latin typeface="+mj-lt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23A8-77DE-4E8A-BDD8-F21472C3C088}" type="slidenum">
              <a:rPr lang="de-CH" smtClean="0"/>
              <a:pPr/>
              <a:t>9</a:t>
            </a:fld>
            <a:endParaRPr lang="de-CH" smtClean="0"/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45" grpId="0"/>
      <p:bldP spid="53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1404</Words>
  <Application>Microsoft Office PowerPoint</Application>
  <PresentationFormat>On-screen Show (4:3)</PresentationFormat>
  <Paragraphs>568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Standarddesign</vt:lpstr>
      <vt:lpstr>On the Vulnerability of the Proportional Fairness Scheduler to Retransmissions Attacks</vt:lpstr>
      <vt:lpstr>Wireless Scheduling</vt:lpstr>
      <vt:lpstr> PROBLEM &amp; Contributions </vt:lpstr>
      <vt:lpstr>Proportional Fairness Scheduler (PFS) – User Info</vt:lpstr>
      <vt:lpstr>Proportional Fairness Scheduler (PFS)</vt:lpstr>
      <vt:lpstr>Throughput Average Ai(t)  </vt:lpstr>
      <vt:lpstr>Frame Losses and Retransmissions</vt:lpstr>
      <vt:lpstr>Frame Losses and Retransmissions</vt:lpstr>
      <vt:lpstr>Frame Losses and Retransmissions</vt:lpstr>
      <vt:lpstr>Frame Losses and Retransmissions</vt:lpstr>
      <vt:lpstr>Our Contributions</vt:lpstr>
      <vt:lpstr>Admitted Average – Malicious Attack</vt:lpstr>
      <vt:lpstr>Admitted Average – Malicious Attack</vt:lpstr>
      <vt:lpstr>Retransmissions Attack – Simulation Results</vt:lpstr>
      <vt:lpstr>Results </vt:lpstr>
      <vt:lpstr>Sol #1 – Transmission Average</vt:lpstr>
      <vt:lpstr>Immunity of “Transmission Average”</vt:lpstr>
      <vt:lpstr>Transmission Average – Distorted Fairness</vt:lpstr>
      <vt:lpstr>Results </vt:lpstr>
      <vt:lpstr>Sol #2 – Effective Average</vt:lpstr>
      <vt:lpstr>Effective Average (Sol. #2)</vt:lpstr>
      <vt:lpstr>Effective Average (Sol. #2) for Fast retransmissions</vt:lpstr>
      <vt:lpstr>Results </vt:lpstr>
      <vt:lpstr>Sol #3 – Initial Effective Rate (for Fast Ret.)</vt:lpstr>
      <vt:lpstr>Results </vt:lpstr>
      <vt:lpstr>Conclusions</vt:lpstr>
      <vt:lpstr>Questions?</vt:lpstr>
    </vt:vector>
  </TitlesOfParts>
  <Manager>Marcel Baur</Manager>
  <Company>CSG, ETH Zürich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Celeste - Distributed Secure Storage</dc:title>
  <dc:creator>Marcel Baur</dc:creator>
  <cp:lastModifiedBy>user</cp:lastModifiedBy>
  <cp:revision>859</cp:revision>
  <dcterms:created xsi:type="dcterms:W3CDTF">2004-02-16T10:08:01Z</dcterms:created>
  <dcterms:modified xsi:type="dcterms:W3CDTF">2011-03-31T05:24:27Z</dcterms:modified>
</cp:coreProperties>
</file>