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427" r:id="rId2"/>
    <p:sldId id="347" r:id="rId3"/>
    <p:sldId id="430" r:id="rId4"/>
    <p:sldId id="432" r:id="rId5"/>
    <p:sldId id="355" r:id="rId6"/>
    <p:sldId id="352" r:id="rId7"/>
    <p:sldId id="434" r:id="rId8"/>
    <p:sldId id="400" r:id="rId9"/>
    <p:sldId id="396" r:id="rId10"/>
    <p:sldId id="397" r:id="rId11"/>
    <p:sldId id="360" r:id="rId12"/>
    <p:sldId id="390" r:id="rId13"/>
    <p:sldId id="393" r:id="rId14"/>
    <p:sldId id="404" r:id="rId15"/>
    <p:sldId id="422" r:id="rId16"/>
    <p:sldId id="402" r:id="rId17"/>
    <p:sldId id="410" r:id="rId18"/>
    <p:sldId id="435" r:id="rId19"/>
    <p:sldId id="423" r:id="rId20"/>
    <p:sldId id="412" r:id="rId21"/>
    <p:sldId id="420" r:id="rId22"/>
    <p:sldId id="419" r:id="rId23"/>
    <p:sldId id="425" r:id="rId24"/>
    <p:sldId id="413" r:id="rId25"/>
    <p:sldId id="370" r:id="rId26"/>
    <p:sldId id="426" r:id="rId27"/>
    <p:sldId id="371" r:id="rId28"/>
  </p:sldIdLst>
  <p:sldSz cx="9144000" cy="6858000" type="screen4x3"/>
  <p:notesSz cx="6591300" cy="9855200"/>
  <p:defaultTextStyle>
    <a:defPPr>
      <a:defRPr lang="de-CH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di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2A6AB3"/>
    <a:srgbClr val="8288B6"/>
    <a:srgbClr val="00602B"/>
    <a:srgbClr val="A2FA76"/>
    <a:srgbClr val="66CCFF"/>
    <a:srgbClr val="E7B8B7"/>
    <a:srgbClr val="ABD49C"/>
    <a:srgbClr val="6699FF"/>
    <a:srgbClr val="FF3300"/>
    <a:srgbClr val="E6B8D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73" autoAdjust="0"/>
    <p:restoredTop sz="99798" autoAdjust="0"/>
  </p:normalViewPr>
  <p:slideViewPr>
    <p:cSldViewPr snapToGrid="0">
      <p:cViewPr>
        <p:scale>
          <a:sx n="93" d="100"/>
          <a:sy n="93" d="100"/>
        </p:scale>
        <p:origin x="-474" y="-78"/>
      </p:cViewPr>
      <p:guideLst>
        <p:guide orient="horz" pos="2160"/>
        <p:guide pos="347"/>
      </p:guideLst>
    </p:cSldViewPr>
  </p:slideViewPr>
  <p:outlineViewPr>
    <p:cViewPr>
      <p:scale>
        <a:sx n="33" d="100"/>
        <a:sy n="33" d="100"/>
      </p:scale>
      <p:origin x="0" y="72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42"/>
    </p:cViewPr>
  </p:sorterViewPr>
  <p:notesViewPr>
    <p:cSldViewPr snapToGrid="0">
      <p:cViewPr varScale="1">
        <p:scale>
          <a:sx n="56" d="100"/>
          <a:sy n="56" d="100"/>
        </p:scale>
        <p:origin x="-1794" y="-84"/>
      </p:cViewPr>
      <p:guideLst>
        <p:guide orient="horz" pos="3105"/>
        <p:guide pos="207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56335" cy="49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endParaRPr lang="de-CH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34966" y="0"/>
            <a:ext cx="2856335" cy="49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endParaRPr lang="de-CH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2360"/>
            <a:ext cx="2856335" cy="49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endParaRPr lang="de-CH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34966" y="9362360"/>
            <a:ext cx="2856335" cy="49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fld id="{E6D6E5A8-066E-4A04-AE0E-AEFA47F10676}" type="slidenum">
              <a:rPr lang="de-CH"/>
              <a:pPr/>
              <a:t>‹#›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56335" cy="49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endParaRPr lang="de-CH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34966" y="0"/>
            <a:ext cx="2856335" cy="49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endParaRPr lang="de-CH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33438" y="739775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8630" y="4681980"/>
            <a:ext cx="4834040" cy="4433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2360"/>
            <a:ext cx="2856335" cy="49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endParaRPr lang="de-CH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34966" y="9362360"/>
            <a:ext cx="2856335" cy="49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fld id="{749C6D75-916C-4B4C-801D-910222656BD1}" type="slidenum">
              <a:rPr lang="de-CH"/>
              <a:pPr/>
              <a:t>‹#›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C6D75-916C-4B4C-801D-910222656BD1}" type="slidenum">
              <a:rPr lang="de-CH" smtClean="0"/>
              <a:pPr/>
              <a:t>1</a:t>
            </a:fld>
            <a:endParaRPr lang="de-C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B42DBA-B91B-4843-BB56-A2C38C3978B4}" type="slidenum">
              <a:rPr lang="de-CH"/>
              <a:pPr/>
              <a:t>2</a:t>
            </a:fld>
            <a:endParaRPr lang="de-CH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C6D75-916C-4B4C-801D-910222656BD1}" type="slidenum">
              <a:rPr lang="de-CH" smtClean="0"/>
              <a:pPr/>
              <a:t>3</a:t>
            </a:fld>
            <a:endParaRPr lang="de-CH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C6D75-916C-4B4C-801D-910222656BD1}" type="slidenum">
              <a:rPr lang="de-CH" smtClean="0"/>
              <a:pPr/>
              <a:t>5</a:t>
            </a:fld>
            <a:endParaRPr lang="de-CH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B42DBA-B91B-4843-BB56-A2C38C3978B4}" type="slidenum">
              <a:rPr lang="de-CH"/>
              <a:pPr/>
              <a:t>7</a:t>
            </a:fld>
            <a:endParaRPr lang="de-CH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B42DBA-B91B-4843-BB56-A2C38C3978B4}" type="slidenum">
              <a:rPr lang="de-CH"/>
              <a:pPr/>
              <a:t>8</a:t>
            </a:fld>
            <a:endParaRPr lang="de-CH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533400" y="1371600"/>
            <a:ext cx="8077200" cy="1066800"/>
          </a:xfrm>
        </p:spPr>
        <p:txBody>
          <a:bodyPr/>
          <a:lstStyle>
            <a:lvl1pPr>
              <a:defRPr sz="2800"/>
            </a:lvl1pPr>
          </a:lstStyle>
          <a:p>
            <a:r>
              <a:rPr lang="de-CH"/>
              <a:t>Informatik II (D-ITET)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33400" y="2438400"/>
            <a:ext cx="8077200" cy="1295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de-CH"/>
              <a:t>Access Control in Peer-To-Peer Systems</a:t>
            </a: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6642100"/>
            <a:ext cx="9144000" cy="215900"/>
          </a:xfrm>
          <a:prstGeom prst="rect">
            <a:avLst/>
          </a:prstGeom>
          <a:gradFill rotWithShape="0">
            <a:gsLst>
              <a:gs pos="0">
                <a:srgbClr val="2A6AB3">
                  <a:gamma/>
                  <a:shade val="37647"/>
                  <a:invGamma/>
                </a:srgbClr>
              </a:gs>
              <a:gs pos="100000">
                <a:srgbClr val="2A6AB3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  <a:buClr>
                <a:srgbClr val="52ADE7"/>
              </a:buClr>
              <a:buFont typeface="Wingdings" pitchFamily="2" charset="2"/>
              <a:buNone/>
            </a:pPr>
            <a:endParaRPr lang="en-US" sz="3000">
              <a:latin typeface="Arial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215900"/>
          </a:xfrm>
          <a:prstGeom prst="rect">
            <a:avLst/>
          </a:prstGeom>
          <a:gradFill rotWithShape="0">
            <a:gsLst>
              <a:gs pos="0">
                <a:srgbClr val="2A6AB3"/>
              </a:gs>
              <a:gs pos="100000">
                <a:srgbClr val="2A6AB3">
                  <a:gamma/>
                  <a:shade val="4549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4120" name="Picture 24" descr="Logo_ET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404813"/>
            <a:ext cx="1714500" cy="438150"/>
          </a:xfrm>
          <a:prstGeom prst="rect">
            <a:avLst/>
          </a:prstGeom>
          <a:noFill/>
        </p:spPr>
      </p:pic>
      <p:pic>
        <p:nvPicPr>
          <p:cNvPr id="4124" name="Picture 28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127500"/>
            <a:ext cx="9144000" cy="2513013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fld id="{DA74D45F-315B-424D-ABEA-7553B9097695}" type="slidenum">
              <a:rPr lang="de-CH"/>
              <a:pPr/>
              <a:t>‹#›</a:t>
            </a:fld>
            <a:endParaRPr lang="de-CH"/>
          </a:p>
          <a:p>
            <a:endParaRPr lang="de-CH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942975"/>
            <a:ext cx="2019300" cy="54578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113" y="942975"/>
            <a:ext cx="5907087" cy="54578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fld id="{F6A93BDF-4494-4B61-AAD8-1FB485D24A49}" type="slidenum">
              <a:rPr lang="de-CH"/>
              <a:pPr/>
              <a:t>‹#›</a:t>
            </a:fld>
            <a:endParaRPr lang="de-CH"/>
          </a:p>
          <a:p>
            <a:endParaRPr lang="de-CH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fld id="{739223A8-77DE-4E8A-BDD8-F21472C3C088}" type="slidenum">
              <a:rPr lang="de-CH"/>
              <a:pPr/>
              <a:t>‹#›</a:t>
            </a:fld>
            <a:endParaRPr lang="de-CH"/>
          </a:p>
          <a:p>
            <a:endParaRPr lang="de-CH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fld id="{498773E9-5693-44D6-BFA1-FC47165987AA}" type="slidenum">
              <a:rPr lang="de-CH"/>
              <a:pPr/>
              <a:t>‹#›</a:t>
            </a:fld>
            <a:endParaRPr lang="de-CH"/>
          </a:p>
          <a:p>
            <a:endParaRPr lang="de-CH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76400"/>
            <a:ext cx="3954463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676400"/>
            <a:ext cx="3954462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fld id="{FB080ED2-AAD7-4ABD-A323-5DEF76F6787D}" type="slidenum">
              <a:rPr lang="de-CH"/>
              <a:pPr/>
              <a:t>‹#›</a:t>
            </a:fld>
            <a:endParaRPr lang="de-CH"/>
          </a:p>
          <a:p>
            <a:endParaRPr lang="de-CH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fld id="{8C314873-D1B5-4681-AE22-D39D9132C8A8}" type="slidenum">
              <a:rPr lang="de-CH"/>
              <a:pPr/>
              <a:t>‹#›</a:t>
            </a:fld>
            <a:endParaRPr lang="de-CH"/>
          </a:p>
          <a:p>
            <a:endParaRPr lang="de-CH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fld id="{93A790FC-5A8F-4DD2-9B1A-3ED82C450592}" type="slidenum">
              <a:rPr lang="de-CH"/>
              <a:pPr/>
              <a:t>‹#›</a:t>
            </a:fld>
            <a:endParaRPr lang="de-CH"/>
          </a:p>
          <a:p>
            <a:endParaRPr lang="de-CH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fld id="{2C9BD21E-31AE-4907-A40E-72B931C2892C}" type="slidenum">
              <a:rPr lang="de-CH"/>
              <a:pPr/>
              <a:t>‹#›</a:t>
            </a:fld>
            <a:endParaRPr lang="de-CH"/>
          </a:p>
          <a:p>
            <a:endParaRPr lang="de-CH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fld id="{7E28A2B9-0AFF-469B-B464-553EF5B80F2F}" type="slidenum">
              <a:rPr lang="de-CH"/>
              <a:pPr/>
              <a:t>‹#›</a:t>
            </a:fld>
            <a:endParaRPr lang="de-CH"/>
          </a:p>
          <a:p>
            <a:endParaRPr lang="de-CH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fld id="{7A3AAE7E-6886-44CF-B85C-4F6840890C9F}" type="slidenum">
              <a:rPr lang="de-CH"/>
              <a:pPr/>
              <a:t>‹#›</a:t>
            </a:fld>
            <a:endParaRPr lang="de-CH"/>
          </a:p>
          <a:p>
            <a:endParaRPr lang="de-CH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533400" y="1143000"/>
            <a:ext cx="7772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52ADE7"/>
              </a:buClr>
              <a:buFont typeface="Wingdings" pitchFamily="2" charset="2"/>
              <a:buNone/>
            </a:pPr>
            <a:endParaRPr lang="en-US" sz="3200" b="1">
              <a:solidFill>
                <a:srgbClr val="2A6AB3"/>
              </a:solidFill>
              <a:latin typeface="Arial" charset="0"/>
            </a:endParaRPr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519113" y="942975"/>
            <a:ext cx="80772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Mastertitelformat bearbeiten</a:t>
            </a:r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6575" y="1676400"/>
            <a:ext cx="806132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42100"/>
            <a:ext cx="9144000" cy="215900"/>
          </a:xfrm>
          <a:prstGeom prst="rect">
            <a:avLst/>
          </a:prstGeom>
          <a:gradFill rotWithShape="0">
            <a:gsLst>
              <a:gs pos="0">
                <a:srgbClr val="2A6AB3">
                  <a:gamma/>
                  <a:shade val="37647"/>
                  <a:invGamma/>
                </a:srgbClr>
              </a:gs>
              <a:gs pos="100000">
                <a:srgbClr val="2A6AB3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  <a:buClr>
                <a:srgbClr val="52ADE7"/>
              </a:buClr>
              <a:buFont typeface="Wingdings" pitchFamily="2" charset="2"/>
              <a:buNone/>
            </a:pPr>
            <a:endParaRPr lang="en-US" sz="3000">
              <a:latin typeface="Arial" charset="0"/>
            </a:endParaRPr>
          </a:p>
        </p:txBody>
      </p:sp>
      <p:sp>
        <p:nvSpPr>
          <p:cNvPr id="1048" name="Rectangle 2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12088" y="6632575"/>
            <a:ext cx="7620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14400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578112C3-D922-4287-8055-31AF76F10A67}" type="slidenum">
              <a:rPr lang="de-CH" sz="900"/>
              <a:pPr/>
              <a:t>‹#›</a:t>
            </a:fld>
            <a:endParaRPr lang="de-CH" sz="900"/>
          </a:p>
          <a:p>
            <a:endParaRPr lang="de-CH"/>
          </a:p>
        </p:txBody>
      </p:sp>
      <p:pic>
        <p:nvPicPr>
          <p:cNvPr id="1060" name="Picture 3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619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hf hdr="0" dt="0"/>
  <p:txStyles>
    <p:titleStyle>
      <a:lvl1pPr algn="l" rtl="0" fontAlgn="base">
        <a:lnSpc>
          <a:spcPts val="3800"/>
        </a:lnSpc>
        <a:spcBef>
          <a:spcPct val="0"/>
        </a:spcBef>
        <a:spcAft>
          <a:spcPct val="0"/>
        </a:spcAft>
        <a:defRPr sz="2400" b="1">
          <a:solidFill>
            <a:srgbClr val="2A6AB3"/>
          </a:solidFill>
          <a:latin typeface="+mj-lt"/>
          <a:ea typeface="+mj-ea"/>
          <a:cs typeface="+mj-cs"/>
        </a:defRPr>
      </a:lvl1pPr>
      <a:lvl2pPr algn="l" rtl="0" fontAlgn="base">
        <a:lnSpc>
          <a:spcPts val="3800"/>
        </a:lnSpc>
        <a:spcBef>
          <a:spcPct val="0"/>
        </a:spcBef>
        <a:spcAft>
          <a:spcPct val="0"/>
        </a:spcAft>
        <a:defRPr sz="2400" b="1">
          <a:solidFill>
            <a:srgbClr val="2A6AB3"/>
          </a:solidFill>
          <a:latin typeface="Arial" charset="0"/>
        </a:defRPr>
      </a:lvl2pPr>
      <a:lvl3pPr algn="l" rtl="0" fontAlgn="base">
        <a:lnSpc>
          <a:spcPts val="3800"/>
        </a:lnSpc>
        <a:spcBef>
          <a:spcPct val="0"/>
        </a:spcBef>
        <a:spcAft>
          <a:spcPct val="0"/>
        </a:spcAft>
        <a:defRPr sz="2400" b="1">
          <a:solidFill>
            <a:srgbClr val="2A6AB3"/>
          </a:solidFill>
          <a:latin typeface="Arial" charset="0"/>
        </a:defRPr>
      </a:lvl3pPr>
      <a:lvl4pPr algn="l" rtl="0" fontAlgn="base">
        <a:lnSpc>
          <a:spcPts val="3800"/>
        </a:lnSpc>
        <a:spcBef>
          <a:spcPct val="0"/>
        </a:spcBef>
        <a:spcAft>
          <a:spcPct val="0"/>
        </a:spcAft>
        <a:defRPr sz="2400" b="1">
          <a:solidFill>
            <a:srgbClr val="2A6AB3"/>
          </a:solidFill>
          <a:latin typeface="Arial" charset="0"/>
        </a:defRPr>
      </a:lvl4pPr>
      <a:lvl5pPr algn="l" rtl="0" fontAlgn="base">
        <a:lnSpc>
          <a:spcPts val="3800"/>
        </a:lnSpc>
        <a:spcBef>
          <a:spcPct val="0"/>
        </a:spcBef>
        <a:spcAft>
          <a:spcPct val="0"/>
        </a:spcAft>
        <a:defRPr sz="2400" b="1">
          <a:solidFill>
            <a:srgbClr val="2A6AB3"/>
          </a:solidFill>
          <a:latin typeface="Arial" charset="0"/>
        </a:defRPr>
      </a:lvl5pPr>
      <a:lvl6pPr marL="457200" algn="l" rtl="0" fontAlgn="base">
        <a:lnSpc>
          <a:spcPts val="3800"/>
        </a:lnSpc>
        <a:spcBef>
          <a:spcPct val="0"/>
        </a:spcBef>
        <a:spcAft>
          <a:spcPct val="0"/>
        </a:spcAft>
        <a:defRPr sz="2400" b="1">
          <a:solidFill>
            <a:srgbClr val="2A6AB3"/>
          </a:solidFill>
          <a:latin typeface="Arial" charset="0"/>
        </a:defRPr>
      </a:lvl6pPr>
      <a:lvl7pPr marL="914400" algn="l" rtl="0" fontAlgn="base">
        <a:lnSpc>
          <a:spcPts val="3800"/>
        </a:lnSpc>
        <a:spcBef>
          <a:spcPct val="0"/>
        </a:spcBef>
        <a:spcAft>
          <a:spcPct val="0"/>
        </a:spcAft>
        <a:defRPr sz="2400" b="1">
          <a:solidFill>
            <a:srgbClr val="2A6AB3"/>
          </a:solidFill>
          <a:latin typeface="Arial" charset="0"/>
        </a:defRPr>
      </a:lvl7pPr>
      <a:lvl8pPr marL="1371600" algn="l" rtl="0" fontAlgn="base">
        <a:lnSpc>
          <a:spcPts val="3800"/>
        </a:lnSpc>
        <a:spcBef>
          <a:spcPct val="0"/>
        </a:spcBef>
        <a:spcAft>
          <a:spcPct val="0"/>
        </a:spcAft>
        <a:defRPr sz="2400" b="1">
          <a:solidFill>
            <a:srgbClr val="2A6AB3"/>
          </a:solidFill>
          <a:latin typeface="Arial" charset="0"/>
        </a:defRPr>
      </a:lvl8pPr>
      <a:lvl9pPr marL="1828800" algn="l" rtl="0" fontAlgn="base">
        <a:lnSpc>
          <a:spcPts val="3800"/>
        </a:lnSpc>
        <a:spcBef>
          <a:spcPct val="0"/>
        </a:spcBef>
        <a:spcAft>
          <a:spcPct val="0"/>
        </a:spcAft>
        <a:defRPr sz="2400" b="1">
          <a:solidFill>
            <a:srgbClr val="2A6AB3"/>
          </a:solidFill>
          <a:latin typeface="Arial" charset="0"/>
        </a:defRPr>
      </a:lvl9pPr>
    </p:titleStyle>
    <p:bodyStyle>
      <a:lvl1pPr marL="342900" indent="-342900" algn="l" rtl="0" fontAlgn="base">
        <a:lnSpc>
          <a:spcPct val="120000"/>
        </a:lnSpc>
        <a:spcBef>
          <a:spcPct val="0"/>
        </a:spcBef>
        <a:spcAft>
          <a:spcPct val="0"/>
        </a:spcAft>
        <a:buClr>
          <a:srgbClr val="2A6AB3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120000"/>
        </a:lnSpc>
        <a:spcBef>
          <a:spcPts val="4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2pPr>
      <a:lvl3pPr marL="1143000" indent="-228600" algn="l" rtl="0" fontAlgn="base">
        <a:lnSpc>
          <a:spcPct val="120000"/>
        </a:lnSpc>
        <a:spcBef>
          <a:spcPts val="400"/>
        </a:spcBef>
        <a:spcAft>
          <a:spcPct val="0"/>
        </a:spcAft>
        <a:buChar char="-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lnSpc>
          <a:spcPct val="120000"/>
        </a:lnSpc>
        <a:spcBef>
          <a:spcPts val="400"/>
        </a:spcBef>
        <a:spcAft>
          <a:spcPct val="0"/>
        </a:spcAft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SzPct val="60000"/>
        <a:buChar char="º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SzPct val="60000"/>
        <a:buChar char="º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SzPct val="60000"/>
        <a:buChar char="º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SzPct val="60000"/>
        <a:buChar char="º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SzPct val="60000"/>
        <a:buChar char="º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12.png"/><Relationship Id="rId7" Type="http://schemas.openxmlformats.org/officeDocument/2006/relationships/image" Target="../media/image13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5.gif"/><Relationship Id="rId4" Type="http://schemas.openxmlformats.org/officeDocument/2006/relationships/image" Target="../media/image16.png"/><Relationship Id="rId9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15.gif"/><Relationship Id="rId7" Type="http://schemas.openxmlformats.org/officeDocument/2006/relationships/image" Target="../media/image13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7.png"/><Relationship Id="rId4" Type="http://schemas.openxmlformats.org/officeDocument/2006/relationships/image" Target="../media/image11.jpeg"/><Relationship Id="rId9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4.png"/><Relationship Id="rId7" Type="http://schemas.openxmlformats.org/officeDocument/2006/relationships/image" Target="../media/image13.gi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4.jpeg"/><Relationship Id="rId4" Type="http://schemas.openxmlformats.org/officeDocument/2006/relationships/image" Target="../media/image15.gif"/><Relationship Id="rId9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3.gif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gif"/><Relationship Id="rId5" Type="http://schemas.openxmlformats.org/officeDocument/2006/relationships/image" Target="../media/image11.jpeg"/><Relationship Id="rId4" Type="http://schemas.openxmlformats.org/officeDocument/2006/relationships/image" Target="../media/image1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1.jpeg"/><Relationship Id="rId7" Type="http://schemas.openxmlformats.org/officeDocument/2006/relationships/image" Target="../media/image13.gi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6.png"/><Relationship Id="rId4" Type="http://schemas.openxmlformats.org/officeDocument/2006/relationships/image" Target="../media/image15.gi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gif"/><Relationship Id="rId3" Type="http://schemas.openxmlformats.org/officeDocument/2006/relationships/image" Target="../media/image11.jpeg"/><Relationship Id="rId7" Type="http://schemas.openxmlformats.org/officeDocument/2006/relationships/image" Target="../media/image20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7.png"/><Relationship Id="rId4" Type="http://schemas.openxmlformats.org/officeDocument/2006/relationships/image" Target="../media/image15.gif"/><Relationship Id="rId9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4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2.png"/><Relationship Id="rId7" Type="http://schemas.openxmlformats.org/officeDocument/2006/relationships/image" Target="../media/image1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4.jpeg"/><Relationship Id="rId4" Type="http://schemas.openxmlformats.org/officeDocument/2006/relationships/image" Target="../media/image13.gif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e-CH" dirty="0" smtClean="0"/>
              <a:t>On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de-CH" dirty="0" err="1" smtClean="0"/>
              <a:t>Vulnerability</a:t>
            </a:r>
            <a:r>
              <a:rPr lang="de-CH" dirty="0" smtClean="0"/>
              <a:t> </a:t>
            </a:r>
            <a:r>
              <a:rPr lang="de-CH" dirty="0" err="1" smtClean="0"/>
              <a:t>of</a:t>
            </a:r>
            <a:r>
              <a:rPr lang="de-CH" dirty="0" smtClean="0"/>
              <a:t> </a:t>
            </a:r>
            <a:r>
              <a:rPr lang="de-CH" dirty="0" err="1" smtClean="0"/>
              <a:t>the</a:t>
            </a:r>
            <a:r>
              <a:rPr lang="de-CH" dirty="0" smtClean="0"/>
              <a:t> Proportional Fairness Scheduler </a:t>
            </a:r>
            <a:r>
              <a:rPr lang="de-CH" dirty="0" err="1" smtClean="0"/>
              <a:t>to</a:t>
            </a:r>
            <a:r>
              <a:rPr lang="de-CH" dirty="0" smtClean="0"/>
              <a:t> </a:t>
            </a:r>
            <a:r>
              <a:rPr lang="de-CH" dirty="0" err="1" smtClean="0"/>
              <a:t>Retransmissions</a:t>
            </a:r>
            <a:r>
              <a:rPr lang="de-CH" dirty="0" smtClean="0"/>
              <a:t> </a:t>
            </a:r>
            <a:r>
              <a:rPr lang="de-CH" dirty="0" err="1" smtClean="0"/>
              <a:t>Attacks</a:t>
            </a:r>
            <a:endParaRPr lang="de-DE" dirty="0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26552" y="2592509"/>
            <a:ext cx="8077200" cy="1630261"/>
          </a:xfrm>
        </p:spPr>
        <p:txBody>
          <a:bodyPr/>
          <a:lstStyle/>
          <a:p>
            <a:r>
              <a:rPr lang="de-CH" sz="1800" b="1" smtClean="0">
                <a:solidFill>
                  <a:srgbClr val="FF0000"/>
                </a:solidFill>
              </a:rPr>
              <a:t>Udi Ben-Porat</a:t>
            </a:r>
            <a:r>
              <a:rPr lang="de-CH" sz="1800" b="1" smtClean="0"/>
              <a:t>	 	</a:t>
            </a:r>
            <a:r>
              <a:rPr lang="de-CH" sz="1800" smtClean="0">
                <a:latin typeface="Times New Roman" pitchFamily="18" charset="0"/>
                <a:cs typeface="Times New Roman" pitchFamily="18" charset="0"/>
              </a:rPr>
              <a:t>ETH Zurich 		Switzerland</a:t>
            </a:r>
          </a:p>
          <a:p>
            <a:r>
              <a:rPr lang="de-CH" sz="1800" b="1" smtClean="0"/>
              <a:t>Anat Bremler-Barr	</a:t>
            </a:r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IDC </a:t>
            </a:r>
            <a:r>
              <a:rPr lang="en-US" sz="1800" err="1" smtClean="0">
                <a:latin typeface="Times New Roman" pitchFamily="18" charset="0"/>
                <a:cs typeface="Times New Roman" pitchFamily="18" charset="0"/>
              </a:rPr>
              <a:t>Herzliya</a:t>
            </a:r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 		Israel</a:t>
            </a:r>
            <a:endParaRPr lang="de-CH" sz="18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e-CH" sz="1800" b="1" smtClean="0"/>
              <a:t>Hanoch Levy		</a:t>
            </a:r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Tel-Aviv University 	Israel</a:t>
            </a:r>
          </a:p>
          <a:p>
            <a:r>
              <a:rPr lang="de-CH" sz="1800" b="1" smtClean="0"/>
              <a:t>Bernhard Plattner	</a:t>
            </a:r>
            <a:r>
              <a:rPr lang="de-CH" sz="1800" smtClean="0">
                <a:latin typeface="Times New Roman" pitchFamily="18" charset="0"/>
                <a:cs typeface="Times New Roman" pitchFamily="18" charset="0"/>
              </a:rPr>
              <a:t>ETH Zurich 		Switzerland </a:t>
            </a:r>
            <a:r>
              <a:rPr lang="de-CH" smtClean="0"/>
              <a:t/>
            </a:r>
            <a:br>
              <a:rPr lang="de-CH" smtClean="0"/>
            </a:br>
            <a:endParaRPr lang="de-DE" sz="1400"/>
          </a:p>
        </p:txBody>
      </p:sp>
      <p:sp>
        <p:nvSpPr>
          <p:cNvPr id="4" name="TextBox 3"/>
          <p:cNvSpPr txBox="1"/>
          <p:nvPr/>
        </p:nvSpPr>
        <p:spPr>
          <a:xfrm>
            <a:off x="7287666" y="6566530"/>
            <a:ext cx="2004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b="1" dirty="0" smtClean="0"/>
              <a:t>INFOCOM 2011</a:t>
            </a:r>
            <a:endParaRPr lang="de-CH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534" y="4559500"/>
            <a:ext cx="971653" cy="151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 smtClean="0"/>
              <a:t>Frame </a:t>
            </a:r>
            <a:r>
              <a:rPr lang="de-CH" sz="2800" dirty="0" err="1" smtClean="0"/>
              <a:t>Losses</a:t>
            </a:r>
            <a:r>
              <a:rPr lang="de-CH" sz="2800" dirty="0" smtClean="0"/>
              <a:t> </a:t>
            </a:r>
            <a:r>
              <a:rPr lang="de-CH" sz="2800" dirty="0" err="1" smtClean="0"/>
              <a:t>and</a:t>
            </a:r>
            <a:r>
              <a:rPr lang="de-CH" sz="2800" dirty="0" smtClean="0"/>
              <a:t> </a:t>
            </a:r>
            <a:r>
              <a:rPr lang="de-CH" sz="2800" dirty="0" err="1" smtClean="0"/>
              <a:t>Retransmissions</a:t>
            </a:r>
            <a:endParaRPr lang="en-US" sz="2800" dirty="0"/>
          </a:p>
        </p:txBody>
      </p:sp>
      <p:sp>
        <p:nvSpPr>
          <p:cNvPr id="24" name="Right Arrow 23"/>
          <p:cNvSpPr/>
          <p:nvPr/>
        </p:nvSpPr>
        <p:spPr>
          <a:xfrm>
            <a:off x="1119882" y="5088470"/>
            <a:ext cx="2142608" cy="685800"/>
          </a:xfrm>
          <a:prstGeom prst="rightArrow">
            <a:avLst/>
          </a:prstGeom>
          <a:solidFill>
            <a:srgbClr val="0070C0">
              <a:alpha val="18000"/>
            </a:srgbClr>
          </a:solidFill>
          <a:ln>
            <a:solidFill>
              <a:srgbClr val="2A6A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r>
              <a:rPr lang="en-US" sz="1400" b="1" smtClean="0">
                <a:solidFill>
                  <a:schemeClr val="tx1"/>
                </a:solidFill>
              </a:rPr>
              <a:t>RETRANSMISSION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27" name="Oval Callout 26"/>
          <p:cNvSpPr/>
          <p:nvPr/>
        </p:nvSpPr>
        <p:spPr bwMode="auto">
          <a:xfrm>
            <a:off x="2823433" y="2798410"/>
            <a:ext cx="1401610" cy="940902"/>
          </a:xfrm>
          <a:prstGeom prst="wedgeEllipseCallout">
            <a:avLst>
              <a:gd name="adj1" fmla="val 8029"/>
              <a:gd name="adj2" fmla="val 184783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200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 rtl="1"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Kb/slot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4" name="Group 24"/>
          <p:cNvGrpSpPr/>
          <p:nvPr/>
        </p:nvGrpSpPr>
        <p:grpSpPr>
          <a:xfrm>
            <a:off x="1292650" y="1706869"/>
            <a:ext cx="1897811" cy="948906"/>
            <a:chOff x="1932317" y="1768415"/>
            <a:chExt cx="1897811" cy="948906"/>
          </a:xfrm>
        </p:grpSpPr>
        <p:sp>
          <p:nvSpPr>
            <p:cNvPr id="21" name="Rectangle 20"/>
            <p:cNvSpPr/>
            <p:nvPr/>
          </p:nvSpPr>
          <p:spPr bwMode="auto">
            <a:xfrm>
              <a:off x="1932317" y="1768415"/>
              <a:ext cx="1897811" cy="948906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pic>
          <p:nvPicPr>
            <p:cNvPr id="3074" name="Picture 2" descr="C:\Users\ehudb\Desktop\My Dropbox\Infocom 2011 Presentation\photos\602px-Station_Clock.svg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22658" y="1942349"/>
              <a:ext cx="604704" cy="602695"/>
            </a:xfrm>
            <a:prstGeom prst="rect">
              <a:avLst/>
            </a:prstGeom>
            <a:noFill/>
          </p:spPr>
        </p:pic>
        <p:sp>
          <p:nvSpPr>
            <p:cNvPr id="20" name="TextBox 19"/>
            <p:cNvSpPr txBox="1"/>
            <p:nvPr/>
          </p:nvSpPr>
          <p:spPr>
            <a:xfrm>
              <a:off x="2670587" y="1932316"/>
              <a:ext cx="114960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smtClean="0">
                  <a:latin typeface="+mj-lt"/>
                </a:rPr>
                <a:t>t = 2</a:t>
              </a:r>
              <a:endParaRPr lang="en-US" sz="3200" b="1">
                <a:latin typeface="+mj-lt"/>
              </a:endParaRPr>
            </a:p>
          </p:txBody>
        </p:sp>
      </p:grpSp>
      <p:pic>
        <p:nvPicPr>
          <p:cNvPr id="30" name="Picture 5" descr="C:\Documents and Settings\Administrator.CROW2004\Desktop\מצגת\good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9809" y="5163357"/>
            <a:ext cx="529961" cy="620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45"/>
          <p:cNvGrpSpPr/>
          <p:nvPr/>
        </p:nvGrpSpPr>
        <p:grpSpPr>
          <a:xfrm>
            <a:off x="114299" y="2778918"/>
            <a:ext cx="2214563" cy="1557337"/>
            <a:chOff x="114299" y="2778918"/>
            <a:chExt cx="2214563" cy="1557337"/>
          </a:xfrm>
        </p:grpSpPr>
        <p:sp>
          <p:nvSpPr>
            <p:cNvPr id="31" name="Cloud Callout 30"/>
            <p:cNvSpPr/>
            <p:nvPr/>
          </p:nvSpPr>
          <p:spPr>
            <a:xfrm>
              <a:off x="114299" y="2778918"/>
              <a:ext cx="2214563" cy="1557337"/>
            </a:xfrm>
            <a:prstGeom prst="cloudCallout">
              <a:avLst>
                <a:gd name="adj1" fmla="val -15871"/>
                <a:gd name="adj2" fmla="val 71003"/>
              </a:avLst>
            </a:prstGeom>
            <a:solidFill>
              <a:schemeClr val="bg1"/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32" name="Picture 2" descr="C:\Users\ehudb\Desktop\My Dropbox\Infocom 2011 Presentation\photos\lft_pic3.GI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64332" y="3228647"/>
              <a:ext cx="618282" cy="457528"/>
            </a:xfrm>
            <a:prstGeom prst="rect">
              <a:avLst/>
            </a:prstGeom>
            <a:noFill/>
          </p:spPr>
        </p:pic>
        <p:sp>
          <p:nvSpPr>
            <p:cNvPr id="33" name="TextBox 32"/>
            <p:cNvSpPr txBox="1"/>
            <p:nvPr/>
          </p:nvSpPr>
          <p:spPr>
            <a:xfrm>
              <a:off x="907256" y="3193256"/>
              <a:ext cx="11644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smtClean="0"/>
                <a:t>= 200</a:t>
              </a:r>
              <a:endParaRPr lang="en-US" sz="2800" b="1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7727158" y="4075300"/>
            <a:ext cx="1131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latin typeface="+mj-lt"/>
              </a:rPr>
              <a:t>200 Kb</a:t>
            </a:r>
            <a:endParaRPr lang="en-US"/>
          </a:p>
        </p:txBody>
      </p:sp>
      <p:grpSp>
        <p:nvGrpSpPr>
          <p:cNvPr id="6" name="Group 47"/>
          <p:cNvGrpSpPr/>
          <p:nvPr/>
        </p:nvGrpSpPr>
        <p:grpSpPr>
          <a:xfrm>
            <a:off x="5496619" y="4098831"/>
            <a:ext cx="1220886" cy="381261"/>
            <a:chOff x="5494238" y="4383621"/>
            <a:chExt cx="1220886" cy="381261"/>
          </a:xfrm>
        </p:grpSpPr>
        <p:sp>
          <p:nvSpPr>
            <p:cNvPr id="55" name="TextBox 54"/>
            <p:cNvSpPr txBox="1"/>
            <p:nvPr/>
          </p:nvSpPr>
          <p:spPr>
            <a:xfrm>
              <a:off x="5722143" y="4393427"/>
              <a:ext cx="9929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smtClean="0">
                  <a:latin typeface="+mj-lt"/>
                </a:rPr>
                <a:t>200Kb</a:t>
              </a:r>
              <a:endParaRPr lang="en-US"/>
            </a:p>
          </p:txBody>
        </p:sp>
        <p:sp>
          <p:nvSpPr>
            <p:cNvPr id="56" name="Right Arrow 55"/>
            <p:cNvSpPr/>
            <p:nvPr/>
          </p:nvSpPr>
          <p:spPr>
            <a:xfrm>
              <a:off x="5494238" y="4383621"/>
              <a:ext cx="263625" cy="381261"/>
            </a:xfrm>
            <a:prstGeom prst="rightArrow">
              <a:avLst>
                <a:gd name="adj1" fmla="val 50000"/>
                <a:gd name="adj2" fmla="val 47290"/>
              </a:avLst>
            </a:prstGeom>
            <a:solidFill>
              <a:srgbClr val="0070C0">
                <a:alpha val="18000"/>
              </a:srgbClr>
            </a:solidFill>
            <a:ln>
              <a:solidFill>
                <a:srgbClr val="2A6AB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1">
                <a:defRPr/>
              </a:pPr>
              <a:endParaRPr lang="en-US" sz="1400" b="1">
                <a:solidFill>
                  <a:schemeClr val="tx1"/>
                </a:solidFill>
              </a:endParaRPr>
            </a:p>
          </p:txBody>
        </p:sp>
      </p:grpSp>
      <p:pic>
        <p:nvPicPr>
          <p:cNvPr id="57" name="Picture 4" descr="C:\Users\ehudb\Desktop\My Dropbox\Infocom 2011 Presentation\photos\up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33194" y="4039761"/>
            <a:ext cx="388906" cy="452797"/>
          </a:xfrm>
          <a:prstGeom prst="rect">
            <a:avLst/>
          </a:prstGeom>
          <a:noFill/>
        </p:spPr>
      </p:pic>
      <p:grpSp>
        <p:nvGrpSpPr>
          <p:cNvPr id="7" name="Group 58"/>
          <p:cNvGrpSpPr/>
          <p:nvPr/>
        </p:nvGrpSpPr>
        <p:grpSpPr>
          <a:xfrm>
            <a:off x="2007393" y="4050506"/>
            <a:ext cx="812711" cy="791324"/>
            <a:chOff x="2007393" y="4050506"/>
            <a:chExt cx="812711" cy="791324"/>
          </a:xfrm>
        </p:grpSpPr>
        <p:sp>
          <p:nvSpPr>
            <p:cNvPr id="37" name="Oval Callout 36"/>
            <p:cNvSpPr/>
            <p:nvPr/>
          </p:nvSpPr>
          <p:spPr bwMode="auto">
            <a:xfrm>
              <a:off x="2007393" y="4050506"/>
              <a:ext cx="812711" cy="791324"/>
            </a:xfrm>
            <a:prstGeom prst="wedgeEllipseCallout">
              <a:avLst>
                <a:gd name="adj1" fmla="val 120845"/>
                <a:gd name="adj2" fmla="val 74321"/>
              </a:avLst>
            </a:prstGeom>
            <a:solidFill>
              <a:schemeClr val="bg1"/>
            </a:solidFill>
            <a:ln>
              <a:solidFill>
                <a:srgbClr val="00602B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1">
                <a:defRPr/>
              </a:pPr>
              <a:endParaRPr lang="en-US">
                <a:solidFill>
                  <a:srgbClr val="FF0000"/>
                </a:solidFill>
              </a:endParaRPr>
            </a:p>
          </p:txBody>
        </p:sp>
        <p:pic>
          <p:nvPicPr>
            <p:cNvPr id="58" name="Picture 4" descr="C:\Users\ehudb\Desktop\My Dropbox\Infocom 2011 Presentation\photos\up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220700" y="4193582"/>
              <a:ext cx="388906" cy="452797"/>
            </a:xfrm>
            <a:prstGeom prst="rect">
              <a:avLst/>
            </a:prstGeom>
            <a:noFill/>
          </p:spPr>
        </p:pic>
      </p:grpSp>
      <p:graphicFrame>
        <p:nvGraphicFramePr>
          <p:cNvPr id="61" name="Table 60"/>
          <p:cNvGraphicFramePr>
            <a:graphicFrameLocks noGrp="1"/>
          </p:cNvGraphicFramePr>
          <p:nvPr/>
        </p:nvGraphicFramePr>
        <p:xfrm>
          <a:off x="4639734" y="1718885"/>
          <a:ext cx="4130298" cy="28191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8933"/>
                <a:gridCol w="1140178"/>
                <a:gridCol w="1061155"/>
                <a:gridCol w="1150032"/>
              </a:tblGrid>
              <a:tr h="502808">
                <a:tc gridSpan="4">
                  <a:txBody>
                    <a:bodyPr/>
                    <a:lstStyle/>
                    <a:p>
                      <a:pPr algn="ctr"/>
                      <a:r>
                        <a:rPr lang="en-US" sz="2800" b="1" smtClean="0"/>
                        <a:t>Regular User  </a:t>
                      </a:r>
                      <a:endParaRPr lang="en-US" sz="2800" b="1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53502">
                <a:tc>
                  <a:txBody>
                    <a:bodyPr/>
                    <a:lstStyle/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r>
                        <a:rPr lang="en-US" smtClean="0"/>
                        <a:t>Time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r>
                        <a:rPr lang="en-US" smtClean="0"/>
                        <a:t>Data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r>
                        <a:rPr lang="en-US" err="1" smtClean="0"/>
                        <a:t>ack</a:t>
                      </a:r>
                      <a:r>
                        <a:rPr lang="en-US" smtClean="0"/>
                        <a:t>/</a:t>
                      </a:r>
                      <a:r>
                        <a:rPr lang="en-US" err="1" smtClean="0"/>
                        <a:t>nak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r>
                        <a:rPr lang="en-US" smtClean="0"/>
                        <a:t>Payment</a:t>
                      </a:r>
                      <a:endParaRPr lang="en-US"/>
                    </a:p>
                  </a:txBody>
                  <a:tcPr anchor="ctr"/>
                </a:tc>
              </a:tr>
              <a:tr h="556122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</a:tr>
              <a:tr h="556122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2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2" name="Picture 2" descr="C:\Users\ehudb\Desktop\My Dropbox\Infocom 2011 Presentation\photos\602px-Station_Clock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35686" y="2412427"/>
            <a:ext cx="604704" cy="602695"/>
          </a:xfrm>
          <a:prstGeom prst="rect">
            <a:avLst/>
          </a:prstGeom>
          <a:noFill/>
        </p:spPr>
      </p:pic>
      <p:grpSp>
        <p:nvGrpSpPr>
          <p:cNvPr id="8" name="Group 32"/>
          <p:cNvGrpSpPr/>
          <p:nvPr/>
        </p:nvGrpSpPr>
        <p:grpSpPr>
          <a:xfrm>
            <a:off x="5698628" y="2346717"/>
            <a:ext cx="659785" cy="765364"/>
            <a:chOff x="2793657" y="2929618"/>
            <a:chExt cx="1039032" cy="1236942"/>
          </a:xfrm>
        </p:grpSpPr>
        <p:pic>
          <p:nvPicPr>
            <p:cNvPr id="64" name="Picture 3" descr="C:\Users\ehudb\Desktop\My Dropbox\Infocom 2011 Presentation\photos\frame-v4c.gif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793657" y="2929618"/>
              <a:ext cx="1039032" cy="1236942"/>
            </a:xfrm>
            <a:prstGeom prst="rect">
              <a:avLst/>
            </a:prstGeom>
            <a:noFill/>
          </p:spPr>
        </p:pic>
        <p:sp>
          <p:nvSpPr>
            <p:cNvPr id="65" name="TextBox 64"/>
            <p:cNvSpPr txBox="1"/>
            <p:nvPr/>
          </p:nvSpPr>
          <p:spPr>
            <a:xfrm>
              <a:off x="2931169" y="3174521"/>
              <a:ext cx="698739" cy="7461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smtClean="0"/>
                <a:t>101000100101010110111000</a:t>
              </a:r>
              <a:endParaRPr lang="en-US" sz="1100"/>
            </a:p>
          </p:txBody>
        </p:sp>
      </p:grpSp>
      <p:grpSp>
        <p:nvGrpSpPr>
          <p:cNvPr id="9" name="Group 28"/>
          <p:cNvGrpSpPr/>
          <p:nvPr/>
        </p:nvGrpSpPr>
        <p:grpSpPr>
          <a:xfrm>
            <a:off x="6645063" y="2522922"/>
            <a:ext cx="919642" cy="478678"/>
            <a:chOff x="7864776" y="2074743"/>
            <a:chExt cx="919642" cy="478678"/>
          </a:xfrm>
        </p:grpSpPr>
        <p:pic>
          <p:nvPicPr>
            <p:cNvPr id="67" name="Picture 4" descr="C:\Users\ehudb\Desktop\My Dropbox\Infocom 2011 Presentation\photos\up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864776" y="2074743"/>
              <a:ext cx="388906" cy="452797"/>
            </a:xfrm>
            <a:prstGeom prst="rect">
              <a:avLst/>
            </a:prstGeom>
            <a:noFill/>
          </p:spPr>
        </p:pic>
        <p:pic>
          <p:nvPicPr>
            <p:cNvPr id="68" name="Picture 5" descr="C:\Users\ehudb\Desktop\My Dropbox\Infocom 2011 Presentation\photos\down.jpg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8413003" y="2117877"/>
              <a:ext cx="371415" cy="435544"/>
            </a:xfrm>
            <a:prstGeom prst="rect">
              <a:avLst/>
            </a:prstGeom>
            <a:noFill/>
          </p:spPr>
        </p:pic>
      </p:grpSp>
      <p:pic>
        <p:nvPicPr>
          <p:cNvPr id="69" name="Picture 2" descr="C:\Users\ehudb\Desktop\My Dropbox\Infocom 2011 Presentation\photos\lft_pic3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25538" y="2406420"/>
            <a:ext cx="965704" cy="714620"/>
          </a:xfrm>
          <a:prstGeom prst="rect">
            <a:avLst/>
          </a:prstGeom>
          <a:noFill/>
        </p:spPr>
      </p:pic>
      <p:pic>
        <p:nvPicPr>
          <p:cNvPr id="70" name="Picture 5" descr="C:\Users\ehudb\Desktop\My Dropbox\Infocom 2011 Presentation\photos\dow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926589" y="3492363"/>
            <a:ext cx="371415" cy="435544"/>
          </a:xfrm>
          <a:prstGeom prst="rect">
            <a:avLst/>
          </a:prstGeom>
          <a:noFill/>
        </p:spPr>
      </p:pic>
      <p:grpSp>
        <p:nvGrpSpPr>
          <p:cNvPr id="10" name="Group 70"/>
          <p:cNvGrpSpPr/>
          <p:nvPr/>
        </p:nvGrpSpPr>
        <p:grpSpPr>
          <a:xfrm>
            <a:off x="5500688" y="3546399"/>
            <a:ext cx="1135856" cy="371976"/>
            <a:chOff x="5500688" y="3847839"/>
            <a:chExt cx="1135856" cy="371976"/>
          </a:xfrm>
        </p:grpSpPr>
        <p:sp>
          <p:nvSpPr>
            <p:cNvPr id="72" name="Right Arrow 71"/>
            <p:cNvSpPr/>
            <p:nvPr/>
          </p:nvSpPr>
          <p:spPr>
            <a:xfrm>
              <a:off x="5500688" y="3847839"/>
              <a:ext cx="257175" cy="366974"/>
            </a:xfrm>
            <a:prstGeom prst="rightArrow">
              <a:avLst/>
            </a:prstGeom>
            <a:solidFill>
              <a:srgbClr val="FFFF00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1">
                <a:defRPr/>
              </a:pPr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722144" y="3850483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smtClean="0">
                  <a:latin typeface="+mj-lt"/>
                </a:rPr>
                <a:t>200Kb</a:t>
              </a:r>
              <a:endParaRPr lang="en-US"/>
            </a:p>
          </p:txBody>
        </p:sp>
      </p:grpSp>
      <p:sp>
        <p:nvSpPr>
          <p:cNvPr id="74" name="TextBox 73"/>
          <p:cNvSpPr txBox="1"/>
          <p:nvPr/>
        </p:nvSpPr>
        <p:spPr>
          <a:xfrm>
            <a:off x="7889083" y="3522849"/>
            <a:ext cx="936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latin typeface="+mj-lt"/>
              </a:rPr>
              <a:t>0 Kb</a:t>
            </a:r>
            <a:endParaRPr lang="en-US"/>
          </a:p>
        </p:txBody>
      </p:sp>
      <p:pic>
        <p:nvPicPr>
          <p:cNvPr id="41" name="Picture 5" descr="C:\Documents and Settings\Administrator.CROW2004\Desktop\מצגת\good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60874" y="1768700"/>
            <a:ext cx="377625" cy="441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326241" y="5066706"/>
            <a:ext cx="552423" cy="998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TextBox 13"/>
          <p:cNvSpPr txBox="1">
            <a:spLocks noChangeArrowheads="1"/>
          </p:cNvSpPr>
          <p:nvPr/>
        </p:nvSpPr>
        <p:spPr bwMode="auto">
          <a:xfrm>
            <a:off x="-49695" y="6111237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en-US" b="1">
                <a:latin typeface="+mj-lt"/>
              </a:rPr>
              <a:t>Base </a:t>
            </a:r>
            <a:r>
              <a:rPr lang="en-US" b="1" smtClean="0">
                <a:latin typeface="+mj-lt"/>
              </a:rPr>
              <a:t>Station</a:t>
            </a:r>
            <a:endParaRPr lang="en-US" b="1">
              <a:latin typeface="+mj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835674" y="6079724"/>
            <a:ext cx="1508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b="1" smtClean="0">
                <a:latin typeface="+mj-lt"/>
              </a:rPr>
              <a:t>User </a:t>
            </a:r>
            <a:r>
              <a:rPr lang="en-US" b="1" err="1" smtClean="0">
                <a:latin typeface="+mj-lt"/>
              </a:rPr>
              <a:t>i</a:t>
            </a:r>
            <a:endParaRPr lang="en-US" b="1">
              <a:latin typeface="+mj-lt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4810539" y="4721088"/>
            <a:ext cx="3995531" cy="163995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smtClean="0">
                <a:latin typeface="+mj-lt"/>
              </a:rPr>
              <a:t>Rate selected</a:t>
            </a:r>
            <a:r>
              <a:rPr lang="en-US" sz="2400" b="1" smtClean="0">
                <a:latin typeface="+mj-lt"/>
              </a:rPr>
              <a:t>: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200 b/s</a:t>
            </a:r>
          </a:p>
          <a:p>
            <a:pPr algn="ctr"/>
            <a:r>
              <a:rPr lang="en-US" sz="2400" smtClean="0">
                <a:latin typeface="+mj-lt"/>
              </a:rPr>
              <a:t>Prob. For frame loss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0.2</a:t>
            </a:r>
          </a:p>
          <a:p>
            <a:pPr algn="ctr"/>
            <a:r>
              <a:rPr lang="de-CH" sz="2400" b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de-CH" sz="2400" b="1" baseline="3000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de-CH" sz="2400" b="1" baseline="-2500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e-CH" sz="2400" b="1" smtClean="0">
                <a:latin typeface="Times New Roman" pitchFamily="18" charset="0"/>
                <a:cs typeface="Times New Roman" pitchFamily="18" charset="0"/>
              </a:rPr>
              <a:t>(t)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= 200(1-0.2)=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160 b/s</a:t>
            </a:r>
          </a:p>
        </p:txBody>
      </p:sp>
      <p:sp>
        <p:nvSpPr>
          <p:cNvPr id="44" name="Slide Number Placeholder 4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23A8-77DE-4E8A-BDD8-F21472C3C088}" type="slidenum">
              <a:rPr lang="de-CH" smtClean="0"/>
              <a:pPr/>
              <a:t>10</a:t>
            </a:fld>
            <a:endParaRPr lang="de-CH" smtClean="0"/>
          </a:p>
          <a:p>
            <a:endParaRPr lang="de-CH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7" grpId="0" animBg="1"/>
      <p:bldP spid="5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Our Contributions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Retransmissions Scheduling – Vulnerable!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Propose Immune &amp; Fair solutions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23A8-77DE-4E8A-BDD8-F21472C3C088}" type="slidenum">
              <a:rPr lang="de-CH" smtClean="0"/>
              <a:pPr/>
              <a:t>11</a:t>
            </a:fld>
            <a:endParaRPr lang="de-CH" smtClean="0"/>
          </a:p>
          <a:p>
            <a:endParaRPr lang="de-CH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/>
        </p:nvGraphicFramePr>
        <p:xfrm>
          <a:off x="659865" y="2724364"/>
          <a:ext cx="8061325" cy="3596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99929"/>
                <a:gridCol w="1190349"/>
                <a:gridCol w="1190349"/>
                <a:gridCol w="1190349"/>
                <a:gridCol w="1190349"/>
              </a:tblGrid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Fast Ret.</a:t>
                      </a:r>
                      <a:endParaRPr 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smtClean="0"/>
                        <a:t>Slow Ret.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smtClean="0"/>
                        <a:t>Averaging</a:t>
                      </a:r>
                      <a:r>
                        <a:rPr lang="en-US" sz="2000" b="1" baseline="0" smtClean="0"/>
                        <a:t> Method</a:t>
                      </a:r>
                      <a:endParaRPr lang="en-US" sz="2000" b="1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ym typeface="Wingdings"/>
                        </a:rPr>
                        <a:t>Immune</a:t>
                      </a:r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/>
                        <a:t>Fair</a:t>
                      </a:r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ym typeface="Wingdings"/>
                        </a:rPr>
                        <a:t>Immune</a:t>
                      </a:r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/>
                        <a:t>Fair</a:t>
                      </a:r>
                      <a:endParaRPr lang="en-US" sz="2000" b="1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Admitted Avg. (original)</a:t>
                      </a:r>
                      <a:endParaRPr lang="en-US" sz="2000" b="0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US" sz="4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4000" b="1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US" sz="4000" b="1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smtClean="0"/>
                        <a:t>Transmission Avg.</a:t>
                      </a:r>
                      <a:endParaRPr lang="en-US" sz="2000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US" sz="4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4000" b="1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US" sz="4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4000" b="1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smtClean="0"/>
                        <a:t>Effective Avg.</a:t>
                      </a:r>
                      <a:endParaRPr lang="en-US" sz="2000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4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US" sz="4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US" sz="4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US" sz="4000" b="1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smtClean="0"/>
                        <a:t>Initial Effective Avg.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US" sz="4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US" sz="4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534" y="4559500"/>
            <a:ext cx="971653" cy="151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Admitted Average – Malicious Attack</a:t>
            </a:r>
            <a:endParaRPr lang="en-US" sz="2800" dirty="0"/>
          </a:p>
        </p:txBody>
      </p:sp>
      <p:sp>
        <p:nvSpPr>
          <p:cNvPr id="24" name="Right Arrow 23"/>
          <p:cNvSpPr/>
          <p:nvPr/>
        </p:nvSpPr>
        <p:spPr>
          <a:xfrm>
            <a:off x="1119882" y="5088470"/>
            <a:ext cx="2142608" cy="685800"/>
          </a:xfrm>
          <a:prstGeom prst="rightArrow">
            <a:avLst/>
          </a:prstGeom>
          <a:solidFill>
            <a:srgbClr val="FFFF00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r>
              <a:rPr lang="en-US" b="1" smtClean="0">
                <a:solidFill>
                  <a:schemeClr val="tx1"/>
                </a:solidFill>
              </a:rPr>
              <a:t>NEW DATA</a:t>
            </a: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27" name="Oval Callout 26"/>
          <p:cNvSpPr/>
          <p:nvPr/>
        </p:nvSpPr>
        <p:spPr bwMode="auto">
          <a:xfrm>
            <a:off x="2823433" y="2798410"/>
            <a:ext cx="1401610" cy="940902"/>
          </a:xfrm>
          <a:prstGeom prst="wedgeEllipseCallout">
            <a:avLst>
              <a:gd name="adj1" fmla="val 8029"/>
              <a:gd name="adj2" fmla="val 184783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r>
              <a:rPr lang="en-US" b="1" smtClean="0">
                <a:solidFill>
                  <a:schemeClr val="accent6">
                    <a:lumMod val="75000"/>
                  </a:schemeClr>
                </a:solidFill>
              </a:rPr>
              <a:t>200</a:t>
            </a:r>
          </a:p>
          <a:p>
            <a:pPr algn="ctr" rtl="1">
              <a:defRPr/>
            </a:pP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Kb/slot</a:t>
            </a:r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4" name="Group 45"/>
          <p:cNvGrpSpPr/>
          <p:nvPr/>
        </p:nvGrpSpPr>
        <p:grpSpPr>
          <a:xfrm>
            <a:off x="114299" y="2778918"/>
            <a:ext cx="2214563" cy="1557337"/>
            <a:chOff x="114299" y="2778918"/>
            <a:chExt cx="2214563" cy="1557337"/>
          </a:xfrm>
        </p:grpSpPr>
        <p:sp>
          <p:nvSpPr>
            <p:cNvPr id="31" name="Cloud Callout 30"/>
            <p:cNvSpPr/>
            <p:nvPr/>
          </p:nvSpPr>
          <p:spPr>
            <a:xfrm>
              <a:off x="114299" y="2778918"/>
              <a:ext cx="2214563" cy="1557337"/>
            </a:xfrm>
            <a:prstGeom prst="cloudCallout">
              <a:avLst>
                <a:gd name="adj1" fmla="val -15871"/>
                <a:gd name="adj2" fmla="val 71003"/>
              </a:avLst>
            </a:prstGeom>
            <a:solidFill>
              <a:schemeClr val="bg1"/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32" name="Picture 2" descr="C:\Users\ehudb\Desktop\My Dropbox\Infocom 2011 Presentation\photos\lft_pic3.GI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64332" y="3228647"/>
              <a:ext cx="618282" cy="457528"/>
            </a:xfrm>
            <a:prstGeom prst="rect">
              <a:avLst/>
            </a:prstGeom>
            <a:noFill/>
          </p:spPr>
        </p:pic>
        <p:sp>
          <p:nvSpPr>
            <p:cNvPr id="33" name="TextBox 32"/>
            <p:cNvSpPr txBox="1"/>
            <p:nvPr/>
          </p:nvSpPr>
          <p:spPr>
            <a:xfrm>
              <a:off x="907256" y="3193256"/>
              <a:ext cx="11644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smtClean="0">
                  <a:latin typeface="Times New Roman" pitchFamily="18" charset="0"/>
                  <a:cs typeface="Times New Roman" pitchFamily="18" charset="0"/>
                </a:rPr>
                <a:t>= 0</a:t>
              </a:r>
              <a:endParaRPr lang="en-US" sz="2800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39"/>
          <p:cNvGrpSpPr/>
          <p:nvPr/>
        </p:nvGrpSpPr>
        <p:grpSpPr>
          <a:xfrm>
            <a:off x="2007393" y="4050506"/>
            <a:ext cx="812711" cy="791324"/>
            <a:chOff x="2007393" y="4050506"/>
            <a:chExt cx="812711" cy="791324"/>
          </a:xfrm>
        </p:grpSpPr>
        <p:sp>
          <p:nvSpPr>
            <p:cNvPr id="37" name="Oval Callout 36"/>
            <p:cNvSpPr/>
            <p:nvPr/>
          </p:nvSpPr>
          <p:spPr bwMode="auto">
            <a:xfrm>
              <a:off x="2007393" y="4050506"/>
              <a:ext cx="812711" cy="791324"/>
            </a:xfrm>
            <a:prstGeom prst="wedgeEllipseCallout">
              <a:avLst>
                <a:gd name="adj1" fmla="val 120845"/>
                <a:gd name="adj2" fmla="val 74321"/>
              </a:avLst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1">
                <a:defRPr/>
              </a:pPr>
              <a:endParaRPr lang="en-US">
                <a:solidFill>
                  <a:srgbClr val="FF0000"/>
                </a:solidFill>
              </a:endParaRPr>
            </a:p>
          </p:txBody>
        </p:sp>
        <p:pic>
          <p:nvPicPr>
            <p:cNvPr id="39" name="Picture 5" descr="C:\Users\ehudb\Desktop\My Dropbox\Infocom 2011 Presentation\photos\down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216477" y="4255765"/>
              <a:ext cx="371415" cy="435544"/>
            </a:xfrm>
            <a:prstGeom prst="rect">
              <a:avLst/>
            </a:prstGeom>
            <a:noFill/>
          </p:spPr>
        </p:pic>
      </p:grpSp>
      <p:pic>
        <p:nvPicPr>
          <p:cNvPr id="36" name="Picture 7" descr="C:\Documents and Settings\Administrator.CROW2004\Desktop\מצגת\bad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87006" y="5212910"/>
            <a:ext cx="461962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4639734" y="1563109"/>
          <a:ext cx="4130298" cy="44874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8933"/>
                <a:gridCol w="1140178"/>
                <a:gridCol w="1061155"/>
                <a:gridCol w="1150032"/>
              </a:tblGrid>
              <a:tr h="502808">
                <a:tc gridSpan="4">
                  <a:txBody>
                    <a:bodyPr/>
                    <a:lstStyle/>
                    <a:p>
                      <a:pPr algn="ctr"/>
                      <a:r>
                        <a:rPr lang="en-US" sz="2800" b="1" smtClean="0"/>
                        <a:t>Malicious user  </a:t>
                      </a:r>
                      <a:endParaRPr lang="en-US" sz="2800" b="1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53502">
                <a:tc>
                  <a:txBody>
                    <a:bodyPr/>
                    <a:lstStyle/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r>
                        <a:rPr lang="en-US" smtClean="0"/>
                        <a:t>Time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r>
                        <a:rPr lang="en-US" smtClean="0"/>
                        <a:t>Data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r>
                        <a:rPr lang="en-US" err="1" smtClean="0"/>
                        <a:t>Ack</a:t>
                      </a:r>
                      <a:r>
                        <a:rPr lang="en-US" smtClean="0"/>
                        <a:t>/</a:t>
                      </a:r>
                      <a:r>
                        <a:rPr lang="en-US" err="1" smtClean="0"/>
                        <a:t>Nak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r>
                        <a:rPr lang="en-US" smtClean="0"/>
                        <a:t>Payment</a:t>
                      </a:r>
                      <a:endParaRPr lang="en-US"/>
                    </a:p>
                  </a:txBody>
                  <a:tcPr anchor="ctr"/>
                </a:tc>
              </a:tr>
              <a:tr h="556122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</a:tr>
              <a:tr h="556122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2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</a:tr>
              <a:tr h="556122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3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</a:tr>
              <a:tr h="556122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4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</a:tr>
              <a:tr h="556122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5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4" name="Picture 2" descr="C:\Users\ehudb\Desktop\My Dropbox\Infocom 2011 Presentation\photos\602px-Station_Clock.svg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35686" y="2263795"/>
            <a:ext cx="604704" cy="602695"/>
          </a:xfrm>
          <a:prstGeom prst="rect">
            <a:avLst/>
          </a:prstGeom>
          <a:noFill/>
        </p:spPr>
      </p:pic>
      <p:grpSp>
        <p:nvGrpSpPr>
          <p:cNvPr id="6" name="Group 32"/>
          <p:cNvGrpSpPr/>
          <p:nvPr/>
        </p:nvGrpSpPr>
        <p:grpSpPr>
          <a:xfrm>
            <a:off x="5698628" y="2198085"/>
            <a:ext cx="659785" cy="765364"/>
            <a:chOff x="2793657" y="2929618"/>
            <a:chExt cx="1039032" cy="1236942"/>
          </a:xfrm>
        </p:grpSpPr>
        <p:pic>
          <p:nvPicPr>
            <p:cNvPr id="47" name="Picture 3" descr="C:\Users\ehudb\Desktop\My Dropbox\Infocom 2011 Presentation\photos\frame-v4c.gif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793657" y="2929618"/>
              <a:ext cx="1039032" cy="1236942"/>
            </a:xfrm>
            <a:prstGeom prst="rect">
              <a:avLst/>
            </a:prstGeom>
            <a:noFill/>
          </p:spPr>
        </p:pic>
        <p:sp>
          <p:nvSpPr>
            <p:cNvPr id="48" name="TextBox 47"/>
            <p:cNvSpPr txBox="1"/>
            <p:nvPr/>
          </p:nvSpPr>
          <p:spPr>
            <a:xfrm>
              <a:off x="2931169" y="3174521"/>
              <a:ext cx="698739" cy="7461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smtClean="0"/>
                <a:t>101000100101010110111000</a:t>
              </a:r>
              <a:endParaRPr lang="en-US" sz="1100"/>
            </a:p>
          </p:txBody>
        </p:sp>
      </p:grpSp>
      <p:grpSp>
        <p:nvGrpSpPr>
          <p:cNvPr id="7" name="Group 28"/>
          <p:cNvGrpSpPr/>
          <p:nvPr/>
        </p:nvGrpSpPr>
        <p:grpSpPr>
          <a:xfrm>
            <a:off x="6645063" y="2374290"/>
            <a:ext cx="919642" cy="478678"/>
            <a:chOff x="7864776" y="2074743"/>
            <a:chExt cx="919642" cy="478678"/>
          </a:xfrm>
        </p:grpSpPr>
        <p:pic>
          <p:nvPicPr>
            <p:cNvPr id="50" name="Picture 4" descr="C:\Users\ehudb\Desktop\My Dropbox\Infocom 2011 Presentation\photos\up.jpg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7864776" y="2074743"/>
              <a:ext cx="388906" cy="452797"/>
            </a:xfrm>
            <a:prstGeom prst="rect">
              <a:avLst/>
            </a:prstGeom>
            <a:noFill/>
          </p:spPr>
        </p:pic>
        <p:pic>
          <p:nvPicPr>
            <p:cNvPr id="51" name="Picture 5" descr="C:\Users\ehudb\Desktop\My Dropbox\Infocom 2011 Presentation\photos\down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413003" y="2117877"/>
              <a:ext cx="371415" cy="435544"/>
            </a:xfrm>
            <a:prstGeom prst="rect">
              <a:avLst/>
            </a:prstGeom>
            <a:noFill/>
          </p:spPr>
        </p:pic>
      </p:grpSp>
      <p:pic>
        <p:nvPicPr>
          <p:cNvPr id="52" name="Picture 2" descr="C:\Users\ehudb\Desktop\My Dropbox\Infocom 2011 Presentation\photos\lft_pic3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25538" y="2257788"/>
            <a:ext cx="965704" cy="714620"/>
          </a:xfrm>
          <a:prstGeom prst="rect">
            <a:avLst/>
          </a:prstGeom>
          <a:noFill/>
        </p:spPr>
      </p:pic>
      <p:pic>
        <p:nvPicPr>
          <p:cNvPr id="55" name="Picture 5" descr="C:\Users\ehudb\Desktop\My Dropbox\Infocom 2011 Presentation\photos\dow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8963" y="3324644"/>
            <a:ext cx="371415" cy="435544"/>
          </a:xfrm>
          <a:prstGeom prst="rect">
            <a:avLst/>
          </a:prstGeom>
          <a:noFill/>
        </p:spPr>
      </p:pic>
      <p:grpSp>
        <p:nvGrpSpPr>
          <p:cNvPr id="8" name="Group 43"/>
          <p:cNvGrpSpPr/>
          <p:nvPr/>
        </p:nvGrpSpPr>
        <p:grpSpPr>
          <a:xfrm>
            <a:off x="5495926" y="3378680"/>
            <a:ext cx="1135856" cy="371976"/>
            <a:chOff x="5500688" y="3847839"/>
            <a:chExt cx="1135856" cy="371976"/>
          </a:xfrm>
        </p:grpSpPr>
        <p:sp>
          <p:nvSpPr>
            <p:cNvPr id="57" name="Right Arrow 56"/>
            <p:cNvSpPr/>
            <p:nvPr/>
          </p:nvSpPr>
          <p:spPr>
            <a:xfrm>
              <a:off x="5500688" y="3847839"/>
              <a:ext cx="257175" cy="366974"/>
            </a:xfrm>
            <a:prstGeom prst="rightArrow">
              <a:avLst/>
            </a:prstGeom>
            <a:solidFill>
              <a:srgbClr val="FFFF00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1">
                <a:defRPr/>
              </a:pPr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722144" y="3850483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smtClean="0">
                  <a:latin typeface="+mj-lt"/>
                </a:rPr>
                <a:t>200Kb</a:t>
              </a:r>
              <a:endParaRPr lang="en-US"/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7884322" y="3355130"/>
            <a:ext cx="74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latin typeface="+mj-lt"/>
              </a:rPr>
              <a:t>0 Kb</a:t>
            </a:r>
            <a:endParaRPr lang="en-US"/>
          </a:p>
        </p:txBody>
      </p:sp>
      <p:pic>
        <p:nvPicPr>
          <p:cNvPr id="82" name="Picture 7" descr="C:\Documents and Settings\Administrator.CROW2004\Desktop\מצגת\bad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11319" y="1593410"/>
            <a:ext cx="389863" cy="435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Rectangle 34"/>
          <p:cNvSpPr/>
          <p:nvPr/>
        </p:nvSpPr>
        <p:spPr bwMode="auto">
          <a:xfrm>
            <a:off x="477080" y="1470991"/>
            <a:ext cx="3627782" cy="113306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mtClean="0">
                <a:latin typeface="+mj-lt"/>
              </a:rPr>
              <a:t>Rate selected</a:t>
            </a:r>
            <a:r>
              <a:rPr lang="en-US" b="1" smtClean="0">
                <a:latin typeface="+mj-lt"/>
              </a:rPr>
              <a:t>: 200 b/s</a:t>
            </a:r>
          </a:p>
          <a:p>
            <a:pPr algn="ctr"/>
            <a:r>
              <a:rPr lang="en-US" smtClean="0">
                <a:latin typeface="+mj-lt"/>
              </a:rPr>
              <a:t>Prob. For frame loss = </a:t>
            </a:r>
            <a:r>
              <a:rPr lang="en-US" b="1" smtClean="0">
                <a:latin typeface="+mj-lt"/>
              </a:rPr>
              <a:t>0.2</a:t>
            </a:r>
          </a:p>
          <a:p>
            <a:pPr algn="ctr"/>
            <a:r>
              <a:rPr lang="de-CH" b="1" smtClean="0">
                <a:latin typeface="+mj-lt"/>
              </a:rPr>
              <a:t>R</a:t>
            </a:r>
            <a:r>
              <a:rPr lang="de-CH" b="1" baseline="30000" smtClean="0">
                <a:latin typeface="+mj-lt"/>
              </a:rPr>
              <a:t>e</a:t>
            </a:r>
            <a:r>
              <a:rPr lang="de-CH" b="1" baseline="-25000" smtClean="0">
                <a:latin typeface="+mj-lt"/>
              </a:rPr>
              <a:t>i</a:t>
            </a:r>
            <a:r>
              <a:rPr lang="de-CH" b="1" smtClean="0">
                <a:latin typeface="+mj-lt"/>
              </a:rPr>
              <a:t>(t) </a:t>
            </a:r>
            <a:r>
              <a:rPr lang="en-US" smtClean="0">
                <a:latin typeface="+mj-lt"/>
              </a:rPr>
              <a:t>= 200(1-0.2)=</a:t>
            </a:r>
            <a:r>
              <a:rPr lang="en-US" b="1" smtClean="0">
                <a:latin typeface="+mj-lt"/>
              </a:rPr>
              <a:t>160 b/s</a:t>
            </a:r>
          </a:p>
        </p:txBody>
      </p:sp>
      <p:sp>
        <p:nvSpPr>
          <p:cNvPr id="41" name="TextBox 13"/>
          <p:cNvSpPr txBox="1">
            <a:spLocks noChangeArrowheads="1"/>
          </p:cNvSpPr>
          <p:nvPr/>
        </p:nvSpPr>
        <p:spPr bwMode="auto">
          <a:xfrm>
            <a:off x="0" y="6111237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en-US" b="1">
                <a:latin typeface="+mj-lt"/>
              </a:rPr>
              <a:t>Base </a:t>
            </a:r>
            <a:r>
              <a:rPr lang="en-US" b="1" smtClean="0">
                <a:latin typeface="+mj-lt"/>
              </a:rPr>
              <a:t>Station</a:t>
            </a:r>
            <a:endParaRPr lang="en-US" b="1">
              <a:latin typeface="+mj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935064" y="5990272"/>
            <a:ext cx="1508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b="1" smtClean="0">
                <a:latin typeface="+mj-lt"/>
              </a:rPr>
              <a:t>Malicious</a:t>
            </a:r>
          </a:p>
          <a:p>
            <a:pPr algn="ctr" rtl="1"/>
            <a:r>
              <a:rPr lang="en-US" b="1" smtClean="0">
                <a:latin typeface="+mj-lt"/>
              </a:rPr>
              <a:t>User</a:t>
            </a:r>
            <a:endParaRPr lang="en-US" b="1">
              <a:latin typeface="+mj-lt"/>
            </a:endParaRPr>
          </a:p>
        </p:txBody>
      </p:sp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29000" y="5035954"/>
            <a:ext cx="526774" cy="990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Slide Number Placeholder 3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23A8-77DE-4E8A-BDD8-F21472C3C088}" type="slidenum">
              <a:rPr lang="de-CH" smtClean="0"/>
              <a:pPr/>
              <a:t>12</a:t>
            </a:fld>
            <a:endParaRPr lang="de-CH" smtClean="0"/>
          </a:p>
          <a:p>
            <a:endParaRPr lang="de-CH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7" grpId="0" animBg="1"/>
      <p:bldP spid="59" grpId="0"/>
      <p:bldP spid="3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Picture 7" descr="C:\Documents and Settings\Administrator.CROW2004\Desktop\מצגת\ba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87006" y="5212910"/>
            <a:ext cx="461962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3534" y="4559500"/>
            <a:ext cx="971653" cy="151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Admitted Average – Malicious Attack</a:t>
            </a:r>
            <a:endParaRPr lang="en-US" sz="2800" dirty="0"/>
          </a:p>
        </p:txBody>
      </p:sp>
      <p:sp>
        <p:nvSpPr>
          <p:cNvPr id="24" name="Right Arrow 23"/>
          <p:cNvSpPr/>
          <p:nvPr/>
        </p:nvSpPr>
        <p:spPr>
          <a:xfrm>
            <a:off x="1119882" y="5088470"/>
            <a:ext cx="2142608" cy="685800"/>
          </a:xfrm>
          <a:prstGeom prst="rightArrow">
            <a:avLst/>
          </a:prstGeom>
          <a:solidFill>
            <a:srgbClr val="0070C0">
              <a:alpha val="18000"/>
            </a:srgbClr>
          </a:solidFill>
          <a:ln>
            <a:solidFill>
              <a:srgbClr val="2A6A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r>
              <a:rPr lang="en-US" sz="1400" b="1" smtClean="0">
                <a:solidFill>
                  <a:schemeClr val="tx1"/>
                </a:solidFill>
              </a:rPr>
              <a:t>RETRANSMISSION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27" name="Oval Callout 26"/>
          <p:cNvSpPr/>
          <p:nvPr/>
        </p:nvSpPr>
        <p:spPr bwMode="auto">
          <a:xfrm>
            <a:off x="2823433" y="2798410"/>
            <a:ext cx="1401610" cy="940902"/>
          </a:xfrm>
          <a:prstGeom prst="wedgeEllipseCallout">
            <a:avLst>
              <a:gd name="adj1" fmla="val 8029"/>
              <a:gd name="adj2" fmla="val 184783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200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 rtl="1"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Kb/slot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4" name="Group 45"/>
          <p:cNvGrpSpPr/>
          <p:nvPr/>
        </p:nvGrpSpPr>
        <p:grpSpPr>
          <a:xfrm>
            <a:off x="114299" y="2778918"/>
            <a:ext cx="2214563" cy="1557337"/>
            <a:chOff x="114299" y="2778918"/>
            <a:chExt cx="2214563" cy="1557337"/>
          </a:xfrm>
        </p:grpSpPr>
        <p:sp>
          <p:nvSpPr>
            <p:cNvPr id="31" name="Cloud Callout 30"/>
            <p:cNvSpPr/>
            <p:nvPr/>
          </p:nvSpPr>
          <p:spPr>
            <a:xfrm>
              <a:off x="114299" y="2778918"/>
              <a:ext cx="2214563" cy="1557337"/>
            </a:xfrm>
            <a:prstGeom prst="cloudCallout">
              <a:avLst>
                <a:gd name="adj1" fmla="val -15871"/>
                <a:gd name="adj2" fmla="val 71003"/>
              </a:avLst>
            </a:prstGeom>
            <a:solidFill>
              <a:schemeClr val="bg1"/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32" name="Picture 2" descr="C:\Users\ehudb\Desktop\My Dropbox\Infocom 2011 Presentation\photos\lft_pic3.GI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64332" y="3228647"/>
              <a:ext cx="618282" cy="457528"/>
            </a:xfrm>
            <a:prstGeom prst="rect">
              <a:avLst/>
            </a:prstGeom>
            <a:noFill/>
          </p:spPr>
        </p:pic>
        <p:sp>
          <p:nvSpPr>
            <p:cNvPr id="33" name="TextBox 32"/>
            <p:cNvSpPr txBox="1"/>
            <p:nvPr/>
          </p:nvSpPr>
          <p:spPr>
            <a:xfrm>
              <a:off x="907256" y="3193256"/>
              <a:ext cx="11644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smtClean="0">
                  <a:latin typeface="Times New Roman" pitchFamily="18" charset="0"/>
                  <a:cs typeface="Times New Roman" pitchFamily="18" charset="0"/>
                </a:rPr>
                <a:t>= 200</a:t>
              </a:r>
              <a:endParaRPr lang="en-US" sz="2800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58"/>
          <p:cNvGrpSpPr/>
          <p:nvPr/>
        </p:nvGrpSpPr>
        <p:grpSpPr>
          <a:xfrm>
            <a:off x="2007393" y="4050506"/>
            <a:ext cx="812711" cy="791324"/>
            <a:chOff x="2007393" y="4050506"/>
            <a:chExt cx="812711" cy="791324"/>
          </a:xfrm>
        </p:grpSpPr>
        <p:sp>
          <p:nvSpPr>
            <p:cNvPr id="37" name="Oval Callout 36"/>
            <p:cNvSpPr/>
            <p:nvPr/>
          </p:nvSpPr>
          <p:spPr bwMode="auto">
            <a:xfrm>
              <a:off x="2007393" y="4050506"/>
              <a:ext cx="812711" cy="791324"/>
            </a:xfrm>
            <a:prstGeom prst="wedgeEllipseCallout">
              <a:avLst>
                <a:gd name="adj1" fmla="val 120845"/>
                <a:gd name="adj2" fmla="val 74321"/>
              </a:avLst>
            </a:prstGeom>
            <a:solidFill>
              <a:schemeClr val="bg1"/>
            </a:solidFill>
            <a:ln>
              <a:solidFill>
                <a:srgbClr val="00602B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1">
                <a:defRPr/>
              </a:pPr>
              <a:endParaRPr lang="en-US">
                <a:solidFill>
                  <a:srgbClr val="FF0000"/>
                </a:solidFill>
              </a:endParaRPr>
            </a:p>
          </p:txBody>
        </p:sp>
        <p:pic>
          <p:nvPicPr>
            <p:cNvPr id="58" name="Picture 4" descr="C:\Users\ehudb\Desktop\My Dropbox\Infocom 2011 Presentation\photos\up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220700" y="4193582"/>
              <a:ext cx="388906" cy="452797"/>
            </a:xfrm>
            <a:prstGeom prst="rect">
              <a:avLst/>
            </a:prstGeom>
            <a:noFill/>
          </p:spPr>
        </p:pic>
      </p:grpSp>
      <p:graphicFrame>
        <p:nvGraphicFramePr>
          <p:cNvPr id="52" name="Table 51"/>
          <p:cNvGraphicFramePr>
            <a:graphicFrameLocks noGrp="1"/>
          </p:cNvGraphicFramePr>
          <p:nvPr/>
        </p:nvGraphicFramePr>
        <p:xfrm>
          <a:off x="4639734" y="1563109"/>
          <a:ext cx="4130298" cy="44874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8933"/>
                <a:gridCol w="1140178"/>
                <a:gridCol w="1061155"/>
                <a:gridCol w="1150032"/>
              </a:tblGrid>
              <a:tr h="502808">
                <a:tc gridSpan="4">
                  <a:txBody>
                    <a:bodyPr/>
                    <a:lstStyle/>
                    <a:p>
                      <a:pPr algn="ctr"/>
                      <a:r>
                        <a:rPr lang="en-US" sz="2800" b="1" smtClean="0"/>
                        <a:t>Malicious user  </a:t>
                      </a:r>
                      <a:endParaRPr lang="en-US" sz="2800" b="1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53502">
                <a:tc>
                  <a:txBody>
                    <a:bodyPr/>
                    <a:lstStyle/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r>
                        <a:rPr lang="en-US" smtClean="0"/>
                        <a:t>Time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r>
                        <a:rPr lang="en-US" smtClean="0"/>
                        <a:t>Data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r>
                        <a:rPr lang="en-US" err="1" smtClean="0"/>
                        <a:t>Ack</a:t>
                      </a:r>
                      <a:r>
                        <a:rPr lang="en-US" smtClean="0"/>
                        <a:t>/</a:t>
                      </a:r>
                      <a:r>
                        <a:rPr lang="en-US" err="1" smtClean="0"/>
                        <a:t>Nak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r>
                        <a:rPr lang="en-US" smtClean="0"/>
                        <a:t>Payment</a:t>
                      </a:r>
                      <a:endParaRPr lang="en-US"/>
                    </a:p>
                  </a:txBody>
                  <a:tcPr anchor="ctr"/>
                </a:tc>
              </a:tr>
              <a:tr h="556122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</a:tr>
              <a:tr h="556122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2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</a:tr>
              <a:tr h="556122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3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</a:tr>
              <a:tr h="556122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4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</a:tr>
              <a:tr h="556122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5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4" name="Picture 2" descr="C:\Users\ehudb\Desktop\My Dropbox\Infocom 2011 Presentation\photos\602px-Station_Clock.svg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35686" y="2263795"/>
            <a:ext cx="604704" cy="602695"/>
          </a:xfrm>
          <a:prstGeom prst="rect">
            <a:avLst/>
          </a:prstGeom>
          <a:noFill/>
        </p:spPr>
      </p:pic>
      <p:grpSp>
        <p:nvGrpSpPr>
          <p:cNvPr id="6" name="Group 32"/>
          <p:cNvGrpSpPr/>
          <p:nvPr/>
        </p:nvGrpSpPr>
        <p:grpSpPr>
          <a:xfrm>
            <a:off x="5698628" y="2198085"/>
            <a:ext cx="659785" cy="765364"/>
            <a:chOff x="2793657" y="2929618"/>
            <a:chExt cx="1039032" cy="1236942"/>
          </a:xfrm>
        </p:grpSpPr>
        <p:pic>
          <p:nvPicPr>
            <p:cNvPr id="60" name="Picture 3" descr="C:\Users\ehudb\Desktop\My Dropbox\Infocom 2011 Presentation\photos\frame-v4c.gif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793657" y="2929618"/>
              <a:ext cx="1039032" cy="1236942"/>
            </a:xfrm>
            <a:prstGeom prst="rect">
              <a:avLst/>
            </a:prstGeom>
            <a:noFill/>
          </p:spPr>
        </p:pic>
        <p:sp>
          <p:nvSpPr>
            <p:cNvPr id="61" name="TextBox 60"/>
            <p:cNvSpPr txBox="1"/>
            <p:nvPr/>
          </p:nvSpPr>
          <p:spPr>
            <a:xfrm>
              <a:off x="2931169" y="3174521"/>
              <a:ext cx="698739" cy="7461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smtClean="0"/>
                <a:t>101000100101010110111000</a:t>
              </a:r>
              <a:endParaRPr lang="en-US" sz="1100"/>
            </a:p>
          </p:txBody>
        </p:sp>
      </p:grpSp>
      <p:grpSp>
        <p:nvGrpSpPr>
          <p:cNvPr id="7" name="Group 28"/>
          <p:cNvGrpSpPr/>
          <p:nvPr/>
        </p:nvGrpSpPr>
        <p:grpSpPr>
          <a:xfrm>
            <a:off x="6645063" y="2374290"/>
            <a:ext cx="919642" cy="478678"/>
            <a:chOff x="7864776" y="2074743"/>
            <a:chExt cx="919642" cy="478678"/>
          </a:xfrm>
        </p:grpSpPr>
        <p:pic>
          <p:nvPicPr>
            <p:cNvPr id="63" name="Picture 4" descr="C:\Users\ehudb\Desktop\My Dropbox\Infocom 2011 Presentation\photos\up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864776" y="2074743"/>
              <a:ext cx="388906" cy="452797"/>
            </a:xfrm>
            <a:prstGeom prst="rect">
              <a:avLst/>
            </a:prstGeom>
            <a:noFill/>
          </p:spPr>
        </p:pic>
        <p:pic>
          <p:nvPicPr>
            <p:cNvPr id="64" name="Picture 5" descr="C:\Users\ehudb\Desktop\My Dropbox\Infocom 2011 Presentation\photos\down.jpg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8413003" y="2117877"/>
              <a:ext cx="371415" cy="435544"/>
            </a:xfrm>
            <a:prstGeom prst="rect">
              <a:avLst/>
            </a:prstGeom>
            <a:noFill/>
          </p:spPr>
        </p:pic>
      </p:grpSp>
      <p:pic>
        <p:nvPicPr>
          <p:cNvPr id="65" name="Picture 2" descr="C:\Users\ehudb\Desktop\My Dropbox\Infocom 2011 Presentation\photos\lft_pic3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25538" y="2257788"/>
            <a:ext cx="965704" cy="714620"/>
          </a:xfrm>
          <a:prstGeom prst="rect">
            <a:avLst/>
          </a:prstGeom>
          <a:noFill/>
        </p:spPr>
      </p:pic>
      <p:pic>
        <p:nvPicPr>
          <p:cNvPr id="66" name="Picture 5" descr="C:\Users\ehudb\Desktop\My Dropbox\Infocom 2011 Presentation\photos\dow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83725" y="3886675"/>
            <a:ext cx="371415" cy="435544"/>
          </a:xfrm>
          <a:prstGeom prst="rect">
            <a:avLst/>
          </a:prstGeom>
          <a:noFill/>
        </p:spPr>
      </p:pic>
      <p:sp>
        <p:nvSpPr>
          <p:cNvPr id="67" name="TextBox 66"/>
          <p:cNvSpPr txBox="1"/>
          <p:nvPr/>
        </p:nvSpPr>
        <p:spPr>
          <a:xfrm>
            <a:off x="7889084" y="3917161"/>
            <a:ext cx="74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latin typeface="+mj-lt"/>
              </a:rPr>
              <a:t>0 Kb</a:t>
            </a:r>
            <a:endParaRPr lang="en-US"/>
          </a:p>
        </p:txBody>
      </p:sp>
      <p:pic>
        <p:nvPicPr>
          <p:cNvPr id="68" name="Picture 5" descr="C:\Users\ehudb\Desktop\My Dropbox\Infocom 2011 Presentation\photos\dow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78963" y="3324644"/>
            <a:ext cx="371415" cy="435544"/>
          </a:xfrm>
          <a:prstGeom prst="rect">
            <a:avLst/>
          </a:prstGeom>
          <a:noFill/>
        </p:spPr>
      </p:pic>
      <p:grpSp>
        <p:nvGrpSpPr>
          <p:cNvPr id="8" name="Group 43"/>
          <p:cNvGrpSpPr/>
          <p:nvPr/>
        </p:nvGrpSpPr>
        <p:grpSpPr>
          <a:xfrm>
            <a:off x="5495926" y="3378680"/>
            <a:ext cx="1135856" cy="371976"/>
            <a:chOff x="5500688" y="3847839"/>
            <a:chExt cx="1135856" cy="371976"/>
          </a:xfrm>
        </p:grpSpPr>
        <p:sp>
          <p:nvSpPr>
            <p:cNvPr id="70" name="Right Arrow 69"/>
            <p:cNvSpPr/>
            <p:nvPr/>
          </p:nvSpPr>
          <p:spPr>
            <a:xfrm>
              <a:off x="5500688" y="3847839"/>
              <a:ext cx="257175" cy="366974"/>
            </a:xfrm>
            <a:prstGeom prst="rightArrow">
              <a:avLst/>
            </a:prstGeom>
            <a:solidFill>
              <a:srgbClr val="FFFF00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1">
                <a:defRPr/>
              </a:pPr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722144" y="3850483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smtClean="0">
                  <a:latin typeface="+mj-lt"/>
                </a:rPr>
                <a:t>200Kb</a:t>
              </a:r>
              <a:endParaRPr lang="en-US"/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7884322" y="3355130"/>
            <a:ext cx="74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latin typeface="+mj-lt"/>
              </a:rPr>
              <a:t>0 Kb</a:t>
            </a:r>
            <a:endParaRPr lang="en-US"/>
          </a:p>
        </p:txBody>
      </p:sp>
      <p:grpSp>
        <p:nvGrpSpPr>
          <p:cNvPr id="9" name="Group 47"/>
          <p:cNvGrpSpPr/>
          <p:nvPr/>
        </p:nvGrpSpPr>
        <p:grpSpPr>
          <a:xfrm>
            <a:off x="5494238" y="3933549"/>
            <a:ext cx="1220886" cy="381261"/>
            <a:chOff x="5494238" y="4383621"/>
            <a:chExt cx="1220886" cy="381261"/>
          </a:xfrm>
        </p:grpSpPr>
        <p:sp>
          <p:nvSpPr>
            <p:cNvPr id="74" name="TextBox 73"/>
            <p:cNvSpPr txBox="1"/>
            <p:nvPr/>
          </p:nvSpPr>
          <p:spPr>
            <a:xfrm>
              <a:off x="5722143" y="4393427"/>
              <a:ext cx="9929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smtClean="0">
                  <a:latin typeface="+mj-lt"/>
                </a:rPr>
                <a:t>200Kb</a:t>
              </a:r>
              <a:endParaRPr lang="en-US"/>
            </a:p>
          </p:txBody>
        </p:sp>
        <p:sp>
          <p:nvSpPr>
            <p:cNvPr id="75" name="Right Arrow 74"/>
            <p:cNvSpPr/>
            <p:nvPr/>
          </p:nvSpPr>
          <p:spPr>
            <a:xfrm>
              <a:off x="5494238" y="4383621"/>
              <a:ext cx="263625" cy="381261"/>
            </a:xfrm>
            <a:prstGeom prst="rightArrow">
              <a:avLst>
                <a:gd name="adj1" fmla="val 50000"/>
                <a:gd name="adj2" fmla="val 47290"/>
              </a:avLst>
            </a:prstGeom>
            <a:solidFill>
              <a:srgbClr val="0070C0">
                <a:alpha val="18000"/>
              </a:srgbClr>
            </a:solidFill>
            <a:ln>
              <a:solidFill>
                <a:srgbClr val="2A6AB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1">
                <a:defRPr/>
              </a:pPr>
              <a:endParaRPr lang="en-US" sz="14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Group 47"/>
          <p:cNvGrpSpPr/>
          <p:nvPr/>
        </p:nvGrpSpPr>
        <p:grpSpPr>
          <a:xfrm>
            <a:off x="5496619" y="4478855"/>
            <a:ext cx="1220886" cy="381261"/>
            <a:chOff x="5494238" y="4383621"/>
            <a:chExt cx="1220886" cy="381261"/>
          </a:xfrm>
        </p:grpSpPr>
        <p:sp>
          <p:nvSpPr>
            <p:cNvPr id="77" name="TextBox 76"/>
            <p:cNvSpPr txBox="1"/>
            <p:nvPr/>
          </p:nvSpPr>
          <p:spPr>
            <a:xfrm>
              <a:off x="5722143" y="4393427"/>
              <a:ext cx="9929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smtClean="0">
                  <a:latin typeface="+mj-lt"/>
                </a:rPr>
                <a:t>200Kb</a:t>
              </a:r>
              <a:endParaRPr lang="en-US"/>
            </a:p>
          </p:txBody>
        </p:sp>
        <p:sp>
          <p:nvSpPr>
            <p:cNvPr id="78" name="Right Arrow 77"/>
            <p:cNvSpPr/>
            <p:nvPr/>
          </p:nvSpPr>
          <p:spPr>
            <a:xfrm>
              <a:off x="5494238" y="4383621"/>
              <a:ext cx="263625" cy="381261"/>
            </a:xfrm>
            <a:prstGeom prst="rightArrow">
              <a:avLst>
                <a:gd name="adj1" fmla="val 50000"/>
                <a:gd name="adj2" fmla="val 47290"/>
              </a:avLst>
            </a:prstGeom>
            <a:solidFill>
              <a:srgbClr val="0070C0">
                <a:alpha val="18000"/>
              </a:srgbClr>
            </a:solidFill>
            <a:ln>
              <a:solidFill>
                <a:srgbClr val="2A6AB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1">
                <a:defRPr/>
              </a:pPr>
              <a:endParaRPr lang="en-US" sz="14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Group 47"/>
          <p:cNvGrpSpPr/>
          <p:nvPr/>
        </p:nvGrpSpPr>
        <p:grpSpPr>
          <a:xfrm>
            <a:off x="5491856" y="5031305"/>
            <a:ext cx="1220886" cy="381261"/>
            <a:chOff x="5494238" y="4383621"/>
            <a:chExt cx="1220886" cy="381261"/>
          </a:xfrm>
        </p:grpSpPr>
        <p:sp>
          <p:nvSpPr>
            <p:cNvPr id="80" name="TextBox 79"/>
            <p:cNvSpPr txBox="1"/>
            <p:nvPr/>
          </p:nvSpPr>
          <p:spPr>
            <a:xfrm>
              <a:off x="5722143" y="4393427"/>
              <a:ext cx="9929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smtClean="0">
                  <a:latin typeface="+mj-lt"/>
                </a:rPr>
                <a:t>200Kb</a:t>
              </a:r>
              <a:endParaRPr lang="en-US"/>
            </a:p>
          </p:txBody>
        </p:sp>
        <p:sp>
          <p:nvSpPr>
            <p:cNvPr id="81" name="Right Arrow 80"/>
            <p:cNvSpPr/>
            <p:nvPr/>
          </p:nvSpPr>
          <p:spPr>
            <a:xfrm>
              <a:off x="5494238" y="4383621"/>
              <a:ext cx="263625" cy="381261"/>
            </a:xfrm>
            <a:prstGeom prst="rightArrow">
              <a:avLst>
                <a:gd name="adj1" fmla="val 50000"/>
                <a:gd name="adj2" fmla="val 47290"/>
              </a:avLst>
            </a:prstGeom>
            <a:solidFill>
              <a:srgbClr val="0070C0">
                <a:alpha val="18000"/>
              </a:srgbClr>
            </a:solidFill>
            <a:ln>
              <a:solidFill>
                <a:srgbClr val="2A6AB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1">
                <a:defRPr/>
              </a:pPr>
              <a:endParaRPr lang="en-US" sz="14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47"/>
          <p:cNvGrpSpPr/>
          <p:nvPr/>
        </p:nvGrpSpPr>
        <p:grpSpPr>
          <a:xfrm>
            <a:off x="5484712" y="5595642"/>
            <a:ext cx="1220886" cy="381261"/>
            <a:chOff x="5494238" y="4383621"/>
            <a:chExt cx="1220886" cy="381261"/>
          </a:xfrm>
        </p:grpSpPr>
        <p:sp>
          <p:nvSpPr>
            <p:cNvPr id="86" name="TextBox 85"/>
            <p:cNvSpPr txBox="1"/>
            <p:nvPr/>
          </p:nvSpPr>
          <p:spPr>
            <a:xfrm>
              <a:off x="5722143" y="4393427"/>
              <a:ext cx="9929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smtClean="0">
                  <a:latin typeface="+mj-lt"/>
                </a:rPr>
                <a:t>200Kb</a:t>
              </a:r>
              <a:endParaRPr lang="en-US"/>
            </a:p>
          </p:txBody>
        </p:sp>
        <p:sp>
          <p:nvSpPr>
            <p:cNvPr id="87" name="Right Arrow 86"/>
            <p:cNvSpPr/>
            <p:nvPr/>
          </p:nvSpPr>
          <p:spPr>
            <a:xfrm>
              <a:off x="5494238" y="4383621"/>
              <a:ext cx="263625" cy="381261"/>
            </a:xfrm>
            <a:prstGeom prst="rightArrow">
              <a:avLst>
                <a:gd name="adj1" fmla="val 50000"/>
                <a:gd name="adj2" fmla="val 47290"/>
              </a:avLst>
            </a:prstGeom>
            <a:solidFill>
              <a:srgbClr val="0070C0">
                <a:alpha val="18000"/>
              </a:srgbClr>
            </a:solidFill>
            <a:ln>
              <a:solidFill>
                <a:srgbClr val="2A6AB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1">
                <a:defRPr/>
              </a:pPr>
              <a:endParaRPr lang="en-US" sz="1400" b="1">
                <a:solidFill>
                  <a:schemeClr val="tx1"/>
                </a:solidFill>
              </a:endParaRPr>
            </a:p>
          </p:txBody>
        </p:sp>
      </p:grpSp>
      <p:pic>
        <p:nvPicPr>
          <p:cNvPr id="88" name="Picture 5" descr="C:\Users\ehudb\Desktop\My Dropbox\Infocom 2011 Presentation\photos\dow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900394" y="4453412"/>
            <a:ext cx="371415" cy="435544"/>
          </a:xfrm>
          <a:prstGeom prst="rect">
            <a:avLst/>
          </a:prstGeom>
          <a:noFill/>
        </p:spPr>
      </p:pic>
      <p:pic>
        <p:nvPicPr>
          <p:cNvPr id="90" name="Picture 5" descr="C:\Users\ehudb\Desktop\My Dropbox\Infocom 2011 Presentation\photos\dow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902777" y="5005807"/>
            <a:ext cx="371415" cy="435544"/>
          </a:xfrm>
          <a:prstGeom prst="rect">
            <a:avLst/>
          </a:prstGeom>
          <a:noFill/>
        </p:spPr>
      </p:pic>
      <p:sp>
        <p:nvSpPr>
          <p:cNvPr id="92" name="TextBox 91"/>
          <p:cNvSpPr txBox="1"/>
          <p:nvPr/>
        </p:nvSpPr>
        <p:spPr>
          <a:xfrm>
            <a:off x="7891464" y="4483898"/>
            <a:ext cx="74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latin typeface="+mj-lt"/>
              </a:rPr>
              <a:t>0 Kb</a:t>
            </a:r>
            <a:endParaRPr lang="en-US"/>
          </a:p>
        </p:txBody>
      </p:sp>
      <p:sp>
        <p:nvSpPr>
          <p:cNvPr id="94" name="TextBox 93"/>
          <p:cNvSpPr txBox="1"/>
          <p:nvPr/>
        </p:nvSpPr>
        <p:spPr>
          <a:xfrm>
            <a:off x="7879558" y="5014861"/>
            <a:ext cx="74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latin typeface="+mj-lt"/>
              </a:rPr>
              <a:t>0 Kb</a:t>
            </a:r>
            <a:endParaRPr lang="en-US"/>
          </a:p>
        </p:txBody>
      </p:sp>
      <p:sp>
        <p:nvSpPr>
          <p:cNvPr id="95" name="TextBox 94"/>
          <p:cNvSpPr txBox="1"/>
          <p:nvPr/>
        </p:nvSpPr>
        <p:spPr>
          <a:xfrm>
            <a:off x="7734303" y="5612609"/>
            <a:ext cx="1131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latin typeface="+mj-lt"/>
              </a:rPr>
              <a:t>200 Kb</a:t>
            </a:r>
            <a:endParaRPr lang="en-US"/>
          </a:p>
        </p:txBody>
      </p:sp>
      <p:pic>
        <p:nvPicPr>
          <p:cNvPr id="96" name="Picture 4" descr="C:\Users\ehudb\Desktop\My Dropbox\Infocom 2011 Presentation\photos\up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16525" y="5560401"/>
            <a:ext cx="388906" cy="452797"/>
          </a:xfrm>
          <a:prstGeom prst="rect">
            <a:avLst/>
          </a:prstGeom>
          <a:noFill/>
        </p:spPr>
      </p:pic>
      <p:pic>
        <p:nvPicPr>
          <p:cNvPr id="97" name="Picture 7" descr="C:\Documents and Settings\Administrator.CROW2004\Desktop\מצגת\ba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11319" y="1593410"/>
            <a:ext cx="389863" cy="435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" name="TextBox 54"/>
          <p:cNvSpPr txBox="1"/>
          <p:nvPr/>
        </p:nvSpPr>
        <p:spPr>
          <a:xfrm>
            <a:off x="2935064" y="5990272"/>
            <a:ext cx="1508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b="1" smtClean="0">
                <a:latin typeface="+mj-lt"/>
              </a:rPr>
              <a:t>Malicious</a:t>
            </a:r>
          </a:p>
          <a:p>
            <a:pPr algn="ctr" rtl="1"/>
            <a:r>
              <a:rPr lang="en-US" b="1" smtClean="0">
                <a:latin typeface="+mj-lt"/>
              </a:rPr>
              <a:t>User</a:t>
            </a:r>
            <a:endParaRPr lang="en-US" b="1">
              <a:latin typeface="+mj-lt"/>
            </a:endParaRPr>
          </a:p>
        </p:txBody>
      </p:sp>
      <p:sp>
        <p:nvSpPr>
          <p:cNvPr id="56" name="TextBox 13"/>
          <p:cNvSpPr txBox="1">
            <a:spLocks noChangeArrowheads="1"/>
          </p:cNvSpPr>
          <p:nvPr/>
        </p:nvSpPr>
        <p:spPr bwMode="auto">
          <a:xfrm>
            <a:off x="0" y="6111237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en-US" b="1">
                <a:latin typeface="+mj-lt"/>
              </a:rPr>
              <a:t>Base </a:t>
            </a:r>
            <a:r>
              <a:rPr lang="en-US" b="1" smtClean="0">
                <a:latin typeface="+mj-lt"/>
              </a:rPr>
              <a:t>Station</a:t>
            </a:r>
            <a:endParaRPr lang="en-US" b="1">
              <a:latin typeface="+mj-lt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477080" y="1470991"/>
            <a:ext cx="3627782" cy="113306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mtClean="0">
                <a:latin typeface="+mj-lt"/>
              </a:rPr>
              <a:t>Rate selected</a:t>
            </a:r>
            <a:r>
              <a:rPr lang="en-US" b="1" smtClean="0">
                <a:latin typeface="+mj-lt"/>
              </a:rPr>
              <a:t>: 200 b/s</a:t>
            </a:r>
          </a:p>
          <a:p>
            <a:pPr algn="ctr"/>
            <a:r>
              <a:rPr lang="en-US" smtClean="0">
                <a:latin typeface="+mj-lt"/>
              </a:rPr>
              <a:t>Prob. For frame loss = </a:t>
            </a:r>
            <a:r>
              <a:rPr lang="en-US" b="1" smtClean="0">
                <a:latin typeface="+mj-lt"/>
              </a:rPr>
              <a:t>0.2</a:t>
            </a:r>
          </a:p>
          <a:p>
            <a:pPr algn="ctr"/>
            <a:r>
              <a:rPr lang="de-CH" b="1" smtClean="0">
                <a:latin typeface="+mj-lt"/>
              </a:rPr>
              <a:t>R</a:t>
            </a:r>
            <a:r>
              <a:rPr lang="de-CH" b="1" baseline="30000" smtClean="0">
                <a:latin typeface="+mj-lt"/>
              </a:rPr>
              <a:t>e</a:t>
            </a:r>
            <a:r>
              <a:rPr lang="de-CH" b="1" baseline="-25000" smtClean="0">
                <a:latin typeface="+mj-lt"/>
              </a:rPr>
              <a:t>i</a:t>
            </a:r>
            <a:r>
              <a:rPr lang="de-CH" b="1" smtClean="0">
                <a:latin typeface="+mj-lt"/>
              </a:rPr>
              <a:t>(t) </a:t>
            </a:r>
            <a:r>
              <a:rPr lang="en-US" smtClean="0">
                <a:latin typeface="+mj-lt"/>
              </a:rPr>
              <a:t>= 200(1-0.2)=</a:t>
            </a:r>
            <a:r>
              <a:rPr lang="en-US" b="1" smtClean="0">
                <a:latin typeface="+mj-lt"/>
              </a:rPr>
              <a:t>160 b/s</a:t>
            </a:r>
          </a:p>
        </p:txBody>
      </p:sp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29000" y="5035954"/>
            <a:ext cx="526774" cy="990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" name="Slide Number Placeholder 5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23A8-77DE-4E8A-BDD8-F21472C3C088}" type="slidenum">
              <a:rPr lang="de-CH" smtClean="0"/>
              <a:pPr/>
              <a:t>13</a:t>
            </a:fld>
            <a:endParaRPr lang="de-CH" smtClean="0"/>
          </a:p>
          <a:p>
            <a:endParaRPr lang="de-CH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7" grpId="0" animBg="1"/>
      <p:bldP spid="9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Retransmissions Attack – Simulation Results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948" y="1676400"/>
            <a:ext cx="4907791" cy="4724400"/>
          </a:xfrm>
        </p:spPr>
        <p:txBody>
          <a:bodyPr/>
          <a:lstStyle/>
          <a:p>
            <a:pPr marL="342900" lvl="1" indent="-342900">
              <a:spcBef>
                <a:spcPct val="0"/>
              </a:spcBef>
              <a:buClr>
                <a:srgbClr val="2A6AB3"/>
              </a:buClr>
              <a:buSzPct val="110000"/>
            </a:pPr>
            <a:r>
              <a:rPr lang="en-US" sz="2400" u="sng" dirty="0" smtClean="0"/>
              <a:t>Example:</a:t>
            </a:r>
          </a:p>
          <a:p>
            <a:pPr marL="742950" lvl="2" indent="-342900">
              <a:spcBef>
                <a:spcPct val="0"/>
              </a:spcBef>
              <a:buClr>
                <a:srgbClr val="2A6AB3"/>
              </a:buClr>
              <a:buSzPct val="110000"/>
            </a:pPr>
            <a:r>
              <a:rPr lang="en-US" sz="2400" dirty="0" smtClean="0"/>
              <a:t>10% are malicious</a:t>
            </a:r>
          </a:p>
          <a:p>
            <a:pPr marL="742950" lvl="2" indent="-342900">
              <a:spcBef>
                <a:spcPct val="0"/>
              </a:spcBef>
              <a:buClr>
                <a:srgbClr val="2A6AB3"/>
              </a:buClr>
              <a:buSzPct val="110000"/>
            </a:pPr>
            <a:r>
              <a:rPr lang="en-US" sz="2400" dirty="0" smtClean="0"/>
              <a:t># of retransmissions are limited to </a:t>
            </a:r>
            <a:r>
              <a:rPr lang="en-US" sz="2800" b="1" dirty="0" err="1" smtClean="0">
                <a:solidFill>
                  <a:srgbClr val="2A6AB3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 b="1" baseline="-25000" dirty="0" err="1" smtClean="0">
                <a:solidFill>
                  <a:srgbClr val="2A6AB3"/>
                </a:solidFill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en-US" sz="2000" dirty="0" smtClean="0"/>
              <a:t> </a:t>
            </a:r>
            <a:r>
              <a:rPr lang="en-US" sz="2400" dirty="0" smtClean="0"/>
              <a:t>=</a:t>
            </a:r>
            <a:r>
              <a:rPr lang="en-US" sz="2400" dirty="0" smtClean="0"/>
              <a:t>10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pPr marL="742950" lvl="2" indent="-342900">
              <a:spcBef>
                <a:spcPct val="0"/>
              </a:spcBef>
              <a:buClr>
                <a:srgbClr val="2A6AB3"/>
              </a:buClr>
              <a:buSzPct val="110000"/>
            </a:pPr>
            <a:endParaRPr lang="en-US" sz="2400" dirty="0" smtClean="0"/>
          </a:p>
          <a:p>
            <a:pPr marL="742950" lvl="2" indent="-342900">
              <a:spcBef>
                <a:spcPct val="0"/>
              </a:spcBef>
              <a:buClr>
                <a:srgbClr val="2A6AB3"/>
              </a:buClr>
              <a:buSzPct val="110000"/>
              <a:buNone/>
            </a:pPr>
            <a:r>
              <a:rPr lang="en-US" sz="2800" b="1" dirty="0" smtClean="0"/>
              <a:t>40</a:t>
            </a:r>
            <a:r>
              <a:rPr lang="en-US" sz="2800" b="1" dirty="0" smtClean="0"/>
              <a:t>% time share loss </a:t>
            </a:r>
            <a:r>
              <a:rPr lang="en-US" sz="2800" b="1" dirty="0" smtClean="0"/>
              <a:t>for</a:t>
            </a:r>
            <a:br>
              <a:rPr lang="en-US" sz="2800" b="1" dirty="0" smtClean="0"/>
            </a:br>
            <a:r>
              <a:rPr lang="en-US" sz="2800" b="1" dirty="0" smtClean="0"/>
              <a:t>  every </a:t>
            </a:r>
            <a:r>
              <a:rPr lang="en-US" sz="2800" b="1" dirty="0" smtClean="0"/>
              <a:t>regular </a:t>
            </a:r>
            <a:r>
              <a:rPr lang="en-US" sz="2800" b="1" dirty="0" smtClean="0"/>
              <a:t>user</a:t>
            </a:r>
            <a:endParaRPr lang="en-US" sz="1100" b="1" dirty="0" smtClean="0"/>
          </a:p>
          <a:p>
            <a:endParaRPr lang="en-US" sz="1200" dirty="0" smtClean="0"/>
          </a:p>
          <a:p>
            <a:endParaRPr lang="en-US" sz="1050" dirty="0" smtClean="0"/>
          </a:p>
          <a:p>
            <a:pPr>
              <a:buNone/>
            </a:pPr>
            <a:endParaRPr lang="en-US" sz="1050" dirty="0" smtClean="0"/>
          </a:p>
          <a:p>
            <a:endParaRPr lang="en-US" sz="105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23A8-77DE-4E8A-BDD8-F21472C3C088}" type="slidenum">
              <a:rPr lang="de-CH" smtClean="0"/>
              <a:pPr/>
              <a:t>14</a:t>
            </a:fld>
            <a:endParaRPr lang="de-CH" smtClean="0"/>
          </a:p>
          <a:p>
            <a:endParaRPr lang="de-CH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25368" y="2229490"/>
            <a:ext cx="3414945" cy="2857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7"/>
          <p:cNvSpPr/>
          <p:nvPr/>
        </p:nvSpPr>
        <p:spPr bwMode="auto">
          <a:xfrm>
            <a:off x="6137611" y="3819023"/>
            <a:ext cx="100012" cy="100014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81609" y="5435029"/>
            <a:ext cx="34623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buClr>
                <a:srgbClr val="2A6AB3"/>
              </a:buClr>
              <a:buSzPct val="110000"/>
            </a:pPr>
            <a:r>
              <a:rPr lang="en-US" sz="1600" dirty="0" smtClean="0"/>
              <a:t>X – Percentage of malicious users</a:t>
            </a:r>
          </a:p>
          <a:p>
            <a:pPr marL="342900" lvl="1" indent="-342900">
              <a:buClr>
                <a:srgbClr val="2A6AB3"/>
              </a:buClr>
              <a:buSzPct val="110000"/>
            </a:pPr>
            <a:r>
              <a:rPr lang="en-US" sz="1600" dirty="0" smtClean="0"/>
              <a:t>Y – Time share loss for regular users</a:t>
            </a:r>
          </a:p>
          <a:p>
            <a:endParaRPr lang="en-US" sz="1400" dirty="0"/>
          </a:p>
        </p:txBody>
      </p:sp>
      <p:sp>
        <p:nvSpPr>
          <p:cNvPr id="11" name="Down Arrow 10"/>
          <p:cNvSpPr/>
          <p:nvPr/>
        </p:nvSpPr>
        <p:spPr bwMode="auto">
          <a:xfrm>
            <a:off x="2691829" y="3801437"/>
            <a:ext cx="708917" cy="801384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Results </a:t>
            </a: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70137" y="1676400"/>
          <a:ext cx="8061325" cy="3596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99929"/>
                <a:gridCol w="1190349"/>
                <a:gridCol w="1190349"/>
                <a:gridCol w="1190349"/>
                <a:gridCol w="1190349"/>
              </a:tblGrid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smtClean="0"/>
                        <a:t>Fast Ret.</a:t>
                      </a:r>
                      <a:endParaRPr lang="en-US" sz="20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smtClean="0"/>
                        <a:t>Slow Ret.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smtClean="0"/>
                        <a:t>Averaging</a:t>
                      </a:r>
                      <a:r>
                        <a:rPr lang="en-US" sz="2000" b="1" baseline="0" smtClean="0"/>
                        <a:t> Method</a:t>
                      </a:r>
                      <a:endParaRPr lang="en-US" sz="2000" b="1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ym typeface="Wingdings"/>
                        </a:rPr>
                        <a:t>Immune</a:t>
                      </a:r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/>
                        <a:t>Fair</a:t>
                      </a:r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ym typeface="Wingdings"/>
                        </a:rPr>
                        <a:t>Immune</a:t>
                      </a:r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/>
                        <a:t>Fair</a:t>
                      </a:r>
                      <a:endParaRPr lang="en-US" sz="2000" b="1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Admitted Avg. (original)</a:t>
                      </a:r>
                      <a:endParaRPr lang="en-US" sz="2000" b="0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US" sz="4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4000" b="1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US" sz="4000" b="1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4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0" b="1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4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0" b="1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4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4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4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4000" b="1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4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4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23A8-77DE-4E8A-BDD8-F21472C3C088}" type="slidenum">
              <a:rPr lang="de-CH" smtClean="0"/>
              <a:pPr/>
              <a:t>15</a:t>
            </a:fld>
            <a:endParaRPr lang="de-CH" smtClean="0"/>
          </a:p>
          <a:p>
            <a:endParaRPr lang="de-CH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Sol #1 – Transmission Average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574" y="1676400"/>
            <a:ext cx="8607425" cy="4724400"/>
          </a:xfrm>
        </p:spPr>
        <p:txBody>
          <a:bodyPr/>
          <a:lstStyle/>
          <a:p>
            <a:endParaRPr lang="en-US" sz="2400" dirty="0" smtClean="0"/>
          </a:p>
          <a:p>
            <a:r>
              <a:rPr lang="en-US" sz="2400" dirty="0" smtClean="0"/>
              <a:t>Sol </a:t>
            </a:r>
            <a:r>
              <a:rPr lang="en-US" sz="2400" dirty="0" smtClean="0"/>
              <a:t>#1 - “Pay” for every transmitted </a:t>
            </a:r>
            <a:r>
              <a:rPr lang="en-US" sz="2400" dirty="0" smtClean="0"/>
              <a:t>frame</a:t>
            </a:r>
          </a:p>
          <a:p>
            <a:endParaRPr lang="en-US" sz="2400" b="1" dirty="0" smtClean="0">
              <a:solidFill>
                <a:srgbClr val="2A6AB3"/>
              </a:solidFill>
              <a:latin typeface="Times" pitchFamily="18" charset="0"/>
              <a:cs typeface="Tahoma" pitchFamily="34" charset="0"/>
            </a:endParaRPr>
          </a:p>
          <a:p>
            <a:endParaRPr lang="en-US" sz="2400" b="1" dirty="0" smtClean="0">
              <a:solidFill>
                <a:srgbClr val="2A6AB3"/>
              </a:solidFill>
              <a:latin typeface="Times" pitchFamily="18" charset="0"/>
              <a:cs typeface="Tahoma" pitchFamily="34" charset="0"/>
            </a:endParaRPr>
          </a:p>
          <a:p>
            <a:r>
              <a:rPr lang="en-US" sz="2200" b="1" dirty="0" smtClean="0">
                <a:solidFill>
                  <a:srgbClr val="2A6AB3"/>
                </a:solidFill>
                <a:latin typeface="Times" pitchFamily="18" charset="0"/>
                <a:cs typeface="Tahoma" pitchFamily="34" charset="0"/>
              </a:rPr>
              <a:t>1</a:t>
            </a:r>
            <a:r>
              <a:rPr lang="en-US" sz="2200" b="1" baseline="-25000" dirty="0" smtClean="0">
                <a:solidFill>
                  <a:srgbClr val="2A6AB3"/>
                </a:solidFill>
                <a:latin typeface="Times" pitchFamily="18" charset="0"/>
                <a:cs typeface="Tahoma" pitchFamily="34" charset="0"/>
              </a:rPr>
              <a:t>i</a:t>
            </a:r>
            <a:r>
              <a:rPr lang="en-US" sz="2400" b="1" baseline="30000" dirty="0" smtClean="0">
                <a:solidFill>
                  <a:srgbClr val="C00000"/>
                </a:solidFill>
                <a:latin typeface="Times" pitchFamily="18" charset="0"/>
                <a:cs typeface="Tahoma" pitchFamily="34" charset="0"/>
              </a:rPr>
              <a:t>snd</a:t>
            </a:r>
            <a:r>
              <a:rPr lang="en-US" sz="2200" b="1" dirty="0" smtClean="0">
                <a:solidFill>
                  <a:srgbClr val="2A6AB3"/>
                </a:solidFill>
                <a:latin typeface="Times" pitchFamily="18" charset="0"/>
                <a:cs typeface="Tahoma" pitchFamily="34" charset="0"/>
              </a:rPr>
              <a:t>(t</a:t>
            </a:r>
            <a:r>
              <a:rPr lang="en-US" sz="2200" b="1" dirty="0" smtClean="0">
                <a:solidFill>
                  <a:srgbClr val="2A6AB3"/>
                </a:solidFill>
                <a:latin typeface="Times" pitchFamily="18" charset="0"/>
                <a:cs typeface="Tahoma" pitchFamily="34" charset="0"/>
              </a:rPr>
              <a:t>) = 1 </a:t>
            </a:r>
            <a:r>
              <a:rPr lang="en-US" sz="2200" dirty="0" smtClean="0">
                <a:cs typeface="Tahoma" pitchFamily="34" charset="0"/>
              </a:rPr>
              <a:t>if a frame was </a:t>
            </a:r>
            <a:r>
              <a:rPr lang="en-US" sz="2200" b="1" u="sng" dirty="0" smtClean="0">
                <a:cs typeface="Tahoma" pitchFamily="34" charset="0"/>
              </a:rPr>
              <a:t>sent</a:t>
            </a:r>
            <a:r>
              <a:rPr lang="en-US" sz="2200" dirty="0" smtClean="0">
                <a:cs typeface="Tahoma" pitchFamily="34" charset="0"/>
              </a:rPr>
              <a:t> (o/w</a:t>
            </a:r>
            <a:r>
              <a:rPr lang="en-US" sz="2200" b="1" dirty="0" smtClean="0">
                <a:cs typeface="Tahoma" pitchFamily="34" charset="0"/>
              </a:rPr>
              <a:t> </a:t>
            </a:r>
            <a:r>
              <a:rPr lang="en-US" sz="2200" b="1" dirty="0" smtClean="0">
                <a:solidFill>
                  <a:srgbClr val="2A6AB3"/>
                </a:solidFill>
                <a:latin typeface="Times" pitchFamily="18" charset="0"/>
                <a:cs typeface="Tahoma" pitchFamily="34" charset="0"/>
              </a:rPr>
              <a:t>0</a:t>
            </a:r>
            <a:r>
              <a:rPr lang="en-US" sz="2200" dirty="0" smtClean="0">
                <a:cs typeface="Tahoma" pitchFamily="34" charset="0"/>
              </a:rPr>
              <a:t>)</a:t>
            </a:r>
            <a:r>
              <a:rPr lang="en-US" sz="2200" b="1" dirty="0" smtClean="0">
                <a:solidFill>
                  <a:srgbClr val="2A6AB3"/>
                </a:solidFill>
                <a:latin typeface="Times" pitchFamily="18" charset="0"/>
                <a:cs typeface="Tahoma" pitchFamily="34" charset="0"/>
              </a:rPr>
              <a:t> </a:t>
            </a:r>
          </a:p>
          <a:p>
            <a:pPr lvl="1"/>
            <a:endParaRPr lang="en-US" sz="2200" b="1" dirty="0" smtClean="0">
              <a:solidFill>
                <a:srgbClr val="2A6AB3"/>
              </a:solidFill>
              <a:latin typeface="Times" pitchFamily="18" charset="0"/>
              <a:cs typeface="Tahoma" pitchFamily="34" charset="0"/>
            </a:endParaRPr>
          </a:p>
          <a:p>
            <a:endParaRPr lang="en-US" sz="2400" dirty="0" smtClean="0"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23A8-77DE-4E8A-BDD8-F21472C3C088}" type="slidenum">
              <a:rPr lang="de-CH" smtClean="0"/>
              <a:pPr/>
              <a:t>16</a:t>
            </a:fld>
            <a:endParaRPr lang="de-CH" smtClean="0"/>
          </a:p>
          <a:p>
            <a:endParaRPr lang="de-CH"/>
          </a:p>
        </p:txBody>
      </p:sp>
      <p:grpSp>
        <p:nvGrpSpPr>
          <p:cNvPr id="8" name="Group 7"/>
          <p:cNvGrpSpPr/>
          <p:nvPr/>
        </p:nvGrpSpPr>
        <p:grpSpPr>
          <a:xfrm>
            <a:off x="1512568" y="2534080"/>
            <a:ext cx="5968539" cy="646331"/>
            <a:chOff x="1517330" y="3718903"/>
            <a:chExt cx="5968539" cy="646331"/>
          </a:xfrm>
        </p:grpSpPr>
        <p:sp>
          <p:nvSpPr>
            <p:cNvPr id="9" name="TextBox 8"/>
            <p:cNvSpPr txBox="1"/>
            <p:nvPr/>
          </p:nvSpPr>
          <p:spPr>
            <a:xfrm>
              <a:off x="1517330" y="3718903"/>
              <a:ext cx="596853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sz="2800" b="1" baseline="-25000" dirty="0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800" b="1" dirty="0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(t+1) =  (1-</a:t>
              </a:r>
              <a:r>
                <a:rPr lang="el-GR" sz="2800" b="1" dirty="0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3600" b="1" dirty="0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ε</a:t>
              </a:r>
              <a:r>
                <a:rPr lang="en-US" sz="2800" b="1" dirty="0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)A</a:t>
              </a:r>
              <a:r>
                <a:rPr lang="en-US" sz="2800" b="1" baseline="-25000" dirty="0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800" b="1" dirty="0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(t) +</a:t>
              </a:r>
              <a:r>
                <a:rPr lang="el-GR" sz="2800" b="1" dirty="0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3600" b="1" dirty="0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ε</a:t>
              </a:r>
              <a:r>
                <a:rPr lang="en-US" sz="2800" b="1" dirty="0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  <a:sym typeface="Wingdings"/>
                </a:rPr>
                <a:t></a:t>
              </a:r>
              <a:r>
                <a:rPr lang="en-US" sz="2800" b="1" dirty="0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2800" b="1" baseline="-25000" dirty="0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800" b="1" baseline="3000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snd</a:t>
              </a:r>
              <a:r>
                <a:rPr lang="en-US" sz="2800" b="1" dirty="0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(t)</a:t>
              </a:r>
              <a:r>
                <a:rPr lang="en-US" sz="2800" b="1" dirty="0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  <a:sym typeface="Wingdings"/>
                </a:rPr>
                <a:t></a:t>
              </a:r>
              <a:r>
                <a:rPr lang="en-US" sz="2800" b="1" dirty="0" err="1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800" b="1" baseline="-25000" dirty="0" err="1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800" b="1" dirty="0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(t)  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262562" y="3821907"/>
              <a:ext cx="1073945" cy="535782"/>
            </a:xfrm>
            <a:prstGeom prst="rect">
              <a:avLst/>
            </a:pr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Immunity of “Transmission Average”</a:t>
            </a:r>
            <a:endParaRPr lang="en-US" sz="2800" dirty="0"/>
          </a:p>
        </p:txBody>
      </p:sp>
      <p:graphicFrame>
        <p:nvGraphicFramePr>
          <p:cNvPr id="52" name="Table 51"/>
          <p:cNvGraphicFramePr>
            <a:graphicFrameLocks noGrp="1"/>
          </p:cNvGraphicFramePr>
          <p:nvPr/>
        </p:nvGraphicFramePr>
        <p:xfrm>
          <a:off x="4639734" y="1563109"/>
          <a:ext cx="4130298" cy="44874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8933"/>
                <a:gridCol w="1140178"/>
                <a:gridCol w="1061155"/>
                <a:gridCol w="1150032"/>
              </a:tblGrid>
              <a:tr h="502808">
                <a:tc gridSpan="4">
                  <a:txBody>
                    <a:bodyPr/>
                    <a:lstStyle/>
                    <a:p>
                      <a:pPr algn="ctr"/>
                      <a:r>
                        <a:rPr lang="en-US" sz="2800" b="1" smtClean="0"/>
                        <a:t>Malicious user  </a:t>
                      </a:r>
                      <a:endParaRPr lang="en-US" sz="2800" b="1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53502">
                <a:tc>
                  <a:txBody>
                    <a:bodyPr/>
                    <a:lstStyle/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r>
                        <a:rPr lang="en-US" smtClean="0"/>
                        <a:t>Time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r>
                        <a:rPr lang="en-US" smtClean="0"/>
                        <a:t>Data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r>
                        <a:rPr lang="en-US" err="1" smtClean="0"/>
                        <a:t>Ack</a:t>
                      </a:r>
                      <a:r>
                        <a:rPr lang="en-US" smtClean="0"/>
                        <a:t>/</a:t>
                      </a:r>
                      <a:r>
                        <a:rPr lang="en-US" err="1" smtClean="0"/>
                        <a:t>Nak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r>
                        <a:rPr lang="en-US" smtClean="0"/>
                        <a:t>Payment</a:t>
                      </a:r>
                      <a:endParaRPr lang="en-US"/>
                    </a:p>
                  </a:txBody>
                  <a:tcPr anchor="ctr"/>
                </a:tc>
              </a:tr>
              <a:tr h="556122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</a:tr>
              <a:tr h="556122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2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</a:tr>
              <a:tr h="556122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3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</a:tr>
              <a:tr h="556122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4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</a:tr>
              <a:tr h="556122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5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4" name="Picture 2" descr="C:\Users\ehudb\Desktop\My Dropbox\Infocom 2011 Presentation\photos\602px-Station_Clock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5686" y="2263795"/>
            <a:ext cx="604704" cy="602695"/>
          </a:xfrm>
          <a:prstGeom prst="rect">
            <a:avLst/>
          </a:prstGeom>
          <a:noFill/>
        </p:spPr>
      </p:pic>
      <p:grpSp>
        <p:nvGrpSpPr>
          <p:cNvPr id="6" name="Group 32"/>
          <p:cNvGrpSpPr/>
          <p:nvPr/>
        </p:nvGrpSpPr>
        <p:grpSpPr>
          <a:xfrm>
            <a:off x="5698628" y="2198085"/>
            <a:ext cx="659785" cy="765364"/>
            <a:chOff x="2793657" y="2929618"/>
            <a:chExt cx="1039032" cy="1236942"/>
          </a:xfrm>
        </p:grpSpPr>
        <p:pic>
          <p:nvPicPr>
            <p:cNvPr id="60" name="Picture 3" descr="C:\Users\ehudb\Desktop\My Dropbox\Infocom 2011 Presentation\photos\frame-v4c.gi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93657" y="2929618"/>
              <a:ext cx="1039032" cy="1236942"/>
            </a:xfrm>
            <a:prstGeom prst="rect">
              <a:avLst/>
            </a:prstGeom>
            <a:noFill/>
          </p:spPr>
        </p:pic>
        <p:sp>
          <p:nvSpPr>
            <p:cNvPr id="61" name="TextBox 60"/>
            <p:cNvSpPr txBox="1"/>
            <p:nvPr/>
          </p:nvSpPr>
          <p:spPr>
            <a:xfrm>
              <a:off x="2931169" y="3174521"/>
              <a:ext cx="698739" cy="7461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smtClean="0"/>
                <a:t>101000100101010110111000</a:t>
              </a:r>
              <a:endParaRPr lang="en-US" sz="1100"/>
            </a:p>
          </p:txBody>
        </p:sp>
      </p:grpSp>
      <p:grpSp>
        <p:nvGrpSpPr>
          <p:cNvPr id="7" name="Group 28"/>
          <p:cNvGrpSpPr/>
          <p:nvPr/>
        </p:nvGrpSpPr>
        <p:grpSpPr>
          <a:xfrm>
            <a:off x="6645063" y="2374290"/>
            <a:ext cx="919642" cy="478678"/>
            <a:chOff x="7864776" y="2074743"/>
            <a:chExt cx="919642" cy="478678"/>
          </a:xfrm>
        </p:grpSpPr>
        <p:pic>
          <p:nvPicPr>
            <p:cNvPr id="63" name="Picture 4" descr="C:\Users\ehudb\Desktop\My Dropbox\Infocom 2011 Presentation\photos\up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864776" y="2074743"/>
              <a:ext cx="388906" cy="452797"/>
            </a:xfrm>
            <a:prstGeom prst="rect">
              <a:avLst/>
            </a:prstGeom>
            <a:noFill/>
          </p:spPr>
        </p:pic>
        <p:pic>
          <p:nvPicPr>
            <p:cNvPr id="64" name="Picture 5" descr="C:\Users\ehudb\Desktop\My Dropbox\Infocom 2011 Presentation\photos\down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413003" y="2117877"/>
              <a:ext cx="371415" cy="435544"/>
            </a:xfrm>
            <a:prstGeom prst="rect">
              <a:avLst/>
            </a:prstGeom>
            <a:noFill/>
          </p:spPr>
        </p:pic>
      </p:grpSp>
      <p:pic>
        <p:nvPicPr>
          <p:cNvPr id="65" name="Picture 2" descr="C:\Users\ehudb\Desktop\My Dropbox\Infocom 2011 Presentation\photos\lft_pic3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25538" y="2257788"/>
            <a:ext cx="965704" cy="714620"/>
          </a:xfrm>
          <a:prstGeom prst="rect">
            <a:avLst/>
          </a:prstGeom>
          <a:noFill/>
        </p:spPr>
      </p:pic>
      <p:pic>
        <p:nvPicPr>
          <p:cNvPr id="66" name="Picture 5" descr="C:\Users\ehudb\Desktop\My Dropbox\Infocom 2011 Presentation\photos\dow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83725" y="3886675"/>
            <a:ext cx="371415" cy="435544"/>
          </a:xfrm>
          <a:prstGeom prst="rect">
            <a:avLst/>
          </a:prstGeom>
          <a:noFill/>
        </p:spPr>
      </p:pic>
      <p:pic>
        <p:nvPicPr>
          <p:cNvPr id="68" name="Picture 5" descr="C:\Users\ehudb\Desktop\My Dropbox\Infocom 2011 Presentation\photos\dow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78963" y="3324644"/>
            <a:ext cx="371415" cy="435544"/>
          </a:xfrm>
          <a:prstGeom prst="rect">
            <a:avLst/>
          </a:prstGeom>
          <a:noFill/>
        </p:spPr>
      </p:pic>
      <p:grpSp>
        <p:nvGrpSpPr>
          <p:cNvPr id="8" name="Group 43"/>
          <p:cNvGrpSpPr/>
          <p:nvPr/>
        </p:nvGrpSpPr>
        <p:grpSpPr>
          <a:xfrm>
            <a:off x="5495926" y="3378680"/>
            <a:ext cx="1135856" cy="371976"/>
            <a:chOff x="5500688" y="3847839"/>
            <a:chExt cx="1135856" cy="371976"/>
          </a:xfrm>
        </p:grpSpPr>
        <p:sp>
          <p:nvSpPr>
            <p:cNvPr id="70" name="Right Arrow 69"/>
            <p:cNvSpPr/>
            <p:nvPr/>
          </p:nvSpPr>
          <p:spPr>
            <a:xfrm>
              <a:off x="5500688" y="3847839"/>
              <a:ext cx="257175" cy="366974"/>
            </a:xfrm>
            <a:prstGeom prst="rightArrow">
              <a:avLst/>
            </a:prstGeom>
            <a:solidFill>
              <a:srgbClr val="FFFF00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1">
                <a:defRPr/>
              </a:pPr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722144" y="3850483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smtClean="0">
                  <a:latin typeface="+mj-lt"/>
                </a:rPr>
                <a:t>200Kb</a:t>
              </a:r>
              <a:endParaRPr lang="en-US"/>
            </a:p>
          </p:txBody>
        </p:sp>
      </p:grpSp>
      <p:grpSp>
        <p:nvGrpSpPr>
          <p:cNvPr id="9" name="Group 47"/>
          <p:cNvGrpSpPr/>
          <p:nvPr/>
        </p:nvGrpSpPr>
        <p:grpSpPr>
          <a:xfrm>
            <a:off x="5494238" y="3933549"/>
            <a:ext cx="1220886" cy="381261"/>
            <a:chOff x="5494238" y="4383621"/>
            <a:chExt cx="1220886" cy="381261"/>
          </a:xfrm>
        </p:grpSpPr>
        <p:sp>
          <p:nvSpPr>
            <p:cNvPr id="74" name="TextBox 73"/>
            <p:cNvSpPr txBox="1"/>
            <p:nvPr/>
          </p:nvSpPr>
          <p:spPr>
            <a:xfrm>
              <a:off x="5722143" y="4393427"/>
              <a:ext cx="9929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smtClean="0">
                  <a:latin typeface="+mj-lt"/>
                </a:rPr>
                <a:t>200Kb</a:t>
              </a:r>
              <a:endParaRPr lang="en-US"/>
            </a:p>
          </p:txBody>
        </p:sp>
        <p:sp>
          <p:nvSpPr>
            <p:cNvPr id="75" name="Right Arrow 74"/>
            <p:cNvSpPr/>
            <p:nvPr/>
          </p:nvSpPr>
          <p:spPr>
            <a:xfrm>
              <a:off x="5494238" y="4383621"/>
              <a:ext cx="263625" cy="381261"/>
            </a:xfrm>
            <a:prstGeom prst="rightArrow">
              <a:avLst>
                <a:gd name="adj1" fmla="val 50000"/>
                <a:gd name="adj2" fmla="val 47290"/>
              </a:avLst>
            </a:prstGeom>
            <a:solidFill>
              <a:srgbClr val="0070C0">
                <a:alpha val="18000"/>
              </a:srgbClr>
            </a:solidFill>
            <a:ln>
              <a:solidFill>
                <a:srgbClr val="2A6AB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1">
                <a:defRPr/>
              </a:pPr>
              <a:endParaRPr lang="en-US" sz="14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Group 47"/>
          <p:cNvGrpSpPr/>
          <p:nvPr/>
        </p:nvGrpSpPr>
        <p:grpSpPr>
          <a:xfrm>
            <a:off x="5484712" y="5595642"/>
            <a:ext cx="1220886" cy="381261"/>
            <a:chOff x="5494238" y="4383621"/>
            <a:chExt cx="1220886" cy="381261"/>
          </a:xfrm>
        </p:grpSpPr>
        <p:sp>
          <p:nvSpPr>
            <p:cNvPr id="86" name="TextBox 85"/>
            <p:cNvSpPr txBox="1"/>
            <p:nvPr/>
          </p:nvSpPr>
          <p:spPr>
            <a:xfrm>
              <a:off x="5722143" y="4393427"/>
              <a:ext cx="9929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smtClean="0">
                  <a:latin typeface="+mj-lt"/>
                </a:rPr>
                <a:t>200Kb</a:t>
              </a:r>
              <a:endParaRPr lang="en-US"/>
            </a:p>
          </p:txBody>
        </p:sp>
        <p:sp>
          <p:nvSpPr>
            <p:cNvPr id="87" name="Right Arrow 86"/>
            <p:cNvSpPr/>
            <p:nvPr/>
          </p:nvSpPr>
          <p:spPr>
            <a:xfrm>
              <a:off x="5494238" y="4383621"/>
              <a:ext cx="263625" cy="381261"/>
            </a:xfrm>
            <a:prstGeom prst="rightArrow">
              <a:avLst>
                <a:gd name="adj1" fmla="val 50000"/>
                <a:gd name="adj2" fmla="val 47290"/>
              </a:avLst>
            </a:prstGeom>
            <a:solidFill>
              <a:srgbClr val="0070C0">
                <a:alpha val="18000"/>
              </a:srgbClr>
            </a:solidFill>
            <a:ln>
              <a:solidFill>
                <a:srgbClr val="2A6AB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1">
                <a:defRPr/>
              </a:pPr>
              <a:endParaRPr lang="en-US" sz="1400" b="1">
                <a:solidFill>
                  <a:schemeClr val="tx1"/>
                </a:solidFill>
              </a:endParaRPr>
            </a:p>
          </p:txBody>
        </p:sp>
      </p:grpSp>
      <p:sp>
        <p:nvSpPr>
          <p:cNvPr id="95" name="TextBox 94"/>
          <p:cNvSpPr txBox="1"/>
          <p:nvPr/>
        </p:nvSpPr>
        <p:spPr>
          <a:xfrm>
            <a:off x="7734303" y="5584033"/>
            <a:ext cx="1131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latin typeface="+mj-lt"/>
              </a:rPr>
              <a:t>200 Kb</a:t>
            </a:r>
            <a:endParaRPr lang="en-US"/>
          </a:p>
        </p:txBody>
      </p:sp>
      <p:pic>
        <p:nvPicPr>
          <p:cNvPr id="96" name="Picture 4" descr="C:\Users\ehudb\Desktop\My Dropbox\Infocom 2011 Presentation\photos\up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16525" y="5560401"/>
            <a:ext cx="388906" cy="452797"/>
          </a:xfrm>
          <a:prstGeom prst="rect">
            <a:avLst/>
          </a:prstGeom>
          <a:noFill/>
        </p:spPr>
      </p:pic>
      <p:pic>
        <p:nvPicPr>
          <p:cNvPr id="97" name="Picture 7" descr="C:\Documents and Settings\Administrator.CROW2004\Desktop\מצגת\bad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11319" y="1593410"/>
            <a:ext cx="389863" cy="435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" name="TextBox 54"/>
          <p:cNvSpPr txBox="1"/>
          <p:nvPr/>
        </p:nvSpPr>
        <p:spPr>
          <a:xfrm>
            <a:off x="7722394" y="3355130"/>
            <a:ext cx="1021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latin typeface="+mj-lt"/>
              </a:rPr>
              <a:t>200 Kb</a:t>
            </a:r>
            <a:endParaRPr lang="en-US"/>
          </a:p>
        </p:txBody>
      </p:sp>
      <p:grpSp>
        <p:nvGrpSpPr>
          <p:cNvPr id="11" name="Group 55"/>
          <p:cNvGrpSpPr/>
          <p:nvPr/>
        </p:nvGrpSpPr>
        <p:grpSpPr>
          <a:xfrm>
            <a:off x="5496619" y="4453412"/>
            <a:ext cx="3255495" cy="435544"/>
            <a:chOff x="5496619" y="4453412"/>
            <a:chExt cx="3255495" cy="435544"/>
          </a:xfrm>
        </p:grpSpPr>
        <p:grpSp>
          <p:nvGrpSpPr>
            <p:cNvPr id="12" name="Group 47"/>
            <p:cNvGrpSpPr/>
            <p:nvPr/>
          </p:nvGrpSpPr>
          <p:grpSpPr>
            <a:xfrm>
              <a:off x="5496619" y="4478855"/>
              <a:ext cx="1220886" cy="381261"/>
              <a:chOff x="5494238" y="4383621"/>
              <a:chExt cx="1220886" cy="381261"/>
            </a:xfrm>
          </p:grpSpPr>
          <p:sp>
            <p:nvSpPr>
              <p:cNvPr id="69" name="TextBox 68"/>
              <p:cNvSpPr txBox="1"/>
              <p:nvPr/>
            </p:nvSpPr>
            <p:spPr>
              <a:xfrm>
                <a:off x="5722143" y="4393427"/>
                <a:ext cx="9929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smtClean="0">
                    <a:latin typeface="+mj-lt"/>
                  </a:rPr>
                  <a:t>200Kb</a:t>
                </a:r>
                <a:endParaRPr lang="en-US"/>
              </a:p>
            </p:txBody>
          </p:sp>
          <p:sp>
            <p:nvSpPr>
              <p:cNvPr id="73" name="Right Arrow 72"/>
              <p:cNvSpPr/>
              <p:nvPr/>
            </p:nvSpPr>
            <p:spPr>
              <a:xfrm>
                <a:off x="5494238" y="4383621"/>
                <a:ext cx="263625" cy="381261"/>
              </a:xfrm>
              <a:prstGeom prst="rightArrow">
                <a:avLst>
                  <a:gd name="adj1" fmla="val 50000"/>
                  <a:gd name="adj2" fmla="val 47290"/>
                </a:avLst>
              </a:prstGeom>
              <a:solidFill>
                <a:srgbClr val="0070C0">
                  <a:alpha val="18000"/>
                </a:srgbClr>
              </a:solidFill>
              <a:ln>
                <a:solidFill>
                  <a:srgbClr val="2A6AB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rtl="1">
                  <a:defRPr/>
                </a:pPr>
                <a:endParaRPr lang="en-US" sz="1400" b="1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59" name="Picture 5" descr="C:\Users\ehudb\Desktop\My Dropbox\Infocom 2011 Presentation\photos\down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900394" y="4453412"/>
              <a:ext cx="371415" cy="435544"/>
            </a:xfrm>
            <a:prstGeom prst="rect">
              <a:avLst/>
            </a:prstGeom>
            <a:noFill/>
          </p:spPr>
        </p:pic>
        <p:sp>
          <p:nvSpPr>
            <p:cNvPr id="62" name="TextBox 61"/>
            <p:cNvSpPr txBox="1"/>
            <p:nvPr/>
          </p:nvSpPr>
          <p:spPr>
            <a:xfrm>
              <a:off x="7721600" y="4483898"/>
              <a:ext cx="10305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smtClean="0">
                  <a:latin typeface="+mj-lt"/>
                </a:rPr>
                <a:t>200 Kb</a:t>
              </a:r>
              <a:endParaRPr lang="en-US"/>
            </a:p>
          </p:txBody>
        </p:sp>
      </p:grpSp>
      <p:grpSp>
        <p:nvGrpSpPr>
          <p:cNvPr id="13" name="Group 56"/>
          <p:cNvGrpSpPr/>
          <p:nvPr/>
        </p:nvGrpSpPr>
        <p:grpSpPr>
          <a:xfrm>
            <a:off x="5491856" y="5005807"/>
            <a:ext cx="1782336" cy="435544"/>
            <a:chOff x="5491856" y="5005807"/>
            <a:chExt cx="1782336" cy="435544"/>
          </a:xfrm>
        </p:grpSpPr>
        <p:grpSp>
          <p:nvGrpSpPr>
            <p:cNvPr id="14" name="Group 47"/>
            <p:cNvGrpSpPr/>
            <p:nvPr/>
          </p:nvGrpSpPr>
          <p:grpSpPr>
            <a:xfrm>
              <a:off x="5491856" y="5031305"/>
              <a:ext cx="1220886" cy="381261"/>
              <a:chOff x="5494238" y="4383621"/>
              <a:chExt cx="1220886" cy="381261"/>
            </a:xfrm>
          </p:grpSpPr>
          <p:sp>
            <p:nvSpPr>
              <p:cNvPr id="84" name="TextBox 83"/>
              <p:cNvSpPr txBox="1"/>
              <p:nvPr/>
            </p:nvSpPr>
            <p:spPr>
              <a:xfrm>
                <a:off x="5722143" y="4393427"/>
                <a:ext cx="9929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smtClean="0">
                    <a:latin typeface="+mj-lt"/>
                  </a:rPr>
                  <a:t>200Kb</a:t>
                </a:r>
                <a:endParaRPr lang="en-US"/>
              </a:p>
            </p:txBody>
          </p:sp>
          <p:sp>
            <p:nvSpPr>
              <p:cNvPr id="85" name="Right Arrow 84"/>
              <p:cNvSpPr/>
              <p:nvPr/>
            </p:nvSpPr>
            <p:spPr>
              <a:xfrm>
                <a:off x="5494238" y="4383621"/>
                <a:ext cx="263625" cy="381261"/>
              </a:xfrm>
              <a:prstGeom prst="rightArrow">
                <a:avLst>
                  <a:gd name="adj1" fmla="val 50000"/>
                  <a:gd name="adj2" fmla="val 47290"/>
                </a:avLst>
              </a:prstGeom>
              <a:solidFill>
                <a:srgbClr val="0070C0">
                  <a:alpha val="18000"/>
                </a:srgbClr>
              </a:solidFill>
              <a:ln>
                <a:solidFill>
                  <a:srgbClr val="2A6AB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rtl="1">
                  <a:defRPr/>
                </a:pPr>
                <a:endParaRPr lang="en-US" sz="1400" b="1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82" name="Picture 5" descr="C:\Users\ehudb\Desktop\My Dropbox\Infocom 2011 Presentation\photos\down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902777" y="5005807"/>
              <a:ext cx="371415" cy="435544"/>
            </a:xfrm>
            <a:prstGeom prst="rect">
              <a:avLst/>
            </a:prstGeom>
            <a:noFill/>
          </p:spPr>
        </p:pic>
      </p:grpSp>
      <p:sp>
        <p:nvSpPr>
          <p:cNvPr id="89" name="TextBox 88"/>
          <p:cNvSpPr txBox="1"/>
          <p:nvPr/>
        </p:nvSpPr>
        <p:spPr>
          <a:xfrm>
            <a:off x="7722394" y="3917161"/>
            <a:ext cx="1071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latin typeface="+mj-lt"/>
              </a:rPr>
              <a:t>200 Kb</a:t>
            </a:r>
            <a:endParaRPr lang="en-US"/>
          </a:p>
        </p:txBody>
      </p:sp>
      <p:sp>
        <p:nvSpPr>
          <p:cNvPr id="91" name="TextBox 90"/>
          <p:cNvSpPr txBox="1"/>
          <p:nvPr/>
        </p:nvSpPr>
        <p:spPr>
          <a:xfrm>
            <a:off x="7728858" y="5029375"/>
            <a:ext cx="943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latin typeface="+mj-lt"/>
              </a:rPr>
              <a:t>200 Kb</a:t>
            </a:r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5000627" y="6100762"/>
            <a:ext cx="32789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mtClean="0">
                <a:latin typeface="+mj-lt"/>
              </a:rPr>
              <a:t>Total “Payment”: </a:t>
            </a:r>
            <a:r>
              <a:rPr lang="en-US" sz="2000" b="1" smtClean="0">
                <a:solidFill>
                  <a:srgbClr val="2A6AB3"/>
                </a:solidFill>
              </a:rPr>
              <a:t>1000Kb</a:t>
            </a:r>
            <a:endParaRPr lang="en-US" sz="2000" b="1">
              <a:solidFill>
                <a:srgbClr val="2A6AB3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355169" y="3939563"/>
            <a:ext cx="1131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latin typeface="+mj-lt"/>
              </a:rPr>
              <a:t>200 Kb</a:t>
            </a:r>
            <a:endParaRPr lang="en-US"/>
          </a:p>
        </p:txBody>
      </p:sp>
      <p:grpSp>
        <p:nvGrpSpPr>
          <p:cNvPr id="72" name="Group 47"/>
          <p:cNvGrpSpPr/>
          <p:nvPr/>
        </p:nvGrpSpPr>
        <p:grpSpPr>
          <a:xfrm>
            <a:off x="1124630" y="3963094"/>
            <a:ext cx="1220886" cy="381261"/>
            <a:chOff x="5494238" y="4383621"/>
            <a:chExt cx="1220886" cy="381261"/>
          </a:xfrm>
        </p:grpSpPr>
        <p:sp>
          <p:nvSpPr>
            <p:cNvPr id="76" name="TextBox 75"/>
            <p:cNvSpPr txBox="1"/>
            <p:nvPr/>
          </p:nvSpPr>
          <p:spPr>
            <a:xfrm>
              <a:off x="5722143" y="4393427"/>
              <a:ext cx="9929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smtClean="0">
                  <a:latin typeface="+mj-lt"/>
                </a:rPr>
                <a:t>200Kb</a:t>
              </a:r>
              <a:endParaRPr lang="en-US"/>
            </a:p>
          </p:txBody>
        </p:sp>
        <p:sp>
          <p:nvSpPr>
            <p:cNvPr id="77" name="Right Arrow 76"/>
            <p:cNvSpPr/>
            <p:nvPr/>
          </p:nvSpPr>
          <p:spPr>
            <a:xfrm>
              <a:off x="5494238" y="4383621"/>
              <a:ext cx="263625" cy="381261"/>
            </a:xfrm>
            <a:prstGeom prst="rightArrow">
              <a:avLst>
                <a:gd name="adj1" fmla="val 50000"/>
                <a:gd name="adj2" fmla="val 47290"/>
              </a:avLst>
            </a:prstGeom>
            <a:solidFill>
              <a:srgbClr val="0070C0">
                <a:alpha val="18000"/>
              </a:srgbClr>
            </a:solidFill>
            <a:ln>
              <a:solidFill>
                <a:srgbClr val="2A6AB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1">
                <a:defRPr/>
              </a:pPr>
              <a:endParaRPr lang="en-US" sz="1400" b="1">
                <a:solidFill>
                  <a:schemeClr val="tx1"/>
                </a:solidFill>
              </a:endParaRPr>
            </a:p>
          </p:txBody>
        </p:sp>
      </p:grpSp>
      <p:pic>
        <p:nvPicPr>
          <p:cNvPr id="78" name="Picture 4" descr="C:\Users\ehudb\Desktop\My Dropbox\Infocom 2011 Presentation\photos\up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61205" y="3904024"/>
            <a:ext cx="388906" cy="452797"/>
          </a:xfrm>
          <a:prstGeom prst="rect">
            <a:avLst/>
          </a:prstGeom>
          <a:noFill/>
        </p:spPr>
      </p:pic>
      <p:graphicFrame>
        <p:nvGraphicFramePr>
          <p:cNvPr id="79" name="Table 78"/>
          <p:cNvGraphicFramePr>
            <a:graphicFrameLocks noGrp="1"/>
          </p:cNvGraphicFramePr>
          <p:nvPr/>
        </p:nvGraphicFramePr>
        <p:xfrm>
          <a:off x="267745" y="1583148"/>
          <a:ext cx="4130298" cy="28191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8933"/>
                <a:gridCol w="1140178"/>
                <a:gridCol w="1061155"/>
                <a:gridCol w="1150032"/>
              </a:tblGrid>
              <a:tr h="502808">
                <a:tc gridSpan="4"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Regular User  </a:t>
                      </a:r>
                      <a:endParaRPr lang="en-US" sz="28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53502">
                <a:tc>
                  <a:txBody>
                    <a:bodyPr/>
                    <a:lstStyle/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r>
                        <a:rPr lang="en-US" smtClean="0"/>
                        <a:t>Time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r>
                        <a:rPr lang="en-US" smtClean="0"/>
                        <a:t>Data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r>
                        <a:rPr lang="en-US" err="1" smtClean="0"/>
                        <a:t>Ack</a:t>
                      </a:r>
                      <a:r>
                        <a:rPr lang="en-US" smtClean="0"/>
                        <a:t>/</a:t>
                      </a:r>
                      <a:r>
                        <a:rPr lang="en-US" err="1" smtClean="0"/>
                        <a:t>Nak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r>
                        <a:rPr lang="en-US" smtClean="0"/>
                        <a:t>Payment</a:t>
                      </a:r>
                      <a:endParaRPr lang="en-US"/>
                    </a:p>
                  </a:txBody>
                  <a:tcPr anchor="ctr"/>
                </a:tc>
              </a:tr>
              <a:tr h="556122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</a:tr>
              <a:tr h="556122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2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80" name="Picture 2" descr="C:\Users\ehudb\Desktop\My Dropbox\Infocom 2011 Presentation\photos\602px-Station_Clock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697" y="2276690"/>
            <a:ext cx="604704" cy="602695"/>
          </a:xfrm>
          <a:prstGeom prst="rect">
            <a:avLst/>
          </a:prstGeom>
          <a:noFill/>
        </p:spPr>
      </p:pic>
      <p:grpSp>
        <p:nvGrpSpPr>
          <p:cNvPr id="81" name="Group 32"/>
          <p:cNvGrpSpPr/>
          <p:nvPr/>
        </p:nvGrpSpPr>
        <p:grpSpPr>
          <a:xfrm>
            <a:off x="1326639" y="2210980"/>
            <a:ext cx="659785" cy="765364"/>
            <a:chOff x="2793657" y="2929618"/>
            <a:chExt cx="1039032" cy="1236942"/>
          </a:xfrm>
        </p:grpSpPr>
        <p:pic>
          <p:nvPicPr>
            <p:cNvPr id="83" name="Picture 3" descr="C:\Users\ehudb\Desktop\My Dropbox\Infocom 2011 Presentation\photos\frame-v4c.gi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93657" y="2929618"/>
              <a:ext cx="1039032" cy="1236942"/>
            </a:xfrm>
            <a:prstGeom prst="rect">
              <a:avLst/>
            </a:prstGeom>
            <a:noFill/>
          </p:spPr>
        </p:pic>
        <p:sp>
          <p:nvSpPr>
            <p:cNvPr id="88" name="TextBox 87"/>
            <p:cNvSpPr txBox="1"/>
            <p:nvPr/>
          </p:nvSpPr>
          <p:spPr>
            <a:xfrm>
              <a:off x="2931169" y="3174521"/>
              <a:ext cx="698739" cy="7461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smtClean="0"/>
                <a:t>101000100101010110111000</a:t>
              </a:r>
              <a:endParaRPr lang="en-US" sz="1100"/>
            </a:p>
          </p:txBody>
        </p:sp>
      </p:grpSp>
      <p:grpSp>
        <p:nvGrpSpPr>
          <p:cNvPr id="90" name="Group 28"/>
          <p:cNvGrpSpPr/>
          <p:nvPr/>
        </p:nvGrpSpPr>
        <p:grpSpPr>
          <a:xfrm>
            <a:off x="2273074" y="2387185"/>
            <a:ext cx="919642" cy="478678"/>
            <a:chOff x="7864776" y="2074743"/>
            <a:chExt cx="919642" cy="478678"/>
          </a:xfrm>
        </p:grpSpPr>
        <p:pic>
          <p:nvPicPr>
            <p:cNvPr id="92" name="Picture 4" descr="C:\Users\ehudb\Desktop\My Dropbox\Infocom 2011 Presentation\photos\up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864776" y="2074743"/>
              <a:ext cx="388906" cy="452797"/>
            </a:xfrm>
            <a:prstGeom prst="rect">
              <a:avLst/>
            </a:prstGeom>
            <a:noFill/>
          </p:spPr>
        </p:pic>
        <p:pic>
          <p:nvPicPr>
            <p:cNvPr id="94" name="Picture 5" descr="C:\Users\ehudb\Desktop\My Dropbox\Infocom 2011 Presentation\photos\down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413003" y="2117877"/>
              <a:ext cx="371415" cy="435544"/>
            </a:xfrm>
            <a:prstGeom prst="rect">
              <a:avLst/>
            </a:prstGeom>
            <a:noFill/>
          </p:spPr>
        </p:pic>
      </p:grpSp>
      <p:pic>
        <p:nvPicPr>
          <p:cNvPr id="98" name="Picture 2" descr="C:\Users\ehudb\Desktop\My Dropbox\Infocom 2011 Presentation\photos\lft_pic3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53549" y="2270683"/>
            <a:ext cx="965704" cy="714620"/>
          </a:xfrm>
          <a:prstGeom prst="rect">
            <a:avLst/>
          </a:prstGeom>
          <a:noFill/>
        </p:spPr>
      </p:pic>
      <p:pic>
        <p:nvPicPr>
          <p:cNvPr id="99" name="Picture 5" descr="C:\Users\ehudb\Desktop\My Dropbox\Infocom 2011 Presentation\photos\dow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54600" y="3356626"/>
            <a:ext cx="371415" cy="435544"/>
          </a:xfrm>
          <a:prstGeom prst="rect">
            <a:avLst/>
          </a:prstGeom>
          <a:noFill/>
        </p:spPr>
      </p:pic>
      <p:grpSp>
        <p:nvGrpSpPr>
          <p:cNvPr id="100" name="Group 70"/>
          <p:cNvGrpSpPr/>
          <p:nvPr/>
        </p:nvGrpSpPr>
        <p:grpSpPr>
          <a:xfrm>
            <a:off x="1128699" y="3410662"/>
            <a:ext cx="1135856" cy="371976"/>
            <a:chOff x="5500688" y="3847839"/>
            <a:chExt cx="1135856" cy="371976"/>
          </a:xfrm>
        </p:grpSpPr>
        <p:sp>
          <p:nvSpPr>
            <p:cNvPr id="101" name="Right Arrow 100"/>
            <p:cNvSpPr/>
            <p:nvPr/>
          </p:nvSpPr>
          <p:spPr>
            <a:xfrm>
              <a:off x="5500688" y="3847839"/>
              <a:ext cx="257175" cy="366974"/>
            </a:xfrm>
            <a:prstGeom prst="rightArrow">
              <a:avLst/>
            </a:prstGeom>
            <a:solidFill>
              <a:srgbClr val="FFFF00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1">
                <a:defRPr/>
              </a:pPr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5722144" y="3850483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smtClean="0">
                  <a:latin typeface="+mj-lt"/>
                </a:rPr>
                <a:t>200Kb</a:t>
              </a:r>
              <a:endParaRPr lang="en-US"/>
            </a:p>
          </p:txBody>
        </p:sp>
      </p:grpSp>
      <p:sp>
        <p:nvSpPr>
          <p:cNvPr id="103" name="TextBox 102"/>
          <p:cNvSpPr txBox="1"/>
          <p:nvPr/>
        </p:nvSpPr>
        <p:spPr>
          <a:xfrm>
            <a:off x="3371850" y="3387112"/>
            <a:ext cx="1021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latin typeface="+mj-lt"/>
              </a:rPr>
              <a:t>200 Kb</a:t>
            </a:r>
            <a:endParaRPr lang="en-US"/>
          </a:p>
        </p:txBody>
      </p:sp>
      <p:pic>
        <p:nvPicPr>
          <p:cNvPr id="104" name="Picture 5" descr="C:\Documents and Settings\Administrator.CROW2004\Desktop\מצגת\good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88885" y="1632963"/>
            <a:ext cx="377625" cy="441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" name="TextBox 104"/>
          <p:cNvSpPr txBox="1"/>
          <p:nvPr/>
        </p:nvSpPr>
        <p:spPr>
          <a:xfrm>
            <a:off x="688185" y="4460083"/>
            <a:ext cx="33861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mtClean="0">
                <a:latin typeface="+mj-lt"/>
              </a:rPr>
              <a:t>Total “Payment”: </a:t>
            </a:r>
            <a:r>
              <a:rPr lang="en-US" sz="2000" b="1" smtClean="0">
                <a:solidFill>
                  <a:srgbClr val="2A6AB3"/>
                </a:solidFill>
              </a:rPr>
              <a:t>400Kb</a:t>
            </a:r>
            <a:endParaRPr lang="en-US" sz="2000" b="1">
              <a:solidFill>
                <a:srgbClr val="2A6AB3"/>
              </a:solidFill>
            </a:endParaRPr>
          </a:p>
        </p:txBody>
      </p:sp>
      <p:sp>
        <p:nvSpPr>
          <p:cNvPr id="107" name="Content Placeholder 2"/>
          <p:cNvSpPr>
            <a:spLocks noGrp="1"/>
          </p:cNvSpPr>
          <p:nvPr>
            <p:ph idx="1"/>
          </p:nvPr>
        </p:nvSpPr>
        <p:spPr>
          <a:xfrm>
            <a:off x="271463" y="4993480"/>
            <a:ext cx="4150518" cy="1257301"/>
          </a:xfrm>
        </p:spPr>
        <p:txBody>
          <a:bodyPr/>
          <a:lstStyle/>
          <a:p>
            <a:r>
              <a:rPr lang="en-US" sz="1600" smtClean="0"/>
              <a:t>The Scheduler is immune to attack</a:t>
            </a:r>
          </a:p>
          <a:p>
            <a:r>
              <a:rPr lang="en-US" sz="2400" b="1" smtClean="0"/>
              <a:t>What about Fairness?</a:t>
            </a:r>
          </a:p>
          <a:p>
            <a:endParaRPr lang="en-US" sz="1600" smtClean="0"/>
          </a:p>
        </p:txBody>
      </p:sp>
      <p:sp>
        <p:nvSpPr>
          <p:cNvPr id="93" name="Slide Number Placeholder 9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23A8-77DE-4E8A-BDD8-F21472C3C088}" type="slidenum">
              <a:rPr lang="de-CH" smtClean="0"/>
              <a:pPr/>
              <a:t>17</a:t>
            </a:fld>
            <a:endParaRPr lang="de-CH" smtClean="0"/>
          </a:p>
          <a:p>
            <a:endParaRPr lang="de-CH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Transmission Average – Distorted Fairness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23A8-77DE-4E8A-BDD8-F21472C3C088}" type="slidenum">
              <a:rPr lang="de-CH" smtClean="0"/>
              <a:pPr/>
              <a:t>18</a:t>
            </a:fld>
            <a:endParaRPr lang="de-CH" smtClean="0"/>
          </a:p>
          <a:p>
            <a:endParaRPr lang="de-CH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46580" y="1748848"/>
          <a:ext cx="8425935" cy="252945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bg1"/>
                  </a:outerShdw>
                </a:effectLst>
                <a:tableStyleId>{5940675A-B579-460E-94D1-54222C63F5DA}</a:tableStyleId>
              </a:tblPr>
              <a:tblGrid>
                <a:gridCol w="900930"/>
                <a:gridCol w="1143627"/>
                <a:gridCol w="1006867"/>
                <a:gridCol w="924675"/>
                <a:gridCol w="2128943"/>
                <a:gridCol w="916848"/>
                <a:gridCol w="1404045"/>
              </a:tblGrid>
              <a:tr h="502808">
                <a:tc gridSpan="5"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r>
                        <a:rPr lang="en-US" sz="2400" b="1" baseline="0" dirty="0" smtClean="0"/>
                        <a:t> Regular users</a:t>
                      </a:r>
                    </a:p>
                  </a:txBody>
                  <a:tcPr anchor="ctr"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Results*</a:t>
                      </a:r>
                      <a:endParaRPr lang="en-US" sz="2800" b="1"/>
                    </a:p>
                  </a:txBody>
                  <a:tcPr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/>
                </a:tc>
              </a:tr>
              <a:tr h="769086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User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Effective</a:t>
                      </a:r>
                      <a:r>
                        <a:rPr lang="en-US" baseline="0" dirty="0" smtClean="0"/>
                        <a:t> Rate</a:t>
                      </a:r>
                    </a:p>
                    <a:p>
                      <a:pPr algn="ctr"/>
                      <a:r>
                        <a:rPr lang="de-CH" b="1" dirty="0" err="1" smtClean="0"/>
                        <a:t>R</a:t>
                      </a:r>
                      <a:r>
                        <a:rPr lang="de-CH" b="1" baseline="30000" dirty="0" err="1" smtClean="0"/>
                        <a:t>e</a:t>
                      </a:r>
                      <a:r>
                        <a:rPr lang="de-CH" b="1" baseline="-25000" dirty="0" err="1" smtClean="0"/>
                        <a:t>i</a:t>
                      </a:r>
                      <a:r>
                        <a:rPr lang="de-CH" b="1" dirty="0" smtClean="0"/>
                        <a:t>(t)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Rate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de-CH" b="1" dirty="0" err="1" smtClean="0"/>
                        <a:t>R</a:t>
                      </a:r>
                      <a:r>
                        <a:rPr lang="de-CH" b="1" baseline="-25000" dirty="0" err="1" smtClean="0"/>
                        <a:t>i</a:t>
                      </a:r>
                      <a:r>
                        <a:rPr lang="de-CH" b="1" dirty="0" smtClean="0"/>
                        <a:t>(t</a:t>
                      </a:r>
                      <a:r>
                        <a:rPr lang="de-CH" b="1" dirty="0" smtClean="0"/>
                        <a:t>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Frame Loss Prob.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u="sng" dirty="0" smtClean="0"/>
                        <a:t>“Payment” per bit</a:t>
                      </a:r>
                    </a:p>
                  </a:txBody>
                  <a:tcPr anchor="b"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2A6AB3"/>
                          </a:solidFill>
                        </a:rPr>
                        <a:t>Time Share</a:t>
                      </a:r>
                      <a:endParaRPr lang="en-US" b="1">
                        <a:solidFill>
                          <a:srgbClr val="2A6AB3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2A6AB3"/>
                          </a:solidFill>
                        </a:rPr>
                        <a:t>Download</a:t>
                      </a:r>
                      <a:r>
                        <a:rPr lang="en-US" b="1" baseline="0" smtClean="0">
                          <a:solidFill>
                            <a:srgbClr val="2A6AB3"/>
                          </a:solidFill>
                        </a:rPr>
                        <a:t> Speed</a:t>
                      </a:r>
                      <a:endParaRPr lang="en-US" b="1">
                        <a:solidFill>
                          <a:srgbClr val="2A6AB3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6122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 b/s</a:t>
                      </a:r>
                      <a:endParaRPr lang="en-US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200 b/s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0.5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1/(1-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0.5</a:t>
                      </a:r>
                      <a:r>
                        <a:rPr lang="en-US" dirty="0" smtClean="0"/>
                        <a:t>)</a:t>
                      </a:r>
                      <a:r>
                        <a:rPr lang="en-US" baseline="0" dirty="0" smtClean="0"/>
                        <a:t> = </a:t>
                      </a:r>
                      <a:r>
                        <a:rPr lang="en-US" sz="2400" b="1" dirty="0" smtClean="0"/>
                        <a:t>2</a:t>
                      </a:r>
                      <a:endParaRPr lang="en-US" b="1" dirty="0"/>
                    </a:p>
                  </a:txBody>
                  <a:tcPr anchor="ctr"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38%</a:t>
                      </a:r>
                      <a:endParaRPr lang="en-US"/>
                    </a:p>
                  </a:txBody>
                  <a:tcPr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 b/s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6122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 b/s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100 b/s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0.1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1/(1-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0.1</a:t>
                      </a:r>
                      <a:r>
                        <a:rPr lang="en-US" dirty="0" smtClean="0"/>
                        <a:t>) = </a:t>
                      </a:r>
                      <a:r>
                        <a:rPr lang="en-US" sz="2400" b="1" dirty="0" smtClean="0"/>
                        <a:t>1.1</a:t>
                      </a:r>
                      <a:endParaRPr lang="en-US" b="1" dirty="0"/>
                    </a:p>
                  </a:txBody>
                  <a:tcPr anchor="ctr"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62%</a:t>
                      </a:r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55.8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b/s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46004" y="4357688"/>
            <a:ext cx="8593138" cy="1864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2A6AB3"/>
              </a:buClr>
              <a:buSzPct val="110000"/>
              <a:buFont typeface="Wingdings" pitchFamily="2" charset="2"/>
              <a:buChar char="§"/>
              <a:tabLst/>
              <a:defRPr/>
            </a:pPr>
            <a:endParaRPr lang="en-US" sz="2000" kern="0" dirty="0" smtClean="0"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2A6AB3"/>
              </a:buClr>
              <a:buSzPct val="110000"/>
              <a:buFont typeface="Wingdings" pitchFamily="2" charset="2"/>
              <a:buChar char="§"/>
              <a:tabLst/>
              <a:defRPr/>
            </a:pPr>
            <a:r>
              <a:rPr lang="en-US" sz="2000" kern="0" dirty="0" smtClean="0">
                <a:latin typeface="+mn-lt"/>
              </a:rPr>
              <a:t>User </a:t>
            </a:r>
            <a:r>
              <a:rPr lang="en-US" sz="2000" kern="0" dirty="0" smtClean="0">
                <a:latin typeface="+mn-lt"/>
              </a:rPr>
              <a:t>A has a better channel condition than User B, but still…</a:t>
            </a:r>
          </a:p>
          <a:p>
            <a:pPr marL="800100" lvl="1" indent="-342900" eaLnBrk="1" hangingPunct="1">
              <a:lnSpc>
                <a:spcPct val="120000"/>
              </a:lnSpc>
              <a:buClr>
                <a:srgbClr val="2A6AB3"/>
              </a:buClr>
              <a:buSzPct val="110000"/>
              <a:buFont typeface="Wingdings" pitchFamily="2" charset="2"/>
              <a:buChar char="§"/>
            </a:pPr>
            <a:r>
              <a:rPr lang="en-US" sz="2000" kern="0" dirty="0" smtClean="0">
                <a:latin typeface="+mn-lt"/>
              </a:rPr>
              <a:t>…g</a:t>
            </a:r>
            <a:r>
              <a:rPr kumimoji="0" lang="en-US" sz="200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ets</a:t>
            </a:r>
            <a:r>
              <a:rPr kumimoji="0" lang="en-US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smaller time</a:t>
            </a:r>
            <a:r>
              <a:rPr kumimoji="0" lang="en-US" sz="20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share</a:t>
            </a:r>
          </a:p>
          <a:p>
            <a:pPr marL="800100" lvl="1" indent="-342900" eaLnBrk="1" hangingPunct="1">
              <a:lnSpc>
                <a:spcPct val="120000"/>
              </a:lnSpc>
              <a:buClr>
                <a:srgbClr val="2A6AB3"/>
              </a:buClr>
              <a:buSzPct val="110000"/>
              <a:buFont typeface="Wingdings" pitchFamily="2" charset="2"/>
              <a:buChar char="§"/>
            </a:pPr>
            <a:r>
              <a:rPr lang="en-US" sz="2000" kern="0" baseline="0" dirty="0" smtClean="0">
                <a:latin typeface="+mn-lt"/>
              </a:rPr>
              <a:t>…receives less</a:t>
            </a:r>
            <a:r>
              <a:rPr lang="en-US" sz="2000" kern="0" dirty="0" smtClean="0">
                <a:latin typeface="+mn-lt"/>
              </a:rPr>
              <a:t> throughput</a:t>
            </a:r>
          </a:p>
          <a:p>
            <a:pPr marL="342900" indent="-342900" eaLnBrk="1" hangingPunct="1">
              <a:lnSpc>
                <a:spcPct val="120000"/>
              </a:lnSpc>
              <a:buClr>
                <a:srgbClr val="2A6AB3"/>
              </a:buClr>
              <a:buSzPct val="110000"/>
              <a:buFont typeface="Wingdings" pitchFamily="2" charset="2"/>
              <a:buChar char="§"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stands against any notion of fairness!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291780"/>
            <a:ext cx="7300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smtClean="0">
                <a:latin typeface="Times New Roman" pitchFamily="18" charset="0"/>
                <a:cs typeface="Times New Roman" pitchFamily="18" charset="0"/>
              </a:rPr>
              <a:t>* Long run results. Derived from an analytical result proved in the paper.</a:t>
            </a:r>
            <a:endParaRPr lang="en-US" i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5" descr="C:\Documents and Settings\Administrator.CROW2004\Desktop\מצגת\goo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2799" y="3204908"/>
            <a:ext cx="418037" cy="489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C:\Documents and Settings\Administrator.CROW2004\Desktop\מצגת\goo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1086" y="3747726"/>
            <a:ext cx="418037" cy="489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C:\Users\ehudb\Desktop\My Dropbox\Infocom 2011 Presentation\photos\lft_pic3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90416" y="2301412"/>
            <a:ext cx="1263196" cy="52398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Results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793425" y="1676400"/>
          <a:ext cx="8061325" cy="3596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99929"/>
                <a:gridCol w="1190349"/>
                <a:gridCol w="1190349"/>
                <a:gridCol w="1190349"/>
                <a:gridCol w="1190349"/>
              </a:tblGrid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smtClean="0"/>
                        <a:t>Fast Ret.</a:t>
                      </a:r>
                      <a:endParaRPr lang="en-US" sz="20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smtClean="0"/>
                        <a:t>Slow Ret.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smtClean="0"/>
                        <a:t>Averaging</a:t>
                      </a:r>
                      <a:r>
                        <a:rPr lang="en-US" sz="2000" b="1" baseline="0" smtClean="0"/>
                        <a:t> Method</a:t>
                      </a:r>
                      <a:endParaRPr lang="en-US" sz="2000" b="1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ym typeface="Wingdings"/>
                        </a:rPr>
                        <a:t>Immune</a:t>
                      </a:r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/>
                        <a:t>Fair</a:t>
                      </a:r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ym typeface="Wingdings"/>
                        </a:rPr>
                        <a:t>Immune</a:t>
                      </a:r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/>
                        <a:t>Fair</a:t>
                      </a:r>
                      <a:endParaRPr lang="en-US" sz="2000" b="1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Admitted Avg. (original)</a:t>
                      </a:r>
                      <a:endParaRPr lang="en-US" sz="2000" b="0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US" sz="4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4000" b="1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US" sz="4000" b="1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smtClean="0"/>
                        <a:t>Transmission Avg.</a:t>
                      </a:r>
                      <a:endParaRPr lang="en-US" sz="2000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US" sz="4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4000" b="1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US" sz="4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4000" b="1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4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4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4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4000" b="1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4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4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23A8-77DE-4E8A-BDD8-F21472C3C088}" type="slidenum">
              <a:rPr lang="de-CH" smtClean="0"/>
              <a:pPr/>
              <a:t>19</a:t>
            </a:fld>
            <a:endParaRPr lang="de-CH" smtClean="0"/>
          </a:p>
          <a:p>
            <a:endParaRPr lang="de-CH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48" y="3298272"/>
            <a:ext cx="650679" cy="55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9500" y="1763713"/>
            <a:ext cx="995363" cy="157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96263" y="2984500"/>
            <a:ext cx="846137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94600" y="1765300"/>
            <a:ext cx="4476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9000" y="2070100"/>
            <a:ext cx="56356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Arrow Connector 9"/>
          <p:cNvCxnSpPr/>
          <p:nvPr/>
        </p:nvCxnSpPr>
        <p:spPr>
          <a:xfrm flipV="1">
            <a:off x="7142163" y="2146300"/>
            <a:ext cx="346075" cy="354013"/>
          </a:xfrm>
          <a:prstGeom prst="straightConnector1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7137400" y="2603500"/>
            <a:ext cx="1295400" cy="76200"/>
          </a:xfrm>
          <a:prstGeom prst="straightConnector1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7137400" y="2832100"/>
            <a:ext cx="1066800" cy="381000"/>
          </a:xfrm>
          <a:prstGeom prst="straightConnector1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Wireless Scheduling</a:t>
            </a:r>
            <a:endParaRPr lang="en-US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Players: </a:t>
            </a:r>
            <a:r>
              <a:rPr lang="en-US" sz="2400" b="1" dirty="0" smtClean="0"/>
              <a:t>Base Station (BS) </a:t>
            </a:r>
            <a:r>
              <a:rPr lang="en-US" sz="1800" dirty="0" smtClean="0"/>
              <a:t>and</a:t>
            </a:r>
            <a:r>
              <a:rPr lang="en-US" dirty="0" smtClean="0"/>
              <a:t> </a:t>
            </a:r>
            <a:r>
              <a:rPr lang="en-US" sz="2400" b="1" dirty="0" smtClean="0"/>
              <a:t>Clients</a:t>
            </a:r>
            <a:endParaRPr lang="en-US" b="1" dirty="0" smtClean="0"/>
          </a:p>
          <a:p>
            <a:r>
              <a:rPr lang="en-US" dirty="0" smtClean="0"/>
              <a:t> </a:t>
            </a:r>
            <a:r>
              <a:rPr lang="en-US" sz="2400" b="1" dirty="0" smtClean="0"/>
              <a:t>Time is divided </a:t>
            </a:r>
            <a:r>
              <a:rPr lang="en-US" sz="1800" dirty="0" smtClean="0"/>
              <a:t>to time slots</a:t>
            </a:r>
            <a:endParaRPr lang="en-US" dirty="0" smtClean="0"/>
          </a:p>
          <a:p>
            <a:r>
              <a:rPr lang="en-US" sz="1800" dirty="0" smtClean="0"/>
              <a:t>In </a:t>
            </a:r>
            <a:r>
              <a:rPr lang="en-US" sz="2400" b="1" dirty="0" smtClean="0"/>
              <a:t>each slot</a:t>
            </a:r>
            <a:r>
              <a:rPr lang="en-US" sz="1800" dirty="0" smtClean="0"/>
              <a:t>, data is sent to </a:t>
            </a:r>
            <a:r>
              <a:rPr lang="en-US" sz="2400" b="1" dirty="0" smtClean="0"/>
              <a:t>one user only</a:t>
            </a:r>
            <a:endParaRPr lang="en-US" b="1" dirty="0" smtClean="0"/>
          </a:p>
          <a:p>
            <a:r>
              <a:rPr lang="en-US" sz="1800" dirty="0" smtClean="0"/>
              <a:t>Clients have </a:t>
            </a:r>
            <a:r>
              <a:rPr lang="en-US" sz="2400" b="1" dirty="0" smtClean="0"/>
              <a:t>variable channel conditions</a:t>
            </a:r>
            <a:endParaRPr lang="en-US" b="1" dirty="0" smtClean="0"/>
          </a:p>
          <a:p>
            <a:r>
              <a:rPr lang="en-US" sz="1800" dirty="0" smtClean="0"/>
              <a:t>The scheduler </a:t>
            </a:r>
            <a:r>
              <a:rPr lang="en-US" sz="2400" b="1" dirty="0" smtClean="0"/>
              <a:t>selects a client </a:t>
            </a:r>
            <a:r>
              <a:rPr lang="en-US" sz="1800" dirty="0" smtClean="0"/>
              <a:t>for transmission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smtClean="0"/>
              <a:t>based on the reported channel condition of the users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E9232-DF9C-48C9-A670-DF3F8E2010B6}" type="slidenum">
              <a:rPr lang="de-CH"/>
              <a:pPr/>
              <a:t>2</a:t>
            </a:fld>
            <a:endParaRPr lang="de-CH"/>
          </a:p>
          <a:p>
            <a:endParaRPr lang="de-CH" sz="1000"/>
          </a:p>
        </p:txBody>
      </p:sp>
      <p:sp>
        <p:nvSpPr>
          <p:cNvPr id="5" name="Horizontal Scroll 4"/>
          <p:cNvSpPr/>
          <p:nvPr/>
        </p:nvSpPr>
        <p:spPr>
          <a:xfrm>
            <a:off x="308608" y="4452620"/>
            <a:ext cx="8691554" cy="1905000"/>
          </a:xfrm>
          <a:prstGeom prst="horizontalScroll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b="1" u="sng" dirty="0">
                <a:solidFill>
                  <a:schemeClr val="tx1"/>
                </a:solidFill>
              </a:rPr>
              <a:t>Scheduler’s </a:t>
            </a:r>
            <a:r>
              <a:rPr lang="en-US" sz="2400" b="1" u="sng" dirty="0" smtClean="0">
                <a:solidFill>
                  <a:schemeClr val="tx1"/>
                </a:solidFill>
              </a:rPr>
              <a:t>objectives: </a:t>
            </a:r>
            <a:endParaRPr lang="en-US" sz="2400" b="1" u="sng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 Good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overall throughput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performance of the system</a:t>
            </a: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Fairness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among users (avoid starvation)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Sol #2 – Effective Average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574" y="1676400"/>
            <a:ext cx="8607425" cy="4724400"/>
          </a:xfrm>
        </p:spPr>
        <p:txBody>
          <a:bodyPr/>
          <a:lstStyle/>
          <a:p>
            <a:endParaRPr lang="en-US" sz="2400" i="1" dirty="0" smtClean="0"/>
          </a:p>
          <a:p>
            <a:r>
              <a:rPr lang="en-US" sz="2400" i="1" dirty="0" smtClean="0"/>
              <a:t>“</a:t>
            </a:r>
            <a:r>
              <a:rPr lang="en-US" sz="2400" i="1" dirty="0" smtClean="0"/>
              <a:t>Pay for what I expect you to receive”</a:t>
            </a:r>
          </a:p>
          <a:p>
            <a:endParaRPr lang="en-US" sz="2400" b="1" dirty="0" smtClean="0">
              <a:solidFill>
                <a:srgbClr val="2A6AB3"/>
              </a:solidFill>
              <a:latin typeface="Times" pitchFamily="18" charset="0"/>
              <a:cs typeface="Tahoma" pitchFamily="34" charset="0"/>
            </a:endParaRPr>
          </a:p>
          <a:p>
            <a:endParaRPr lang="en-US" sz="2400" b="1" dirty="0" smtClean="0">
              <a:solidFill>
                <a:srgbClr val="2A6AB3"/>
              </a:solidFill>
              <a:latin typeface="Times" pitchFamily="18" charset="0"/>
              <a:cs typeface="Tahoma" pitchFamily="34" charset="0"/>
            </a:endParaRPr>
          </a:p>
          <a:p>
            <a:endParaRPr lang="en-US" sz="2600" b="1" u="sng" dirty="0" smtClean="0">
              <a:cs typeface="Times" pitchFamily="18" charset="0"/>
            </a:endParaRPr>
          </a:p>
          <a:p>
            <a:r>
              <a:rPr lang="en-US" sz="2600" b="1" u="sng" dirty="0" smtClean="0">
                <a:cs typeface="Times" pitchFamily="18" charset="0"/>
              </a:rPr>
              <a:t>Immune</a:t>
            </a:r>
            <a:r>
              <a:rPr lang="en-US" sz="2600" b="1" u="sng" dirty="0" smtClean="0">
                <a:cs typeface="Times" pitchFamily="18" charset="0"/>
              </a:rPr>
              <a:t>:</a:t>
            </a:r>
            <a:r>
              <a:rPr lang="en-US" sz="2600" b="1" dirty="0" smtClean="0">
                <a:cs typeface="Times" pitchFamily="18" charset="0"/>
              </a:rPr>
              <a:t> </a:t>
            </a:r>
            <a:r>
              <a:rPr lang="en-US" sz="2600" dirty="0" smtClean="0">
                <a:cs typeface="Times" pitchFamily="18" charset="0"/>
              </a:rPr>
              <a:t>Malicious has to pay for excessive ret.</a:t>
            </a:r>
            <a:endParaRPr lang="en-US" sz="2600" b="1" dirty="0" smtClean="0">
              <a:solidFill>
                <a:srgbClr val="2A6AB3"/>
              </a:solidFill>
              <a:latin typeface="Times" pitchFamily="18" charset="0"/>
              <a:cs typeface="Times" pitchFamily="18" charset="0"/>
            </a:endParaRPr>
          </a:p>
          <a:p>
            <a:r>
              <a:rPr lang="en-US" sz="2600" b="1" u="sng" dirty="0" smtClean="0">
                <a:cs typeface="Times" pitchFamily="18" charset="0"/>
              </a:rPr>
              <a:t>Fair:</a:t>
            </a:r>
            <a:r>
              <a:rPr lang="en-US" sz="2600" b="1" dirty="0" smtClean="0">
                <a:cs typeface="Times" pitchFamily="18" charset="0"/>
              </a:rPr>
              <a:t> </a:t>
            </a:r>
            <a:r>
              <a:rPr lang="en-US" sz="2600" b="1" dirty="0" smtClean="0">
                <a:solidFill>
                  <a:srgbClr val="2A6AB3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600" b="1" baseline="-25000" dirty="0" smtClean="0">
                <a:solidFill>
                  <a:srgbClr val="2A6AB3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b="1" dirty="0" smtClean="0">
                <a:solidFill>
                  <a:srgbClr val="2A6AB3"/>
                </a:solidFill>
                <a:latin typeface="Times New Roman" pitchFamily="18" charset="0"/>
                <a:cs typeface="Times New Roman" pitchFamily="18" charset="0"/>
              </a:rPr>
              <a:t>(t+1) </a:t>
            </a:r>
            <a:r>
              <a:rPr lang="en-US" sz="2600" dirty="0" smtClean="0"/>
              <a:t>= The throughput user </a:t>
            </a:r>
            <a:r>
              <a:rPr lang="en-US" sz="2600" dirty="0" err="1" smtClean="0"/>
              <a:t>i</a:t>
            </a:r>
            <a:r>
              <a:rPr lang="en-US" sz="2600" dirty="0" smtClean="0"/>
              <a:t> actually received</a:t>
            </a:r>
          </a:p>
          <a:p>
            <a:endParaRPr lang="en-US" sz="2200" b="1" dirty="0" smtClean="0">
              <a:solidFill>
                <a:srgbClr val="FF0000"/>
              </a:solidFill>
              <a:sym typeface="Wingdings" pitchFamily="2" charset="2"/>
            </a:endParaRPr>
          </a:p>
          <a:p>
            <a:pPr lvl="1"/>
            <a:endParaRPr lang="en-US" sz="2400" b="1" dirty="0" smtClean="0">
              <a:solidFill>
                <a:srgbClr val="FF0000"/>
              </a:solidFill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23A8-77DE-4E8A-BDD8-F21472C3C088}" type="slidenum">
              <a:rPr lang="de-CH" smtClean="0"/>
              <a:pPr/>
              <a:t>20</a:t>
            </a:fld>
            <a:endParaRPr lang="de-CH" smtClean="0"/>
          </a:p>
          <a:p>
            <a:endParaRPr lang="de-CH"/>
          </a:p>
        </p:txBody>
      </p:sp>
      <p:grpSp>
        <p:nvGrpSpPr>
          <p:cNvPr id="8" name="Group 7"/>
          <p:cNvGrpSpPr/>
          <p:nvPr/>
        </p:nvGrpSpPr>
        <p:grpSpPr>
          <a:xfrm>
            <a:off x="1433987" y="2862965"/>
            <a:ext cx="5968539" cy="646331"/>
            <a:chOff x="1517330" y="3718903"/>
            <a:chExt cx="5968539" cy="646331"/>
          </a:xfrm>
        </p:grpSpPr>
        <p:sp>
          <p:nvSpPr>
            <p:cNvPr id="9" name="TextBox 8"/>
            <p:cNvSpPr txBox="1"/>
            <p:nvPr/>
          </p:nvSpPr>
          <p:spPr>
            <a:xfrm>
              <a:off x="1517330" y="3718903"/>
              <a:ext cx="596853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sz="2800" b="1" baseline="-25000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800" b="1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(t+1) =  (1-</a:t>
              </a:r>
              <a:r>
                <a:rPr lang="el-GR" sz="2800" b="1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3600" b="1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ε</a:t>
              </a:r>
              <a:r>
                <a:rPr lang="en-US" sz="2800" b="1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)A</a:t>
              </a:r>
              <a:r>
                <a:rPr lang="en-US" sz="2800" b="1" baseline="-25000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800" b="1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(t) +</a:t>
              </a:r>
              <a:r>
                <a:rPr lang="el-GR" sz="2800" b="1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3600" b="1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ε</a:t>
              </a:r>
              <a:r>
                <a:rPr lang="en-US" sz="2800" b="1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  <a:sym typeface="Wingdings"/>
                </a:rPr>
                <a:t></a:t>
              </a:r>
              <a:r>
                <a:rPr lang="en-US" sz="2800" b="1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2800" b="1" baseline="-25000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800" b="1" baseline="3000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snd</a:t>
              </a:r>
              <a:r>
                <a:rPr lang="en-US" sz="2800" b="1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(t)</a:t>
              </a:r>
              <a:r>
                <a:rPr lang="en-US" sz="2800" b="1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  <a:sym typeface="Wingdings"/>
                </a:rPr>
                <a:t></a:t>
              </a:r>
              <a:r>
                <a:rPr lang="en-US" sz="2800" b="1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800" b="1" baseline="3000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sz="2800" b="1" baseline="-25000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800" b="1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(t)  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 flipH="1">
              <a:off x="6336506" y="3821907"/>
              <a:ext cx="976311" cy="535782"/>
            </a:xfrm>
            <a:prstGeom prst="rect">
              <a:avLst/>
            </a:pr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Effective Average (Sol. #2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52" name="Table 51"/>
          <p:cNvGraphicFramePr>
            <a:graphicFrameLocks noGrp="1"/>
          </p:cNvGraphicFramePr>
          <p:nvPr/>
        </p:nvGraphicFramePr>
        <p:xfrm>
          <a:off x="552961" y="1763992"/>
          <a:ext cx="8067302" cy="27395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5375"/>
                <a:gridCol w="1849042"/>
                <a:gridCol w="1858546"/>
                <a:gridCol w="1729733"/>
                <a:gridCol w="1874606"/>
              </a:tblGrid>
              <a:tr h="502808">
                <a:tc gridSpan="5">
                  <a:txBody>
                    <a:bodyPr/>
                    <a:lstStyle/>
                    <a:p>
                      <a:pPr algn="ctr"/>
                      <a:r>
                        <a:rPr lang="en-US" sz="2800" b="1" smtClean="0"/>
                        <a:t>Regular user  </a:t>
                      </a:r>
                      <a:endParaRPr lang="en-US" sz="2800" b="1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09192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Time</a:t>
                      </a:r>
                      <a:endParaRPr lang="en-US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endParaRPr lang="en-US" smtClean="0"/>
                    </a:p>
                    <a:p>
                      <a:pPr algn="ctr"/>
                      <a:r>
                        <a:rPr lang="en-US" sz="1800" b="1" err="1" smtClean="0">
                          <a:solidFill>
                            <a:srgbClr val="2A6AB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lang="en-US" sz="1800" b="1" baseline="30000" err="1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lang="en-US" sz="1800" b="1" baseline="-25000" err="1" smtClean="0">
                          <a:solidFill>
                            <a:srgbClr val="2A6AB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sz="1800" b="1" smtClean="0">
                          <a:solidFill>
                            <a:srgbClr val="2A6AB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(t)</a:t>
                      </a:r>
                      <a:r>
                        <a:rPr lang="en-US" baseline="0" smtClean="0"/>
                        <a:t> </a:t>
                      </a:r>
                      <a:endParaRPr lang="en-US" smtClean="0"/>
                    </a:p>
                    <a:p>
                      <a:pPr algn="ctr"/>
                      <a:r>
                        <a:rPr lang="en-US" smtClean="0"/>
                        <a:t>Effective</a:t>
                      </a:r>
                      <a:r>
                        <a:rPr lang="en-US" baseline="0" smtClean="0"/>
                        <a:t> Rate</a:t>
                      </a:r>
                      <a:endParaRPr lang="en-US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Data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r>
                        <a:rPr lang="en-US" smtClean="0"/>
                        <a:t>ACK/NAK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Payment</a:t>
                      </a:r>
                    </a:p>
                  </a:txBody>
                  <a:tcPr anchor="b"/>
                </a:tc>
              </a:tr>
              <a:tr h="556122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</a:tr>
              <a:tr h="556122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3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3" name="Group 28"/>
          <p:cNvGrpSpPr/>
          <p:nvPr/>
        </p:nvGrpSpPr>
        <p:grpSpPr>
          <a:xfrm>
            <a:off x="5458677" y="2485722"/>
            <a:ext cx="919642" cy="478678"/>
            <a:chOff x="7864776" y="2074743"/>
            <a:chExt cx="919642" cy="478678"/>
          </a:xfrm>
        </p:grpSpPr>
        <p:pic>
          <p:nvPicPr>
            <p:cNvPr id="63" name="Picture 4" descr="C:\Users\ehudb\Desktop\My Dropbox\Infocom 2011 Presentation\photos\up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64776" y="2074743"/>
              <a:ext cx="388906" cy="452797"/>
            </a:xfrm>
            <a:prstGeom prst="rect">
              <a:avLst/>
            </a:prstGeom>
            <a:noFill/>
          </p:spPr>
        </p:pic>
        <p:pic>
          <p:nvPicPr>
            <p:cNvPr id="64" name="Picture 5" descr="C:\Users\ehudb\Desktop\My Dropbox\Infocom 2011 Presentation\photos\down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413003" y="2117877"/>
              <a:ext cx="371415" cy="435544"/>
            </a:xfrm>
            <a:prstGeom prst="rect">
              <a:avLst/>
            </a:prstGeom>
            <a:noFill/>
          </p:spPr>
        </p:pic>
      </p:grpSp>
      <p:pic>
        <p:nvPicPr>
          <p:cNvPr id="65" name="Picture 2" descr="C:\Users\ehudb\Desktop\My Dropbox\Infocom 2011 Presentation\photos\lft_pic3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5439" y="2309584"/>
            <a:ext cx="965704" cy="714620"/>
          </a:xfrm>
          <a:prstGeom prst="rect">
            <a:avLst/>
          </a:prstGeom>
          <a:noFill/>
        </p:spPr>
      </p:pic>
      <p:pic>
        <p:nvPicPr>
          <p:cNvPr id="104" name="Picture 5" descr="C:\Documents and Settings\Administrator.CROW2004\Desktop\מצגת\good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02676" y="7149180"/>
            <a:ext cx="377625" cy="441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0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816517" y="2315870"/>
            <a:ext cx="724271" cy="488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32"/>
          <p:cNvGrpSpPr/>
          <p:nvPr/>
        </p:nvGrpSpPr>
        <p:grpSpPr>
          <a:xfrm>
            <a:off x="3796625" y="2349273"/>
            <a:ext cx="659785" cy="765364"/>
            <a:chOff x="2793657" y="2929618"/>
            <a:chExt cx="1039032" cy="1236942"/>
          </a:xfrm>
        </p:grpSpPr>
        <p:pic>
          <p:nvPicPr>
            <p:cNvPr id="142" name="Picture 3" descr="C:\Users\ehudb\Desktop\My Dropbox\Infocom 2011 Presentation\photos\frame-v4c.gif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793657" y="2929618"/>
              <a:ext cx="1039032" cy="1236942"/>
            </a:xfrm>
            <a:prstGeom prst="rect">
              <a:avLst/>
            </a:prstGeom>
            <a:noFill/>
          </p:spPr>
        </p:pic>
        <p:sp>
          <p:nvSpPr>
            <p:cNvPr id="143" name="TextBox 142"/>
            <p:cNvSpPr txBox="1"/>
            <p:nvPr/>
          </p:nvSpPr>
          <p:spPr>
            <a:xfrm>
              <a:off x="2931169" y="3174521"/>
              <a:ext cx="698739" cy="7461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smtClean="0"/>
                <a:t>101000100101010110111000</a:t>
              </a:r>
              <a:endParaRPr lang="en-US" sz="1100"/>
            </a:p>
          </p:txBody>
        </p:sp>
      </p:grpSp>
      <p:pic>
        <p:nvPicPr>
          <p:cNvPr id="144" name="Picture 2" descr="C:\Users\ehudb\Desktop\My Dropbox\Infocom 2011 Presentation\photos\602px-Station_Clock.svg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33113" y="2336532"/>
            <a:ext cx="604704" cy="602695"/>
          </a:xfrm>
          <a:prstGeom prst="rect">
            <a:avLst/>
          </a:prstGeom>
          <a:noFill/>
        </p:spPr>
      </p:pic>
      <p:grpSp>
        <p:nvGrpSpPr>
          <p:cNvPr id="5" name="Group 43"/>
          <p:cNvGrpSpPr/>
          <p:nvPr/>
        </p:nvGrpSpPr>
        <p:grpSpPr>
          <a:xfrm>
            <a:off x="3516887" y="3480392"/>
            <a:ext cx="1135856" cy="371976"/>
            <a:chOff x="5500688" y="3847839"/>
            <a:chExt cx="1135856" cy="371976"/>
          </a:xfrm>
        </p:grpSpPr>
        <p:sp>
          <p:nvSpPr>
            <p:cNvPr id="146" name="Right Arrow 145"/>
            <p:cNvSpPr/>
            <p:nvPr/>
          </p:nvSpPr>
          <p:spPr>
            <a:xfrm>
              <a:off x="5500688" y="3847839"/>
              <a:ext cx="257175" cy="366974"/>
            </a:xfrm>
            <a:prstGeom prst="rightArrow">
              <a:avLst/>
            </a:prstGeom>
            <a:solidFill>
              <a:srgbClr val="FFFF00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1">
                <a:defRPr/>
              </a:pPr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5722144" y="3850483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smtClean="0">
                  <a:latin typeface="+mj-lt"/>
                </a:rPr>
                <a:t>300 b</a:t>
              </a:r>
              <a:endParaRPr lang="en-US"/>
            </a:p>
          </p:txBody>
        </p:sp>
      </p:grpSp>
      <p:grpSp>
        <p:nvGrpSpPr>
          <p:cNvPr id="7" name="Group 47"/>
          <p:cNvGrpSpPr/>
          <p:nvPr/>
        </p:nvGrpSpPr>
        <p:grpSpPr>
          <a:xfrm>
            <a:off x="3497583" y="4028549"/>
            <a:ext cx="1220886" cy="381261"/>
            <a:chOff x="5494238" y="4383621"/>
            <a:chExt cx="1220886" cy="381261"/>
          </a:xfrm>
        </p:grpSpPr>
        <p:sp>
          <p:nvSpPr>
            <p:cNvPr id="160" name="TextBox 159"/>
            <p:cNvSpPr txBox="1"/>
            <p:nvPr/>
          </p:nvSpPr>
          <p:spPr>
            <a:xfrm>
              <a:off x="5722143" y="4393427"/>
              <a:ext cx="9929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smtClean="0">
                  <a:latin typeface="+mj-lt"/>
                </a:rPr>
                <a:t>300 b</a:t>
              </a:r>
              <a:endParaRPr lang="en-US"/>
            </a:p>
          </p:txBody>
        </p:sp>
        <p:sp>
          <p:nvSpPr>
            <p:cNvPr id="161" name="Right Arrow 160"/>
            <p:cNvSpPr/>
            <p:nvPr/>
          </p:nvSpPr>
          <p:spPr>
            <a:xfrm>
              <a:off x="5494238" y="4383621"/>
              <a:ext cx="263625" cy="381261"/>
            </a:xfrm>
            <a:prstGeom prst="rightArrow">
              <a:avLst>
                <a:gd name="adj1" fmla="val 50000"/>
                <a:gd name="adj2" fmla="val 47290"/>
              </a:avLst>
            </a:prstGeom>
            <a:solidFill>
              <a:srgbClr val="0070C0">
                <a:alpha val="18000"/>
              </a:srgbClr>
            </a:solidFill>
            <a:ln>
              <a:solidFill>
                <a:srgbClr val="2A6AB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1">
                <a:defRPr/>
              </a:pPr>
              <a:endParaRPr lang="en-US" sz="1400" b="1">
                <a:solidFill>
                  <a:schemeClr val="tx1"/>
                </a:solidFill>
              </a:endParaRPr>
            </a:p>
          </p:txBody>
        </p:sp>
      </p:grpSp>
      <p:sp>
        <p:nvSpPr>
          <p:cNvPr id="163" name="TextBox 162"/>
          <p:cNvSpPr txBox="1"/>
          <p:nvPr/>
        </p:nvSpPr>
        <p:spPr>
          <a:xfrm>
            <a:off x="7202776" y="3475737"/>
            <a:ext cx="1140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latin typeface="+mj-lt"/>
              </a:rPr>
              <a:t>150 b/s</a:t>
            </a:r>
            <a:endParaRPr lang="en-US"/>
          </a:p>
        </p:txBody>
      </p:sp>
      <p:sp>
        <p:nvSpPr>
          <p:cNvPr id="164" name="TextBox 163"/>
          <p:cNvSpPr txBox="1"/>
          <p:nvPr/>
        </p:nvSpPr>
        <p:spPr>
          <a:xfrm>
            <a:off x="7217584" y="4013918"/>
            <a:ext cx="1140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latin typeface="+mj-lt"/>
              </a:rPr>
              <a:t>150 b/s</a:t>
            </a:r>
            <a:endParaRPr lang="en-US"/>
          </a:p>
        </p:txBody>
      </p:sp>
      <p:pic>
        <p:nvPicPr>
          <p:cNvPr id="165" name="Picture 5" descr="C:\Users\ehudb\Desktop\My Dropbox\Infocom 2011 Presentation\photos\dow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84654" y="3442092"/>
            <a:ext cx="371415" cy="435544"/>
          </a:xfrm>
          <a:prstGeom prst="rect">
            <a:avLst/>
          </a:prstGeom>
          <a:noFill/>
        </p:spPr>
      </p:pic>
      <p:pic>
        <p:nvPicPr>
          <p:cNvPr id="167" name="Picture 4" descr="C:\Users\ehudb\Desktop\My Dropbox\Infocom 2011 Presentation\photos\u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9938" y="3989491"/>
            <a:ext cx="388906" cy="452797"/>
          </a:xfrm>
          <a:prstGeom prst="rect">
            <a:avLst/>
          </a:prstGeom>
          <a:noFill/>
        </p:spPr>
      </p:pic>
      <p:sp>
        <p:nvSpPr>
          <p:cNvPr id="170" name="TextBox 169"/>
          <p:cNvSpPr txBox="1"/>
          <p:nvPr/>
        </p:nvSpPr>
        <p:spPr>
          <a:xfrm>
            <a:off x="1617490" y="3488534"/>
            <a:ext cx="1140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latin typeface="+mj-lt"/>
              </a:rPr>
              <a:t>150 b/s</a:t>
            </a:r>
            <a:endParaRPr lang="en-US"/>
          </a:p>
        </p:txBody>
      </p:sp>
      <p:sp>
        <p:nvSpPr>
          <p:cNvPr id="171" name="TextBox 170"/>
          <p:cNvSpPr txBox="1"/>
          <p:nvPr/>
        </p:nvSpPr>
        <p:spPr>
          <a:xfrm>
            <a:off x="1632300" y="4026715"/>
            <a:ext cx="1140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latin typeface="+mj-lt"/>
              </a:rPr>
              <a:t>150 b/s</a:t>
            </a:r>
            <a:endParaRPr lang="en-US"/>
          </a:p>
        </p:txBody>
      </p:sp>
      <p:pic>
        <p:nvPicPr>
          <p:cNvPr id="35" name="Picture 5" descr="C:\Documents and Settings\Administrator.CROW2004\Desktop\מצגת\good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23361" y="1799209"/>
            <a:ext cx="377625" cy="441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TextBox 36"/>
          <p:cNvSpPr txBox="1"/>
          <p:nvPr/>
        </p:nvSpPr>
        <p:spPr>
          <a:xfrm>
            <a:off x="3532909" y="4678817"/>
            <a:ext cx="51469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smtClean="0">
                <a:latin typeface="+mj-lt"/>
              </a:rPr>
              <a:t>Regular user: </a:t>
            </a:r>
            <a:r>
              <a:rPr lang="en-US" sz="2000" b="1" smtClean="0">
                <a:solidFill>
                  <a:srgbClr val="2A6AB3"/>
                </a:solidFill>
              </a:rPr>
              <a:t>300 b/s</a:t>
            </a:r>
            <a:r>
              <a:rPr lang="en-US" sz="2000" b="1" smtClean="0">
                <a:solidFill>
                  <a:srgbClr val="2A6AB3"/>
                </a:solidFill>
                <a:latin typeface="+mj-lt"/>
              </a:rPr>
              <a:t>, 2 transmissions </a:t>
            </a:r>
            <a:endParaRPr lang="en-US" sz="2000" b="1">
              <a:solidFill>
                <a:srgbClr val="2A6AB3"/>
              </a:solidFill>
              <a:latin typeface="+mj-lt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0" y="5100618"/>
            <a:ext cx="3627782" cy="113306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mtClean="0">
                <a:latin typeface="+mj-lt"/>
              </a:rPr>
              <a:t>Rate selected</a:t>
            </a:r>
            <a:r>
              <a:rPr lang="en-US" b="1" smtClean="0">
                <a:latin typeface="+mj-lt"/>
              </a:rPr>
              <a:t>: 300 b/s</a:t>
            </a:r>
          </a:p>
          <a:p>
            <a:pPr algn="ctr"/>
            <a:r>
              <a:rPr lang="en-US" smtClean="0">
                <a:latin typeface="+mj-lt"/>
              </a:rPr>
              <a:t>Frame loss Probability = </a:t>
            </a:r>
            <a:r>
              <a:rPr lang="en-US" b="1" smtClean="0">
                <a:latin typeface="+mj-lt"/>
              </a:rPr>
              <a:t>1/2</a:t>
            </a:r>
          </a:p>
          <a:p>
            <a:pPr algn="ctr"/>
            <a:r>
              <a:rPr lang="de-CH" b="1" smtClean="0">
                <a:latin typeface="+mj-lt"/>
              </a:rPr>
              <a:t>R</a:t>
            </a:r>
            <a:r>
              <a:rPr lang="de-CH" b="1" baseline="30000" smtClean="0">
                <a:solidFill>
                  <a:srgbClr val="FF0000"/>
                </a:solidFill>
                <a:latin typeface="+mj-lt"/>
              </a:rPr>
              <a:t>e</a:t>
            </a:r>
            <a:r>
              <a:rPr lang="de-CH" b="1" baseline="-25000" smtClean="0">
                <a:latin typeface="+mj-lt"/>
              </a:rPr>
              <a:t>i</a:t>
            </a:r>
            <a:r>
              <a:rPr lang="de-CH" b="1" smtClean="0">
                <a:latin typeface="+mj-lt"/>
              </a:rPr>
              <a:t>(t) </a:t>
            </a:r>
            <a:r>
              <a:rPr lang="en-US" smtClean="0">
                <a:latin typeface="+mj-lt"/>
              </a:rPr>
              <a:t>= </a:t>
            </a:r>
            <a:r>
              <a:rPr lang="en-US" b="1" smtClean="0">
                <a:latin typeface="+mj-lt"/>
              </a:rPr>
              <a:t>150 b/s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23A8-77DE-4E8A-BDD8-F21472C3C088}" type="slidenum">
              <a:rPr lang="de-CH" smtClean="0"/>
              <a:pPr/>
              <a:t>21</a:t>
            </a:fld>
            <a:endParaRPr lang="de-CH" smtClean="0"/>
          </a:p>
          <a:p>
            <a:endParaRPr lang="de-CH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9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" grpId="0"/>
      <p:bldP spid="164" grpId="0"/>
      <p:bldP spid="170" grpId="0"/>
      <p:bldP spid="171" grpId="0"/>
      <p:bldP spid="37" grpId="0"/>
      <p:bldP spid="3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Effective Average (Sol. #2) for Fast retransmissions</a:t>
            </a:r>
            <a:endParaRPr lang="en-US"/>
          </a:p>
        </p:txBody>
      </p:sp>
      <p:graphicFrame>
        <p:nvGraphicFramePr>
          <p:cNvPr id="52" name="Table 51"/>
          <p:cNvGraphicFramePr>
            <a:graphicFrameLocks noGrp="1"/>
          </p:cNvGraphicFramePr>
          <p:nvPr/>
        </p:nvGraphicFramePr>
        <p:xfrm>
          <a:off x="552961" y="1563109"/>
          <a:ext cx="8067302" cy="32957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5375"/>
                <a:gridCol w="1849042"/>
                <a:gridCol w="1858546"/>
                <a:gridCol w="1729733"/>
                <a:gridCol w="1874606"/>
              </a:tblGrid>
              <a:tr h="502808">
                <a:tc gridSpan="5"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Malicious user  </a:t>
                      </a:r>
                      <a:endParaRPr lang="en-US" sz="28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09192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Time</a:t>
                      </a:r>
                      <a:endParaRPr lang="en-US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endParaRPr lang="en-US" smtClean="0"/>
                    </a:p>
                    <a:p>
                      <a:pPr algn="ctr"/>
                      <a:r>
                        <a:rPr lang="en-US" sz="1800" b="1" err="1" smtClean="0">
                          <a:solidFill>
                            <a:srgbClr val="2A6AB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lang="en-US" sz="1800" b="1" baseline="30000" err="1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lang="en-US" sz="1800" b="1" baseline="-25000" err="1" smtClean="0">
                          <a:solidFill>
                            <a:srgbClr val="2A6AB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sz="1800" b="1" smtClean="0">
                          <a:solidFill>
                            <a:srgbClr val="2A6AB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(t)</a:t>
                      </a:r>
                      <a:r>
                        <a:rPr lang="en-US" baseline="0" smtClean="0"/>
                        <a:t> </a:t>
                      </a:r>
                      <a:endParaRPr lang="en-US" smtClean="0"/>
                    </a:p>
                    <a:p>
                      <a:pPr algn="ctr"/>
                      <a:r>
                        <a:rPr lang="en-US" smtClean="0"/>
                        <a:t>Effective</a:t>
                      </a:r>
                      <a:r>
                        <a:rPr lang="en-US" baseline="0" smtClean="0"/>
                        <a:t> Rate</a:t>
                      </a:r>
                      <a:endParaRPr lang="en-US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Data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r>
                        <a:rPr lang="en-US" smtClean="0"/>
                        <a:t>ACK/NAK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Payment</a:t>
                      </a:r>
                    </a:p>
                  </a:txBody>
                  <a:tcPr anchor="b"/>
                </a:tc>
              </a:tr>
              <a:tr h="556122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</a:tr>
              <a:tr h="556122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2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</a:tr>
              <a:tr h="556122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3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4" name="Group 28"/>
          <p:cNvGrpSpPr/>
          <p:nvPr/>
        </p:nvGrpSpPr>
        <p:grpSpPr>
          <a:xfrm>
            <a:off x="5458677" y="2284839"/>
            <a:ext cx="919642" cy="478678"/>
            <a:chOff x="7864776" y="2074743"/>
            <a:chExt cx="919642" cy="478678"/>
          </a:xfrm>
        </p:grpSpPr>
        <p:pic>
          <p:nvPicPr>
            <p:cNvPr id="63" name="Picture 4" descr="C:\Users\ehudb\Desktop\My Dropbox\Infocom 2011 Presentation\photos\up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64776" y="2074743"/>
              <a:ext cx="388906" cy="452797"/>
            </a:xfrm>
            <a:prstGeom prst="rect">
              <a:avLst/>
            </a:prstGeom>
            <a:noFill/>
          </p:spPr>
        </p:pic>
        <p:pic>
          <p:nvPicPr>
            <p:cNvPr id="64" name="Picture 5" descr="C:\Users\ehudb\Desktop\My Dropbox\Infocom 2011 Presentation\photos\down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413003" y="2117877"/>
              <a:ext cx="371415" cy="435544"/>
            </a:xfrm>
            <a:prstGeom prst="rect">
              <a:avLst/>
            </a:prstGeom>
            <a:noFill/>
          </p:spPr>
        </p:pic>
      </p:grpSp>
      <p:pic>
        <p:nvPicPr>
          <p:cNvPr id="65" name="Picture 2" descr="C:\Users\ehudb\Desktop\My Dropbox\Infocom 2011 Presentation\photos\lft_pic3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5439" y="2108701"/>
            <a:ext cx="965704" cy="714620"/>
          </a:xfrm>
          <a:prstGeom prst="rect">
            <a:avLst/>
          </a:prstGeom>
          <a:noFill/>
        </p:spPr>
      </p:pic>
      <p:pic>
        <p:nvPicPr>
          <p:cNvPr id="97" name="Picture 7" descr="C:\Documents and Settings\Administrator.CROW2004\Desktop\מצגת\bad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77224" y="1600390"/>
            <a:ext cx="389863" cy="435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" name="Picture 5" descr="C:\Documents and Settings\Administrator.CROW2004\Desktop\מצגת\good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2676" y="7149180"/>
            <a:ext cx="377625" cy="441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" name="TextBox 104"/>
          <p:cNvSpPr txBox="1"/>
          <p:nvPr/>
        </p:nvSpPr>
        <p:spPr>
          <a:xfrm>
            <a:off x="3804059" y="5433890"/>
            <a:ext cx="49810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mtClean="0">
                <a:latin typeface="+mj-lt"/>
              </a:rPr>
              <a:t>Malicious user: </a:t>
            </a:r>
            <a:r>
              <a:rPr lang="en-US" sz="2000" b="1" smtClean="0">
                <a:solidFill>
                  <a:srgbClr val="FF0000"/>
                </a:solidFill>
              </a:rPr>
              <a:t>170 b/s</a:t>
            </a:r>
            <a:r>
              <a:rPr lang="en-US" sz="2000" b="1" smtClean="0">
                <a:solidFill>
                  <a:srgbClr val="FF0000"/>
                </a:solidFill>
                <a:latin typeface="+mj-lt"/>
              </a:rPr>
              <a:t>, 3 transmissions</a:t>
            </a:r>
            <a:endParaRPr lang="en-US" sz="2000" b="1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140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816517" y="2114987"/>
            <a:ext cx="724271" cy="488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1" name="Group 32"/>
          <p:cNvGrpSpPr/>
          <p:nvPr/>
        </p:nvGrpSpPr>
        <p:grpSpPr>
          <a:xfrm>
            <a:off x="3796625" y="2148390"/>
            <a:ext cx="659785" cy="765364"/>
            <a:chOff x="2793657" y="2929618"/>
            <a:chExt cx="1039032" cy="1236942"/>
          </a:xfrm>
        </p:grpSpPr>
        <p:pic>
          <p:nvPicPr>
            <p:cNvPr id="142" name="Picture 3" descr="C:\Users\ehudb\Desktop\My Dropbox\Infocom 2011 Presentation\photos\frame-v4c.gif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793657" y="2929618"/>
              <a:ext cx="1039032" cy="1236942"/>
            </a:xfrm>
            <a:prstGeom prst="rect">
              <a:avLst/>
            </a:prstGeom>
            <a:noFill/>
          </p:spPr>
        </p:pic>
        <p:sp>
          <p:nvSpPr>
            <p:cNvPr id="143" name="TextBox 142"/>
            <p:cNvSpPr txBox="1"/>
            <p:nvPr/>
          </p:nvSpPr>
          <p:spPr>
            <a:xfrm>
              <a:off x="2931169" y="3174521"/>
              <a:ext cx="698739" cy="7461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smtClean="0"/>
                <a:t>101000100101010110111000</a:t>
              </a:r>
              <a:endParaRPr lang="en-US" sz="1100"/>
            </a:p>
          </p:txBody>
        </p:sp>
      </p:grpSp>
      <p:pic>
        <p:nvPicPr>
          <p:cNvPr id="144" name="Picture 2" descr="C:\Users\ehudb\Desktop\My Dropbox\Infocom 2011 Presentation\photos\602px-Station_Clock.svg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33113" y="2135649"/>
            <a:ext cx="604704" cy="602695"/>
          </a:xfrm>
          <a:prstGeom prst="rect">
            <a:avLst/>
          </a:prstGeom>
          <a:noFill/>
        </p:spPr>
      </p:pic>
      <p:grpSp>
        <p:nvGrpSpPr>
          <p:cNvPr id="145" name="Group 43"/>
          <p:cNvGrpSpPr/>
          <p:nvPr/>
        </p:nvGrpSpPr>
        <p:grpSpPr>
          <a:xfrm>
            <a:off x="3516887" y="3279509"/>
            <a:ext cx="1135856" cy="371976"/>
            <a:chOff x="5500688" y="3847839"/>
            <a:chExt cx="1135856" cy="371976"/>
          </a:xfrm>
        </p:grpSpPr>
        <p:sp>
          <p:nvSpPr>
            <p:cNvPr id="146" name="Right Arrow 145"/>
            <p:cNvSpPr/>
            <p:nvPr/>
          </p:nvSpPr>
          <p:spPr>
            <a:xfrm>
              <a:off x="5500688" y="3847839"/>
              <a:ext cx="257175" cy="366974"/>
            </a:xfrm>
            <a:prstGeom prst="rightArrow">
              <a:avLst/>
            </a:prstGeom>
            <a:solidFill>
              <a:srgbClr val="FFFF00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1">
                <a:defRPr/>
              </a:pPr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5722144" y="3850483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smtClean="0">
                  <a:latin typeface="+mj-lt"/>
                </a:rPr>
                <a:t>300 b</a:t>
              </a:r>
              <a:endParaRPr lang="en-US"/>
            </a:p>
          </p:txBody>
        </p:sp>
      </p:grpSp>
      <p:sp>
        <p:nvSpPr>
          <p:cNvPr id="158" name="Right Arrow 157"/>
          <p:cNvSpPr/>
          <p:nvPr/>
        </p:nvSpPr>
        <p:spPr>
          <a:xfrm>
            <a:off x="3505727" y="3831610"/>
            <a:ext cx="1282030" cy="381261"/>
          </a:xfrm>
          <a:prstGeom prst="rightArrow">
            <a:avLst>
              <a:gd name="adj1" fmla="val 50000"/>
              <a:gd name="adj2" fmla="val 47290"/>
            </a:avLst>
          </a:prstGeom>
          <a:solidFill>
            <a:srgbClr val="0070C0">
              <a:alpha val="18000"/>
            </a:srgbClr>
          </a:solidFill>
          <a:ln>
            <a:solidFill>
              <a:srgbClr val="2A6A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61" name="Right Arrow 160"/>
          <p:cNvSpPr/>
          <p:nvPr/>
        </p:nvSpPr>
        <p:spPr>
          <a:xfrm>
            <a:off x="3497583" y="4374899"/>
            <a:ext cx="1290174" cy="381261"/>
          </a:xfrm>
          <a:prstGeom prst="rightArrow">
            <a:avLst>
              <a:gd name="adj1" fmla="val 50000"/>
              <a:gd name="adj2" fmla="val 47290"/>
            </a:avLst>
          </a:prstGeom>
          <a:solidFill>
            <a:srgbClr val="0070C0">
              <a:alpha val="18000"/>
            </a:srgbClr>
          </a:solidFill>
          <a:ln>
            <a:solidFill>
              <a:srgbClr val="2A6A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7329586" y="3823960"/>
            <a:ext cx="1140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latin typeface="+mj-lt"/>
              </a:rPr>
              <a:t>10 b/s</a:t>
            </a:r>
            <a:endParaRPr lang="en-US"/>
          </a:p>
        </p:txBody>
      </p:sp>
      <p:sp>
        <p:nvSpPr>
          <p:cNvPr id="163" name="TextBox 162"/>
          <p:cNvSpPr txBox="1"/>
          <p:nvPr/>
        </p:nvSpPr>
        <p:spPr>
          <a:xfrm>
            <a:off x="7202776" y="3274854"/>
            <a:ext cx="1140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latin typeface="+mj-lt"/>
              </a:rPr>
              <a:t>150 b/s</a:t>
            </a:r>
            <a:endParaRPr lang="en-US"/>
          </a:p>
        </p:txBody>
      </p:sp>
      <p:sp>
        <p:nvSpPr>
          <p:cNvPr id="164" name="TextBox 163"/>
          <p:cNvSpPr txBox="1"/>
          <p:nvPr/>
        </p:nvSpPr>
        <p:spPr>
          <a:xfrm>
            <a:off x="7328422" y="4360268"/>
            <a:ext cx="1140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latin typeface="+mj-lt"/>
              </a:rPr>
              <a:t>10 b/s</a:t>
            </a:r>
            <a:endParaRPr lang="en-US"/>
          </a:p>
        </p:txBody>
      </p:sp>
      <p:pic>
        <p:nvPicPr>
          <p:cNvPr id="165" name="Picture 5" descr="C:\Users\ehudb\Desktop\My Dropbox\Infocom 2011 Presentation\photos\dow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84654" y="3241209"/>
            <a:ext cx="371415" cy="435544"/>
          </a:xfrm>
          <a:prstGeom prst="rect">
            <a:avLst/>
          </a:prstGeom>
          <a:noFill/>
        </p:spPr>
      </p:pic>
      <p:pic>
        <p:nvPicPr>
          <p:cNvPr id="166" name="Picture 5" descr="C:\Users\ehudb\Desktop\My Dropbox\Infocom 2011 Presentation\photos\dow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70693" y="3792641"/>
            <a:ext cx="371415" cy="435544"/>
          </a:xfrm>
          <a:prstGeom prst="rect">
            <a:avLst/>
          </a:prstGeom>
          <a:noFill/>
        </p:spPr>
      </p:pic>
      <p:pic>
        <p:nvPicPr>
          <p:cNvPr id="167" name="Picture 4" descr="C:\Users\ehudb\Desktop\My Dropbox\Infocom 2011 Presentation\photos\u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9938" y="4335841"/>
            <a:ext cx="388906" cy="452797"/>
          </a:xfrm>
          <a:prstGeom prst="rect">
            <a:avLst/>
          </a:prstGeom>
          <a:noFill/>
        </p:spPr>
      </p:pic>
      <p:sp>
        <p:nvSpPr>
          <p:cNvPr id="168" name="Rectangle 167"/>
          <p:cNvSpPr/>
          <p:nvPr/>
        </p:nvSpPr>
        <p:spPr bwMode="auto">
          <a:xfrm>
            <a:off x="0" y="5100618"/>
            <a:ext cx="3627782" cy="113306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mtClean="0">
                <a:latin typeface="+mj-lt"/>
              </a:rPr>
              <a:t>Rate selected</a:t>
            </a:r>
            <a:r>
              <a:rPr lang="en-US" b="1" smtClean="0">
                <a:latin typeface="+mj-lt"/>
              </a:rPr>
              <a:t>: 300 b/s</a:t>
            </a:r>
          </a:p>
          <a:p>
            <a:pPr algn="ctr"/>
            <a:r>
              <a:rPr lang="en-US" smtClean="0">
                <a:latin typeface="+mj-lt"/>
              </a:rPr>
              <a:t>Frame loss Probability = </a:t>
            </a:r>
            <a:r>
              <a:rPr lang="en-US" b="1" smtClean="0">
                <a:latin typeface="+mj-lt"/>
              </a:rPr>
              <a:t>1/2</a:t>
            </a:r>
          </a:p>
          <a:p>
            <a:pPr algn="ctr"/>
            <a:r>
              <a:rPr lang="de-CH" b="1" smtClean="0">
                <a:latin typeface="+mj-lt"/>
              </a:rPr>
              <a:t>R</a:t>
            </a:r>
            <a:r>
              <a:rPr lang="de-CH" b="1" baseline="30000" smtClean="0">
                <a:solidFill>
                  <a:srgbClr val="FF0000"/>
                </a:solidFill>
                <a:latin typeface="+mj-lt"/>
              </a:rPr>
              <a:t>e</a:t>
            </a:r>
            <a:r>
              <a:rPr lang="de-CH" b="1" baseline="-25000" smtClean="0">
                <a:latin typeface="+mj-lt"/>
              </a:rPr>
              <a:t>i</a:t>
            </a:r>
            <a:r>
              <a:rPr lang="de-CH" b="1" smtClean="0">
                <a:latin typeface="+mj-lt"/>
              </a:rPr>
              <a:t>(t) </a:t>
            </a:r>
            <a:r>
              <a:rPr lang="en-US" smtClean="0">
                <a:latin typeface="+mj-lt"/>
              </a:rPr>
              <a:t>= </a:t>
            </a:r>
            <a:r>
              <a:rPr lang="en-US" b="1" smtClean="0">
                <a:latin typeface="+mj-lt"/>
              </a:rPr>
              <a:t>150 b/s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1888136" y="3836757"/>
            <a:ext cx="1140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+mj-lt"/>
              </a:rPr>
              <a:t>10 b/s</a:t>
            </a:r>
            <a:endParaRPr lang="en-US" dirty="0"/>
          </a:p>
        </p:txBody>
      </p:sp>
      <p:sp>
        <p:nvSpPr>
          <p:cNvPr id="170" name="TextBox 169"/>
          <p:cNvSpPr txBox="1"/>
          <p:nvPr/>
        </p:nvSpPr>
        <p:spPr>
          <a:xfrm>
            <a:off x="1761326" y="3287651"/>
            <a:ext cx="1140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latin typeface="+mj-lt"/>
              </a:rPr>
              <a:t>150 b/s</a:t>
            </a:r>
            <a:endParaRPr lang="en-US"/>
          </a:p>
        </p:txBody>
      </p:sp>
      <p:sp>
        <p:nvSpPr>
          <p:cNvPr id="171" name="TextBox 170"/>
          <p:cNvSpPr txBox="1"/>
          <p:nvPr/>
        </p:nvSpPr>
        <p:spPr>
          <a:xfrm>
            <a:off x="1886972" y="4373065"/>
            <a:ext cx="1140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latin typeface="+mj-lt"/>
              </a:rPr>
              <a:t>10 b/s</a:t>
            </a:r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3553691" y="5080599"/>
            <a:ext cx="51469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latin typeface="+mj-lt"/>
              </a:rPr>
              <a:t>Regular user: </a:t>
            </a:r>
            <a:r>
              <a:rPr lang="en-US" sz="2000" b="1" dirty="0" smtClean="0">
                <a:solidFill>
                  <a:srgbClr val="2A6AB3"/>
                </a:solidFill>
              </a:rPr>
              <a:t>300 b/s</a:t>
            </a:r>
            <a:r>
              <a:rPr lang="en-US" sz="2000" b="1" dirty="0" smtClean="0">
                <a:solidFill>
                  <a:srgbClr val="2A6AB3"/>
                </a:solidFill>
                <a:latin typeface="+mj-lt"/>
              </a:rPr>
              <a:t>, 2 transmissions </a:t>
            </a:r>
            <a:endParaRPr lang="en-US" sz="2000" b="1" dirty="0">
              <a:solidFill>
                <a:srgbClr val="2A6AB3"/>
              </a:solidFill>
              <a:latin typeface="+mj-lt"/>
            </a:endParaRPr>
          </a:p>
        </p:txBody>
      </p:sp>
      <p:sp>
        <p:nvSpPr>
          <p:cNvPr id="36" name="Slide Number Placeholder 3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23A8-77DE-4E8A-BDD8-F21472C3C088}" type="slidenum">
              <a:rPr lang="de-CH" smtClean="0"/>
              <a:pPr/>
              <a:t>22</a:t>
            </a:fld>
            <a:endParaRPr lang="de-CH" smtClean="0"/>
          </a:p>
          <a:p>
            <a:endParaRPr lang="de-CH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0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4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7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1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/>
      <p:bldP spid="158" grpId="0" animBg="1"/>
      <p:bldP spid="161" grpId="0" animBg="1"/>
      <p:bldP spid="162" grpId="0"/>
      <p:bldP spid="163" grpId="0"/>
      <p:bldP spid="164" grpId="0"/>
      <p:bldP spid="168" grpId="0"/>
      <p:bldP spid="169" grpId="0"/>
      <p:bldP spid="170" grpId="0"/>
      <p:bldP spid="171" grpId="0"/>
      <p:bldP spid="6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Results </a:t>
            </a: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742055" y="1676400"/>
          <a:ext cx="8061325" cy="3596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99929"/>
                <a:gridCol w="1190349"/>
                <a:gridCol w="1190349"/>
                <a:gridCol w="1190349"/>
                <a:gridCol w="1190349"/>
              </a:tblGrid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smtClean="0"/>
                        <a:t>Fast Ret.</a:t>
                      </a:r>
                      <a:endParaRPr lang="en-US" sz="20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smtClean="0"/>
                        <a:t>Slow Ret.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smtClean="0"/>
                        <a:t>Averaging</a:t>
                      </a:r>
                      <a:r>
                        <a:rPr lang="en-US" sz="2000" b="1" baseline="0" smtClean="0"/>
                        <a:t> Method</a:t>
                      </a:r>
                      <a:endParaRPr lang="en-US" sz="2000" b="1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ym typeface="Wingdings"/>
                        </a:rPr>
                        <a:t>Immune</a:t>
                      </a:r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/>
                        <a:t>Fair</a:t>
                      </a:r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ym typeface="Wingdings"/>
                        </a:rPr>
                        <a:t>Immune</a:t>
                      </a:r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/>
                        <a:t>Fair</a:t>
                      </a:r>
                      <a:endParaRPr lang="en-US" sz="2000" b="1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smtClean="0"/>
                        <a:t>Admitted Avg. (original)</a:t>
                      </a:r>
                      <a:endParaRPr lang="en-US" sz="2000" b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4000" b="1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US" sz="4000" b="1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4000" b="1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US" sz="4000" b="1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smtClean="0"/>
                        <a:t>Transmission Avg.</a:t>
                      </a:r>
                      <a:endParaRPr lang="en-US" sz="2000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US" sz="4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4000" b="1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US" sz="4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4000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smtClean="0"/>
                        <a:t>Effective Avg.</a:t>
                      </a:r>
                      <a:endParaRPr lang="en-US" sz="2000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4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US" sz="4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US" sz="4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US" sz="4000" b="1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4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4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23A8-77DE-4E8A-BDD8-F21472C3C088}" type="slidenum">
              <a:rPr lang="de-CH" smtClean="0"/>
              <a:pPr/>
              <a:t>23</a:t>
            </a:fld>
            <a:endParaRPr lang="de-CH" smtClean="0"/>
          </a:p>
          <a:p>
            <a:endParaRPr lang="de-CH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48" y="3298272"/>
            <a:ext cx="650679" cy="55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3963968"/>
            <a:ext cx="650679" cy="55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Sol #3 – Initial Effective Rate (for Fast Ret.)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574" y="1676400"/>
            <a:ext cx="8607425" cy="4724400"/>
          </a:xfrm>
        </p:spPr>
        <p:txBody>
          <a:bodyPr/>
          <a:lstStyle/>
          <a:p>
            <a:r>
              <a:rPr lang="en-US" sz="2400" dirty="0" smtClean="0">
                <a:sym typeface="Wingdings" pitchFamily="2" charset="2"/>
              </a:rPr>
              <a:t>Initial </a:t>
            </a:r>
            <a:r>
              <a:rPr lang="en-US" sz="2400" dirty="0" smtClean="0">
                <a:sym typeface="Wingdings" pitchFamily="2" charset="2"/>
              </a:rPr>
              <a:t>Effective Rate (sol #3)</a:t>
            </a:r>
          </a:p>
          <a:p>
            <a:pPr lvl="1"/>
            <a:r>
              <a:rPr lang="en-US" sz="2200" b="1" i="1" dirty="0" smtClean="0">
                <a:sym typeface="Wingdings" pitchFamily="2" charset="2"/>
              </a:rPr>
              <a:t>Every retransmission costs as the first transmission</a:t>
            </a:r>
          </a:p>
          <a:p>
            <a:pPr lvl="1"/>
            <a:endParaRPr lang="en-US" sz="2200" dirty="0" smtClean="0">
              <a:sym typeface="Wingdings" pitchFamily="2" charset="2"/>
            </a:endParaRPr>
          </a:p>
          <a:p>
            <a:pPr lvl="1"/>
            <a:r>
              <a:rPr lang="en-US" sz="2400" b="1" dirty="0" err="1" smtClean="0">
                <a:solidFill>
                  <a:srgbClr val="2A6AB3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F</a:t>
            </a:r>
            <a:r>
              <a:rPr lang="en-US" sz="2400" b="1" baseline="-25000" dirty="0" err="1" smtClean="0">
                <a:solidFill>
                  <a:srgbClr val="2A6AB3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baseline="-25000" dirty="0" smtClean="0">
                <a:solidFill>
                  <a:srgbClr val="2A6AB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2A6AB3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(t)=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smtClean="0">
                <a:sym typeface="Wingdings" pitchFamily="2" charset="2"/>
              </a:rPr>
              <a:t>The last time slot where user </a:t>
            </a:r>
            <a:r>
              <a:rPr lang="en-US" sz="2200" dirty="0" err="1" smtClean="0">
                <a:sym typeface="Wingdings" pitchFamily="2" charset="2"/>
              </a:rPr>
              <a:t>i</a:t>
            </a:r>
            <a:r>
              <a:rPr lang="en-US" sz="2200" dirty="0" smtClean="0">
                <a:sym typeface="Wingdings" pitchFamily="2" charset="2"/>
              </a:rPr>
              <a:t> received an initial trans</a:t>
            </a:r>
            <a:r>
              <a:rPr lang="en-US" sz="2200" dirty="0" smtClean="0">
                <a:sym typeface="Wingdings" pitchFamily="2" charset="2"/>
              </a:rPr>
              <a:t>.</a:t>
            </a:r>
          </a:p>
          <a:p>
            <a:endParaRPr lang="en-US" sz="2400" dirty="0" smtClean="0">
              <a:sym typeface="Wingdings" pitchFamily="2" charset="2"/>
            </a:endParaRPr>
          </a:p>
          <a:p>
            <a:r>
              <a:rPr lang="en-US" sz="2400" dirty="0" smtClean="0">
                <a:sym typeface="Wingdings" pitchFamily="2" charset="2"/>
              </a:rPr>
              <a:t>Choosing </a:t>
            </a:r>
            <a:r>
              <a:rPr lang="en-US" sz="2400" dirty="0" smtClean="0">
                <a:sym typeface="Wingdings" pitchFamily="2" charset="2"/>
              </a:rPr>
              <a:t>fast retransmission is preferred when:</a:t>
            </a:r>
          </a:p>
          <a:p>
            <a:pPr lvl="1"/>
            <a:r>
              <a:rPr lang="en-US" sz="2200" dirty="0" smtClean="0">
                <a:sym typeface="Wingdings" pitchFamily="2" charset="2"/>
              </a:rPr>
              <a:t>Small changes in channel conditions between slots</a:t>
            </a:r>
          </a:p>
          <a:p>
            <a:pPr lvl="2"/>
            <a:r>
              <a:rPr lang="en-US" sz="2200" dirty="0" smtClean="0">
                <a:sym typeface="Wingdings" pitchFamily="2" charset="2"/>
              </a:rPr>
              <a:t>Time slots are very short</a:t>
            </a:r>
          </a:p>
          <a:p>
            <a:pPr lvl="2"/>
            <a:r>
              <a:rPr lang="en-US" sz="2200" dirty="0" smtClean="0">
                <a:sym typeface="Wingdings" pitchFamily="2" charset="2"/>
              </a:rPr>
              <a:t>Channel condition is stable</a:t>
            </a:r>
          </a:p>
          <a:p>
            <a:pPr lvl="1"/>
            <a:r>
              <a:rPr lang="en-US" sz="2200" dirty="0" smtClean="0">
                <a:sym typeface="Wingdings" pitchFamily="2" charset="2"/>
              </a:rPr>
              <a:t>The preferred user in time t, is probably also the one in t+1</a:t>
            </a:r>
          </a:p>
          <a:p>
            <a:pPr>
              <a:buNone/>
            </a:pPr>
            <a:r>
              <a:rPr lang="en-US" sz="2400" dirty="0" smtClean="0">
                <a:sym typeface="Wingdings" pitchFamily="2" charset="2"/>
              </a:rPr>
              <a:t>  </a:t>
            </a:r>
            <a:endParaRPr lang="en-US" sz="2400" dirty="0" smtClean="0">
              <a:sym typeface="Wingdings" pitchFamily="2" charset="2"/>
            </a:endParaRPr>
          </a:p>
          <a:p>
            <a:pPr lvl="1"/>
            <a:endParaRPr lang="en-US" sz="2200" dirty="0" smtClean="0">
              <a:sym typeface="Wingdings" pitchFamily="2" charset="2"/>
            </a:endParaRPr>
          </a:p>
          <a:p>
            <a:pPr lvl="1"/>
            <a:endParaRPr lang="en-US" sz="1800" b="1" dirty="0" smtClean="0">
              <a:solidFill>
                <a:srgbClr val="FF0000"/>
              </a:solidFill>
              <a:sym typeface="Wingdings" pitchFamily="2" charset="2"/>
            </a:endParaRPr>
          </a:p>
          <a:p>
            <a:pPr lvl="2"/>
            <a:endParaRPr lang="en-US" sz="2400" b="1" dirty="0" smtClean="0">
              <a:solidFill>
                <a:srgbClr val="FF0000"/>
              </a:solidFill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23A8-77DE-4E8A-BDD8-F21472C3C088}" type="slidenum">
              <a:rPr lang="de-CH" smtClean="0"/>
              <a:pPr/>
              <a:t>24</a:t>
            </a:fld>
            <a:endParaRPr lang="de-CH" smtClean="0"/>
          </a:p>
          <a:p>
            <a:endParaRPr lang="de-CH"/>
          </a:p>
        </p:txBody>
      </p:sp>
      <p:grpSp>
        <p:nvGrpSpPr>
          <p:cNvPr id="8" name="Group 7"/>
          <p:cNvGrpSpPr/>
          <p:nvPr/>
        </p:nvGrpSpPr>
        <p:grpSpPr>
          <a:xfrm>
            <a:off x="1626868" y="2454016"/>
            <a:ext cx="7352826" cy="646331"/>
            <a:chOff x="1517330" y="3718903"/>
            <a:chExt cx="7352826" cy="646331"/>
          </a:xfrm>
        </p:grpSpPr>
        <p:sp>
          <p:nvSpPr>
            <p:cNvPr id="11" name="TextBox 10"/>
            <p:cNvSpPr txBox="1"/>
            <p:nvPr/>
          </p:nvSpPr>
          <p:spPr>
            <a:xfrm>
              <a:off x="1517330" y="3718903"/>
              <a:ext cx="735282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sz="2800" b="1" baseline="-25000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800" b="1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(t+1) =  (1-</a:t>
              </a:r>
              <a:r>
                <a:rPr lang="el-GR" sz="2800" b="1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3600" b="1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ε</a:t>
              </a:r>
              <a:r>
                <a:rPr lang="en-US" sz="2800" b="1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)A</a:t>
              </a:r>
              <a:r>
                <a:rPr lang="en-US" sz="2800" b="1" baseline="-25000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800" b="1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(t) +</a:t>
              </a:r>
              <a:r>
                <a:rPr lang="el-GR" sz="2800" b="1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3600" b="1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ε</a:t>
              </a:r>
              <a:r>
                <a:rPr lang="en-US" sz="2800" b="1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  <a:sym typeface="Wingdings"/>
                </a:rPr>
                <a:t></a:t>
              </a:r>
              <a:r>
                <a:rPr lang="en-US" sz="2800" b="1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2800" b="1" baseline="-25000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800" b="1" baseline="3000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snd</a:t>
              </a:r>
              <a:r>
                <a:rPr lang="en-US" sz="2800" b="1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(t)</a:t>
              </a:r>
              <a:r>
                <a:rPr lang="en-US" sz="2800" b="1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  <a:sym typeface="Wingdings"/>
                </a:rPr>
                <a:t> </a:t>
              </a:r>
              <a:r>
                <a:rPr lang="en-US" sz="2800" b="1" err="1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800" b="1" baseline="30000" err="1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sz="2800" b="1" baseline="-25000" err="1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800" b="1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2800" b="1" err="1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  <a:sym typeface="Wingdings"/>
                </a:rPr>
                <a:t>F</a:t>
              </a:r>
              <a:r>
                <a:rPr lang="en-US" sz="2800" b="1" baseline="-25000" err="1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800" b="1" baseline="-25000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  <a:sym typeface="Wingdings"/>
                </a:rPr>
                <a:t>(t)</a:t>
              </a:r>
              <a:r>
                <a:rPr lang="en-US" sz="2800" b="1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)  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 flipH="1">
              <a:off x="6348411" y="3876642"/>
              <a:ext cx="2021681" cy="471487"/>
            </a:xfrm>
            <a:prstGeom prst="rect">
              <a:avLst/>
            </a:pr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Results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752329" y="1676400"/>
          <a:ext cx="8061325" cy="3596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99929"/>
                <a:gridCol w="1190349"/>
                <a:gridCol w="1190349"/>
                <a:gridCol w="1190349"/>
                <a:gridCol w="1190349"/>
              </a:tblGrid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Fast Ret.</a:t>
                      </a:r>
                      <a:endParaRPr 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smtClean="0"/>
                        <a:t>Slow Ret.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smtClean="0"/>
                        <a:t>Averaging</a:t>
                      </a:r>
                      <a:r>
                        <a:rPr lang="en-US" sz="2000" b="1" baseline="0" smtClean="0"/>
                        <a:t> Method</a:t>
                      </a:r>
                      <a:endParaRPr lang="en-US" sz="2000" b="1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ym typeface="Wingdings"/>
                        </a:rPr>
                        <a:t>Immune</a:t>
                      </a:r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/>
                        <a:t>Fair</a:t>
                      </a:r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ym typeface="Wingdings"/>
                        </a:rPr>
                        <a:t>Immune</a:t>
                      </a:r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/>
                        <a:t>Fair</a:t>
                      </a:r>
                      <a:endParaRPr lang="en-US" sz="2000" b="1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Admitted Avg. (original)</a:t>
                      </a:r>
                      <a:endParaRPr lang="en-US" sz="2000" b="0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US" sz="4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4000" b="1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US" sz="4000" b="1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smtClean="0"/>
                        <a:t>Transmission Avg.</a:t>
                      </a:r>
                      <a:endParaRPr lang="en-US" sz="2000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US" sz="4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4000" b="1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US" sz="4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4000" b="1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smtClean="0"/>
                        <a:t>Effective Avg.</a:t>
                      </a:r>
                      <a:endParaRPr lang="en-US" sz="2000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4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US" sz="4000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smtClean="0"/>
                        <a:t>Initial Effective Avg.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US" sz="4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23A8-77DE-4E8A-BDD8-F21472C3C088}" type="slidenum">
              <a:rPr lang="de-CH" smtClean="0"/>
              <a:pPr/>
              <a:t>25</a:t>
            </a:fld>
            <a:endParaRPr lang="de-CH" smtClean="0"/>
          </a:p>
          <a:p>
            <a:endParaRPr lang="de-CH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48" y="3298272"/>
            <a:ext cx="650679" cy="55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3963968"/>
            <a:ext cx="650679" cy="55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370" y="4621926"/>
            <a:ext cx="650679" cy="55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Conclusions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575" y="1676400"/>
            <a:ext cx="8418582" cy="4724400"/>
          </a:xfrm>
        </p:spPr>
        <p:txBody>
          <a:bodyPr/>
          <a:lstStyle/>
          <a:p>
            <a:r>
              <a:rPr lang="en-US" sz="2400" dirty="0" smtClean="0"/>
              <a:t>The </a:t>
            </a:r>
            <a:r>
              <a:rPr lang="en-US" sz="2400" b="1" i="1" dirty="0" smtClean="0">
                <a:solidFill>
                  <a:srgbClr val="FF0000"/>
                </a:solidFill>
                <a:latin typeface="Times" pitchFamily="18" charset="0"/>
                <a:cs typeface="Times" pitchFamily="18" charset="0"/>
              </a:rPr>
              <a:t>Proportional Fairness Scheduler </a:t>
            </a:r>
            <a:r>
              <a:rPr lang="en-US" sz="2400" dirty="0" smtClean="0">
                <a:solidFill>
                  <a:srgbClr val="FF0000"/>
                </a:solidFill>
              </a:rPr>
              <a:t>is vulnerable </a:t>
            </a:r>
            <a:r>
              <a:rPr lang="en-US" sz="2400" dirty="0" smtClean="0"/>
              <a:t>to retransmissions attacks</a:t>
            </a:r>
          </a:p>
          <a:p>
            <a:pPr lvl="1"/>
            <a:r>
              <a:rPr lang="en-US" sz="2000" dirty="0" smtClean="0"/>
              <a:t>Both for Fast and Slow retransmission methods</a:t>
            </a: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b="1" dirty="0" smtClean="0"/>
              <a:t>We proposed modifications </a:t>
            </a:r>
            <a:r>
              <a:rPr lang="en-US" sz="2400" dirty="0" smtClean="0"/>
              <a:t>to PFS</a:t>
            </a:r>
          </a:p>
          <a:p>
            <a:pPr lvl="1"/>
            <a:r>
              <a:rPr lang="en-US" sz="2000" dirty="0" smtClean="0"/>
              <a:t>Proved to be proportional </a:t>
            </a:r>
            <a:r>
              <a:rPr lang="en-US" sz="2000" b="1" dirty="0" smtClean="0">
                <a:solidFill>
                  <a:srgbClr val="FF0000"/>
                </a:solidFill>
              </a:rPr>
              <a:t>fair and immune </a:t>
            </a:r>
            <a:r>
              <a:rPr lang="en-US" sz="2000" dirty="0" smtClean="0"/>
              <a:t>to ret. attacks</a:t>
            </a:r>
          </a:p>
          <a:p>
            <a:pPr lvl="1"/>
            <a:r>
              <a:rPr lang="en-US" sz="2000" b="1" dirty="0" smtClean="0">
                <a:solidFill>
                  <a:srgbClr val="FF0000"/>
                </a:solidFill>
              </a:rPr>
              <a:t>Both for Fast and Slow </a:t>
            </a:r>
            <a:r>
              <a:rPr lang="en-US" sz="2000" dirty="0" smtClean="0"/>
              <a:t>retransmission methods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23A8-77DE-4E8A-BDD8-F21472C3C088}" type="slidenum">
              <a:rPr lang="de-CH" smtClean="0"/>
              <a:pPr/>
              <a:t>26</a:t>
            </a:fld>
            <a:endParaRPr lang="de-CH" smtClean="0"/>
          </a:p>
          <a:p>
            <a:endParaRPr lang="de-CH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Questions?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23A8-77DE-4E8A-BDD8-F21472C3C088}" type="slidenum">
              <a:rPr lang="de-CH" smtClean="0"/>
              <a:pPr/>
              <a:t>27</a:t>
            </a:fld>
            <a:endParaRPr lang="de-CH" smtClean="0"/>
          </a:p>
          <a:p>
            <a:endParaRPr lang="de-CH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7278" y="1496340"/>
            <a:ext cx="4616225" cy="461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575" y="1676400"/>
            <a:ext cx="8398703" cy="4267200"/>
          </a:xfrm>
        </p:spPr>
        <p:txBody>
          <a:bodyPr/>
          <a:lstStyle/>
          <a:p>
            <a:r>
              <a:rPr lang="en-US" sz="2800" dirty="0" smtClean="0"/>
              <a:t>The Common Scheduler – </a:t>
            </a:r>
            <a:r>
              <a:rPr lang="en-US" sz="2400" dirty="0" smtClean="0"/>
              <a:t>Proportional Fairness (PFS)</a:t>
            </a:r>
            <a:endParaRPr lang="en-US" sz="2800" dirty="0" smtClean="0"/>
          </a:p>
          <a:p>
            <a:pPr lvl="1"/>
            <a:r>
              <a:rPr lang="en-US" sz="2600" dirty="0" smtClean="0"/>
              <a:t>Fair  &amp; Efficient (</a:t>
            </a:r>
            <a:r>
              <a:rPr lang="en-US" sz="2000" dirty="0" smtClean="0"/>
              <a:t>widely studied and deployed</a:t>
            </a:r>
            <a:r>
              <a:rPr lang="en-US" sz="2600" dirty="0" smtClean="0"/>
              <a:t>)</a:t>
            </a:r>
          </a:p>
          <a:p>
            <a:r>
              <a:rPr lang="en-US" sz="2800" dirty="0" smtClean="0"/>
              <a:t>PROBLEM: Retransmission policy overlooked</a:t>
            </a:r>
          </a:p>
          <a:p>
            <a:r>
              <a:rPr lang="en-US" sz="2800" dirty="0" smtClean="0"/>
              <a:t>ISSUE: </a:t>
            </a:r>
            <a:r>
              <a:rPr lang="en-US" sz="2400" dirty="0" smtClean="0"/>
              <a:t>Malicious Users can Downgrade Performance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Contributions:</a:t>
            </a:r>
          </a:p>
          <a:p>
            <a:pPr lvl="1"/>
            <a:r>
              <a:rPr lang="en-US" sz="2000" dirty="0" smtClean="0"/>
              <a:t>Expose </a:t>
            </a:r>
            <a:r>
              <a:rPr lang="en-US" sz="2000" b="1" dirty="0" smtClean="0">
                <a:solidFill>
                  <a:srgbClr val="FF0000"/>
                </a:solidFill>
              </a:rPr>
              <a:t>vulnerability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of the </a:t>
            </a:r>
            <a:r>
              <a:rPr lang="en-US" sz="2000" b="1" dirty="0" smtClean="0">
                <a:solidFill>
                  <a:srgbClr val="FF0000"/>
                </a:solidFill>
              </a:rPr>
              <a:t>PFS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wireless scheduler</a:t>
            </a:r>
          </a:p>
          <a:p>
            <a:pPr lvl="1"/>
            <a:r>
              <a:rPr lang="en-US" sz="2000" b="1" dirty="0" smtClean="0">
                <a:solidFill>
                  <a:srgbClr val="FF0000"/>
                </a:solidFill>
              </a:rPr>
              <a:t>Examine and </a:t>
            </a:r>
            <a:r>
              <a:rPr lang="en-US" sz="2000" dirty="0" smtClean="0"/>
              <a:t>Analyze potential </a:t>
            </a:r>
            <a:r>
              <a:rPr lang="en-US" sz="2000" b="1" dirty="0" smtClean="0">
                <a:solidFill>
                  <a:srgbClr val="FF0000"/>
                </a:solidFill>
              </a:rPr>
              <a:t>solutions</a:t>
            </a:r>
          </a:p>
          <a:p>
            <a:pPr lvl="1"/>
            <a:r>
              <a:rPr lang="en-US" sz="2000" b="1" dirty="0" smtClean="0">
                <a:solidFill>
                  <a:srgbClr val="FF0000"/>
                </a:solidFill>
              </a:rPr>
              <a:t>Propose a solution that maintains fairness </a:t>
            </a:r>
            <a:r>
              <a:rPr lang="en-US" sz="2000" dirty="0" smtClean="0"/>
              <a:t>and </a:t>
            </a:r>
            <a:r>
              <a:rPr lang="en-US" sz="2000" b="1" dirty="0" smtClean="0">
                <a:solidFill>
                  <a:srgbClr val="FF0000"/>
                </a:solidFill>
              </a:rPr>
              <a:t>immune to attacks</a:t>
            </a:r>
          </a:p>
          <a:p>
            <a:endParaRPr lang="en-US" sz="2400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23A8-77DE-4E8A-BDD8-F21472C3C088}" type="slidenum">
              <a:rPr lang="de-CH" smtClean="0"/>
              <a:pPr/>
              <a:t>3</a:t>
            </a:fld>
            <a:endParaRPr lang="de-CH" smtClean="0"/>
          </a:p>
          <a:p>
            <a:endParaRPr lang="de-CH"/>
          </a:p>
        </p:txBody>
      </p:sp>
      <p:sp>
        <p:nvSpPr>
          <p:cNvPr id="5" name="TextBox 4"/>
          <p:cNvSpPr txBox="1"/>
          <p:nvPr/>
        </p:nvSpPr>
        <p:spPr>
          <a:xfrm>
            <a:off x="59635" y="6211669"/>
            <a:ext cx="90843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* All claims in this work are analytically proved and backed up by simulations.</a:t>
            </a:r>
          </a:p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PROBLEM &amp; Contributions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Proportional Fairness Scheduler (PFS) – User Info</a:t>
            </a:r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702149" y="2856217"/>
            <a:ext cx="227058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6600" b="1" baseline="-2500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6600" b="1" smtClean="0">
                <a:latin typeface="Times New Roman" pitchFamily="18" charset="0"/>
                <a:cs typeface="Times New Roman" pitchFamily="18" charset="0"/>
              </a:rPr>
              <a:t>(t)</a:t>
            </a:r>
            <a:endParaRPr lang="en-US" sz="6600"/>
          </a:p>
        </p:txBody>
      </p:sp>
      <p:sp>
        <p:nvSpPr>
          <p:cNvPr id="14" name="TextBox 13"/>
          <p:cNvSpPr txBox="1"/>
          <p:nvPr/>
        </p:nvSpPr>
        <p:spPr>
          <a:xfrm>
            <a:off x="1796257" y="2238054"/>
            <a:ext cx="246751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6600" b="1" baseline="-2500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6600" b="1" smtClean="0">
                <a:latin typeface="Times New Roman" pitchFamily="18" charset="0"/>
                <a:cs typeface="Times New Roman" pitchFamily="18" charset="0"/>
              </a:rPr>
              <a:t>(t)</a:t>
            </a:r>
            <a:endParaRPr lang="en-US" sz="6600"/>
          </a:p>
        </p:txBody>
      </p:sp>
      <p:sp>
        <p:nvSpPr>
          <p:cNvPr id="16" name="TextBox 15"/>
          <p:cNvSpPr txBox="1"/>
          <p:nvPr/>
        </p:nvSpPr>
        <p:spPr>
          <a:xfrm>
            <a:off x="1808245" y="3470953"/>
            <a:ext cx="197263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6600" b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(t)</a:t>
            </a:r>
            <a:endParaRPr lang="en-US" sz="6600" dirty="0"/>
          </a:p>
        </p:txBody>
      </p:sp>
      <p:sp>
        <p:nvSpPr>
          <p:cNvPr id="17" name="TextBox 16"/>
          <p:cNvSpPr txBox="1"/>
          <p:nvPr/>
        </p:nvSpPr>
        <p:spPr>
          <a:xfrm>
            <a:off x="554805" y="4624288"/>
            <a:ext cx="372951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Throughput Average</a:t>
            </a:r>
            <a:br>
              <a:rPr lang="en-US" sz="2800" b="1" dirty="0" smtClean="0">
                <a:solidFill>
                  <a:srgbClr val="FF0000"/>
                </a:solidFill>
                <a:latin typeface="+mj-lt"/>
              </a:rPr>
            </a:br>
            <a:r>
              <a:rPr lang="en-US" b="1" dirty="0" smtClean="0">
                <a:latin typeface="+mj-lt"/>
              </a:rPr>
              <a:t>(</a:t>
            </a:r>
            <a:r>
              <a:rPr lang="en-US" b="1" dirty="0" smtClean="0">
                <a:latin typeface="+mj-lt"/>
              </a:rPr>
              <a:t>until t)</a:t>
            </a:r>
            <a:endParaRPr lang="en-US" sz="2400" dirty="0" smtClean="0">
              <a:latin typeface="+mj-lt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623309" y="3482938"/>
            <a:ext cx="2147299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568569" y="3571983"/>
            <a:ext cx="607888" cy="95892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566857" y="3323690"/>
            <a:ext cx="607888" cy="95892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458609" y="4116369"/>
            <a:ext cx="2791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FF0000"/>
                </a:solidFill>
                <a:latin typeface="+mj-lt"/>
              </a:rPr>
              <a:t>Priority Value</a:t>
            </a: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46600" y="1817731"/>
            <a:ext cx="2517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Rate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b="1" dirty="0" smtClean="0">
                <a:latin typeface="+mj-lt"/>
              </a:rPr>
              <a:t>(at time t</a:t>
            </a:r>
            <a:r>
              <a:rPr lang="en-US" b="1" dirty="0" smtClean="0">
                <a:latin typeface="+mj-lt"/>
              </a:rPr>
              <a:t>)</a:t>
            </a:r>
            <a:endParaRPr lang="en-US" sz="1400" dirty="0" smtClean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5746" y="5903893"/>
            <a:ext cx="88882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smtClean="0">
                <a:latin typeface="+mj-lt"/>
              </a:rPr>
              <a:t>The user with the highest priority is scheduled</a:t>
            </a:r>
            <a:endParaRPr lang="en-US" sz="2400" i="1" smtClean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Proportional Fairness Scheduler (PFS)</a:t>
            </a:r>
            <a:endParaRPr lang="en-US"/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3513275"/>
            <a:ext cx="1743075" cy="271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3"/>
          <p:cNvSpPr txBox="1">
            <a:spLocks noChangeArrowheads="1"/>
          </p:cNvSpPr>
          <p:nvPr/>
        </p:nvSpPr>
        <p:spPr bwMode="auto">
          <a:xfrm>
            <a:off x="3216275" y="6256475"/>
            <a:ext cx="2514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en-US" b="1">
                <a:latin typeface="+mj-lt"/>
              </a:rPr>
              <a:t>Base </a:t>
            </a:r>
            <a:r>
              <a:rPr lang="en-US" b="1" smtClean="0">
                <a:latin typeface="+mj-lt"/>
              </a:rPr>
              <a:t>Station</a:t>
            </a:r>
            <a:endParaRPr lang="en-US" b="1">
              <a:latin typeface="+mj-lt"/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5014912" y="5476906"/>
            <a:ext cx="2737609" cy="685800"/>
          </a:xfrm>
          <a:prstGeom prst="rightArrow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r>
              <a:rPr lang="en-US" b="1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32" name="TextBox 13"/>
          <p:cNvSpPr txBox="1">
            <a:spLocks noChangeArrowheads="1"/>
          </p:cNvSpPr>
          <p:nvPr/>
        </p:nvSpPr>
        <p:spPr bwMode="auto">
          <a:xfrm>
            <a:off x="23854" y="6146831"/>
            <a:ext cx="13890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en-US" b="1" smtClean="0">
                <a:latin typeface="+mj-lt"/>
              </a:rPr>
              <a:t>User 1</a:t>
            </a:r>
            <a:endParaRPr lang="en-US" b="1">
              <a:latin typeface="+mj-lt"/>
            </a:endParaRPr>
          </a:p>
        </p:txBody>
      </p:sp>
      <p:sp>
        <p:nvSpPr>
          <p:cNvPr id="33" name="TextBox 13"/>
          <p:cNvSpPr txBox="1">
            <a:spLocks noChangeArrowheads="1"/>
          </p:cNvSpPr>
          <p:nvPr/>
        </p:nvSpPr>
        <p:spPr bwMode="auto">
          <a:xfrm>
            <a:off x="7616607" y="6206362"/>
            <a:ext cx="13890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en-US" b="1" smtClean="0">
                <a:latin typeface="+mj-lt"/>
              </a:rPr>
              <a:t>User 2</a:t>
            </a:r>
            <a:endParaRPr lang="en-US" b="1">
              <a:latin typeface="+mj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31718" y="4463804"/>
            <a:ext cx="957261" cy="172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8487" y="4549353"/>
            <a:ext cx="874185" cy="1643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Slide Number Placeholder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23A8-77DE-4E8A-BDD8-F21472C3C088}" type="slidenum">
              <a:rPr lang="de-CH" smtClean="0"/>
              <a:pPr/>
              <a:t>5</a:t>
            </a:fld>
            <a:endParaRPr lang="de-CH" smtClean="0"/>
          </a:p>
          <a:p>
            <a:endParaRPr lang="de-CH"/>
          </a:p>
        </p:txBody>
      </p:sp>
      <p:grpSp>
        <p:nvGrpSpPr>
          <p:cNvPr id="47" name="Group 46"/>
          <p:cNvGrpSpPr/>
          <p:nvPr/>
        </p:nvGrpSpPr>
        <p:grpSpPr>
          <a:xfrm>
            <a:off x="0" y="2239766"/>
            <a:ext cx="2836862" cy="1755994"/>
            <a:chOff x="538162" y="2545580"/>
            <a:chExt cx="2298700" cy="1450180"/>
          </a:xfrm>
        </p:grpSpPr>
        <p:sp>
          <p:nvSpPr>
            <p:cNvPr id="29" name="Cloud Callout 28"/>
            <p:cNvSpPr/>
            <p:nvPr/>
          </p:nvSpPr>
          <p:spPr>
            <a:xfrm>
              <a:off x="538162" y="2545580"/>
              <a:ext cx="2298700" cy="1450180"/>
            </a:xfrm>
            <a:prstGeom prst="cloudCallout">
              <a:avLst>
                <a:gd name="adj1" fmla="val 104284"/>
                <a:gd name="adj2" fmla="val 47545"/>
              </a:avLst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1">
                <a:defRPr/>
              </a:pPr>
              <a:r>
                <a:rPr lang="en-US" sz="2400" b="1" smtClean="0">
                  <a:solidFill>
                    <a:srgbClr val="2A6AB3"/>
                  </a:solidFill>
                </a:rPr>
                <a:t/>
              </a:r>
              <a:br>
                <a:rPr lang="en-US" sz="2400" b="1" smtClean="0">
                  <a:solidFill>
                    <a:srgbClr val="2A6AB3"/>
                  </a:solidFill>
                </a:rPr>
              </a:br>
              <a:r>
                <a:rPr lang="en-US" sz="2400" b="1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="1" baseline="-25000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2400" b="1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(t) = 2</a:t>
              </a:r>
              <a:endParaRPr lang="en-US" sz="2400">
                <a:solidFill>
                  <a:srgbClr val="2A6AB3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832207" y="2815119"/>
              <a:ext cx="1828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smtClean="0">
                  <a:latin typeface="+mj-lt"/>
                </a:rPr>
                <a:t>Priority Value</a:t>
              </a:r>
              <a:endParaRPr lang="en-US" sz="2000" b="1">
                <a:latin typeface="+mj-lt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1320050" y="4036767"/>
            <a:ext cx="6295188" cy="1399937"/>
            <a:chOff x="1320050" y="4036767"/>
            <a:chExt cx="6295188" cy="1399937"/>
          </a:xfrm>
        </p:grpSpPr>
        <p:sp>
          <p:nvSpPr>
            <p:cNvPr id="40" name="TextBox 39"/>
            <p:cNvSpPr txBox="1"/>
            <p:nvPr/>
          </p:nvSpPr>
          <p:spPr>
            <a:xfrm>
              <a:off x="1601057" y="4313434"/>
              <a:ext cx="19229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smtClean="0">
                  <a:latin typeface="+mj-lt"/>
                </a:rPr>
                <a:t>Rate</a:t>
              </a:r>
              <a:endParaRPr lang="en-US" sz="2000" b="1">
                <a:latin typeface="+mj-lt"/>
              </a:endParaRPr>
            </a:p>
          </p:txBody>
        </p:sp>
        <p:grpSp>
          <p:nvGrpSpPr>
            <p:cNvPr id="48" name="Group 47"/>
            <p:cNvGrpSpPr/>
            <p:nvPr/>
          </p:nvGrpSpPr>
          <p:grpSpPr>
            <a:xfrm>
              <a:off x="1320050" y="4036767"/>
              <a:ext cx="6295188" cy="1399937"/>
              <a:chOff x="1320050" y="4036767"/>
              <a:chExt cx="6295188" cy="1399937"/>
            </a:xfrm>
          </p:grpSpPr>
          <p:grpSp>
            <p:nvGrpSpPr>
              <p:cNvPr id="31" name="Group 30"/>
              <p:cNvGrpSpPr/>
              <p:nvPr/>
            </p:nvGrpSpPr>
            <p:grpSpPr>
              <a:xfrm>
                <a:off x="1320050" y="4036767"/>
                <a:ext cx="6295188" cy="1399937"/>
                <a:chOff x="1320050" y="4036767"/>
                <a:chExt cx="6295188" cy="1399937"/>
              </a:xfrm>
            </p:grpSpPr>
            <p:sp>
              <p:nvSpPr>
                <p:cNvPr id="19" name="Oval Callout 18"/>
                <p:cNvSpPr/>
                <p:nvPr/>
              </p:nvSpPr>
              <p:spPr bwMode="auto">
                <a:xfrm>
                  <a:off x="1320050" y="4043393"/>
                  <a:ext cx="2466759" cy="1393311"/>
                </a:xfrm>
                <a:prstGeom prst="wedgeEllipseCallout">
                  <a:avLst>
                    <a:gd name="adj1" fmla="val -55701"/>
                    <a:gd name="adj2" fmla="val 52280"/>
                  </a:avLst>
                </a:prstGeom>
                <a:noFill/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rtl="1">
                    <a:defRPr/>
                  </a:pPr>
                  <a:endParaRPr lang="en-US" sz="2800" b="1" smtClean="0">
                    <a:solidFill>
                      <a:schemeClr val="accent6">
                        <a:lumMod val="75000"/>
                      </a:schemeClr>
                    </a:solidFill>
                  </a:endParaRPr>
                </a:p>
                <a:p>
                  <a:pPr algn="ctr" rtl="1">
                    <a:defRPr/>
                  </a:pPr>
                  <a:r>
                    <a:rPr lang="en-US" sz="2000" b="1" smtClean="0">
                      <a:solidFill>
                        <a:srgbClr val="2A6AB3"/>
                      </a:solidFill>
                      <a:latin typeface="Times New Roman" pitchFamily="18" charset="0"/>
                      <a:cs typeface="Times New Roman" pitchFamily="18" charset="0"/>
                    </a:rPr>
                    <a:t>R</a:t>
                  </a:r>
                  <a:r>
                    <a:rPr lang="en-US" sz="2000" b="1" baseline="-25000" smtClean="0">
                      <a:solidFill>
                        <a:srgbClr val="2A6AB3"/>
                      </a:solidFill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r>
                    <a:rPr lang="en-US" sz="2000" b="1" smtClean="0">
                      <a:solidFill>
                        <a:srgbClr val="2A6AB3"/>
                      </a:solidFill>
                      <a:latin typeface="Times New Roman" pitchFamily="18" charset="0"/>
                      <a:cs typeface="Times New Roman" pitchFamily="18" charset="0"/>
                    </a:rPr>
                    <a:t>(t) = 400 </a:t>
                  </a:r>
                  <a:r>
                    <a:rPr lang="en-US" sz="2000" smtClean="0">
                      <a:solidFill>
                        <a:srgbClr val="2A6AB3"/>
                      </a:solidFill>
                      <a:latin typeface="Times New Roman" pitchFamily="18" charset="0"/>
                      <a:cs typeface="Times New Roman" pitchFamily="18" charset="0"/>
                    </a:rPr>
                    <a:t>b/s</a:t>
                  </a:r>
                  <a:endParaRPr lang="en-US" sz="2000">
                    <a:solidFill>
                      <a:srgbClr val="2A6AB3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6" name="Oval Callout 25"/>
                <p:cNvSpPr/>
                <p:nvPr/>
              </p:nvSpPr>
              <p:spPr bwMode="auto">
                <a:xfrm>
                  <a:off x="5179746" y="4036767"/>
                  <a:ext cx="2435492" cy="1393311"/>
                </a:xfrm>
                <a:prstGeom prst="wedgeEllipseCallout">
                  <a:avLst>
                    <a:gd name="adj1" fmla="val 56660"/>
                    <a:gd name="adj2" fmla="val 47287"/>
                  </a:avLst>
                </a:prstGeom>
                <a:noFill/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rtl="1">
                    <a:defRPr/>
                  </a:pPr>
                  <a:endParaRPr lang="en-US" sz="2800" b="1" smtClean="0">
                    <a:solidFill>
                      <a:schemeClr val="accent6">
                        <a:lumMod val="75000"/>
                      </a:schemeClr>
                    </a:solidFill>
                  </a:endParaRPr>
                </a:p>
                <a:p>
                  <a:pPr algn="ctr" rtl="1">
                    <a:defRPr/>
                  </a:pPr>
                  <a:r>
                    <a:rPr lang="en-US" sz="2000" b="1" smtClean="0">
                      <a:solidFill>
                        <a:srgbClr val="2A6AB3"/>
                      </a:solidFill>
                      <a:latin typeface="Times New Roman" pitchFamily="18" charset="0"/>
                      <a:cs typeface="Times New Roman" pitchFamily="18" charset="0"/>
                    </a:rPr>
                    <a:t>R</a:t>
                  </a:r>
                  <a:r>
                    <a:rPr lang="en-US" sz="2000" b="1" baseline="-25000" smtClean="0">
                      <a:solidFill>
                        <a:srgbClr val="2A6AB3"/>
                      </a:solidFill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r>
                    <a:rPr lang="en-US" sz="2000" b="1" smtClean="0">
                      <a:solidFill>
                        <a:srgbClr val="2A6AB3"/>
                      </a:solidFill>
                      <a:latin typeface="Times New Roman" pitchFamily="18" charset="0"/>
                      <a:cs typeface="Times New Roman" pitchFamily="18" charset="0"/>
                    </a:rPr>
                    <a:t>(t) = 300 </a:t>
                  </a:r>
                  <a:r>
                    <a:rPr lang="en-US" sz="2000" smtClean="0">
                      <a:solidFill>
                        <a:srgbClr val="2A6AB3"/>
                      </a:solidFill>
                      <a:latin typeface="Times New Roman" pitchFamily="18" charset="0"/>
                      <a:cs typeface="Times New Roman" pitchFamily="18" charset="0"/>
                    </a:rPr>
                    <a:t>b/s</a:t>
                  </a:r>
                  <a:endParaRPr lang="en-US" sz="2000">
                    <a:solidFill>
                      <a:srgbClr val="2A6AB3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41" name="TextBox 40"/>
              <p:cNvSpPr txBox="1"/>
              <p:nvPr/>
            </p:nvSpPr>
            <p:spPr>
              <a:xfrm>
                <a:off x="5472645" y="4311724"/>
                <a:ext cx="192297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latin typeface="+mj-lt"/>
                  </a:rPr>
                  <a:t>Rate</a:t>
                </a:r>
                <a:endParaRPr lang="en-US" sz="2000" b="1" dirty="0">
                  <a:latin typeface="+mj-lt"/>
                </a:endParaRPr>
              </a:p>
            </p:txBody>
          </p:sp>
        </p:grpSp>
      </p:grpSp>
      <p:grpSp>
        <p:nvGrpSpPr>
          <p:cNvPr id="45" name="Group 44"/>
          <p:cNvGrpSpPr/>
          <p:nvPr/>
        </p:nvGrpSpPr>
        <p:grpSpPr>
          <a:xfrm>
            <a:off x="6307772" y="2373918"/>
            <a:ext cx="2363617" cy="1450180"/>
            <a:chOff x="5722145" y="2507482"/>
            <a:chExt cx="2363617" cy="1450180"/>
          </a:xfrm>
        </p:grpSpPr>
        <p:sp>
          <p:nvSpPr>
            <p:cNvPr id="25" name="Cloud Callout 24"/>
            <p:cNvSpPr/>
            <p:nvPr/>
          </p:nvSpPr>
          <p:spPr>
            <a:xfrm>
              <a:off x="5722145" y="2507482"/>
              <a:ext cx="2298700" cy="1450180"/>
            </a:xfrm>
            <a:prstGeom prst="cloudCallout">
              <a:avLst>
                <a:gd name="adj1" fmla="val -110655"/>
                <a:gd name="adj2" fmla="val 62345"/>
              </a:avLst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1">
                <a:defRPr/>
              </a:pPr>
              <a:r>
                <a:rPr lang="en-US" sz="2400" b="1" smtClean="0">
                  <a:solidFill>
                    <a:srgbClr val="2A6AB3"/>
                  </a:solidFill>
                </a:rPr>
                <a:t/>
              </a:r>
              <a:br>
                <a:rPr lang="en-US" sz="2400" b="1" smtClean="0">
                  <a:solidFill>
                    <a:srgbClr val="2A6AB3"/>
                  </a:solidFill>
                </a:rPr>
              </a:br>
              <a:r>
                <a:rPr lang="en-US" sz="2400" b="1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="1" baseline="-25000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400" b="1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(t) = 3</a:t>
              </a:r>
              <a:endParaRPr lang="en-US" sz="2400">
                <a:solidFill>
                  <a:srgbClr val="2A6AB3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090863" y="2792859"/>
              <a:ext cx="199489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latin typeface="+mj-lt"/>
                </a:rPr>
                <a:t>Priority Value</a:t>
              </a:r>
              <a:endParaRPr lang="en-US" sz="2000" b="1" dirty="0">
                <a:latin typeface="+mj-lt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887038" y="1400174"/>
            <a:ext cx="3349374" cy="2017940"/>
            <a:chOff x="2887038" y="1400174"/>
            <a:chExt cx="3349374" cy="2017940"/>
          </a:xfrm>
        </p:grpSpPr>
        <p:sp>
          <p:nvSpPr>
            <p:cNvPr id="44" name="Cloud Callout 43"/>
            <p:cNvSpPr/>
            <p:nvPr/>
          </p:nvSpPr>
          <p:spPr>
            <a:xfrm>
              <a:off x="2887038" y="1400174"/>
              <a:ext cx="3246634" cy="2017940"/>
            </a:xfrm>
            <a:prstGeom prst="cloudCallout">
              <a:avLst>
                <a:gd name="adj1" fmla="val -1541"/>
                <a:gd name="adj2" fmla="val 64728"/>
              </a:avLst>
            </a:prstGeom>
            <a:solidFill>
              <a:schemeClr val="bg1"/>
            </a:solidFill>
            <a:ln>
              <a:solidFill>
                <a:srgbClr val="0060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1">
                <a:defRPr/>
              </a:pPr>
              <a:endParaRPr lang="en-US" sz="2400" b="1" smtClean="0">
                <a:solidFill>
                  <a:schemeClr val="accent4"/>
                </a:solidFill>
              </a:endParaRPr>
            </a:p>
            <a:p>
              <a:pPr algn="ctr" rtl="1">
                <a:defRPr/>
              </a:pPr>
              <a:r>
                <a:rPr lang="en-US" sz="2000" b="1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sz="2000" b="1" baseline="-25000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2000" b="1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(t) =200</a:t>
              </a:r>
            </a:p>
            <a:p>
              <a:pPr algn="ctr" rtl="1">
                <a:defRPr/>
              </a:pPr>
              <a:r>
                <a:rPr lang="en-US" sz="2000" b="1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sz="2000" b="1" baseline="-25000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000" b="1" smtClean="0">
                  <a:solidFill>
                    <a:srgbClr val="2A6AB3"/>
                  </a:solidFill>
                  <a:latin typeface="Times New Roman" pitchFamily="18" charset="0"/>
                  <a:cs typeface="Times New Roman" pitchFamily="18" charset="0"/>
                </a:rPr>
                <a:t>(t) =100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263756" y="1763731"/>
              <a:ext cx="29726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latin typeface="+mj-lt"/>
                </a:rPr>
                <a:t>Throughput Average</a:t>
              </a:r>
              <a:endParaRPr lang="en-US" sz="2000" b="1" dirty="0">
                <a:latin typeface="+mj-lt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Throughput Average A</a:t>
            </a:r>
            <a:r>
              <a:rPr lang="en-US" baseline="-25000" smtClean="0"/>
              <a:t>i</a:t>
            </a:r>
            <a:r>
              <a:rPr lang="en-US" smtClean="0"/>
              <a:t>(t) </a:t>
            </a:r>
            <a:br>
              <a:rPr lang="en-US" smtClean="0"/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575" y="1676400"/>
            <a:ext cx="8271669" cy="4724400"/>
          </a:xfrm>
        </p:spPr>
        <p:txBody>
          <a:bodyPr/>
          <a:lstStyle/>
          <a:p>
            <a:r>
              <a:rPr lang="en-US" sz="2400" dirty="0" smtClean="0"/>
              <a:t>Throughput Average update – “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Admitted Average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2400" dirty="0" smtClean="0"/>
              <a:t>:</a:t>
            </a:r>
          </a:p>
          <a:p>
            <a:endParaRPr lang="en-US" sz="2400" dirty="0" smtClean="0"/>
          </a:p>
          <a:p>
            <a:pPr lvl="1"/>
            <a:endParaRPr lang="en-US" sz="100" b="1" dirty="0" smtClean="0">
              <a:solidFill>
                <a:srgbClr val="2A6AB3"/>
              </a:solidFill>
              <a:latin typeface="Times" pitchFamily="18" charset="0"/>
              <a:cs typeface="Tahoma" pitchFamily="34" charset="0"/>
            </a:endParaRPr>
          </a:p>
          <a:p>
            <a:pPr lvl="1"/>
            <a:r>
              <a:rPr lang="en-US" sz="2200" b="1" dirty="0" smtClean="0">
                <a:solidFill>
                  <a:srgbClr val="2A6AB3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200" b="1" baseline="-25000" dirty="0" smtClean="0">
                <a:solidFill>
                  <a:srgbClr val="2A6AB3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baseline="30000" dirty="0" smtClean="0">
                <a:solidFill>
                  <a:srgbClr val="2A6AB3"/>
                </a:solidFill>
                <a:latin typeface="Times New Roman" pitchFamily="18" charset="0"/>
                <a:cs typeface="Times New Roman" pitchFamily="18" charset="0"/>
              </a:rPr>
              <a:t>rcv</a:t>
            </a:r>
            <a:r>
              <a:rPr lang="en-US" sz="2200" b="1" dirty="0" smtClean="0">
                <a:solidFill>
                  <a:srgbClr val="2A6AB3"/>
                </a:solidFill>
                <a:latin typeface="Times New Roman" pitchFamily="18" charset="0"/>
                <a:cs typeface="Times New Roman" pitchFamily="18" charset="0"/>
              </a:rPr>
              <a:t>(t) = 1 </a:t>
            </a:r>
            <a:r>
              <a:rPr lang="en-US" sz="2200" dirty="0" smtClean="0">
                <a:cs typeface="Tahoma" pitchFamily="34" charset="0"/>
              </a:rPr>
              <a:t>if user </a:t>
            </a:r>
            <a:r>
              <a:rPr lang="en-US" sz="2200" dirty="0" err="1" smtClean="0">
                <a:cs typeface="Tahoma" pitchFamily="34" charset="0"/>
              </a:rPr>
              <a:t>i</a:t>
            </a:r>
            <a:r>
              <a:rPr lang="en-US" sz="2200" dirty="0" smtClean="0">
                <a:cs typeface="Tahoma" pitchFamily="34" charset="0"/>
              </a:rPr>
              <a:t> received a transmission in time </a:t>
            </a:r>
            <a:r>
              <a:rPr lang="en-US" sz="2200" b="1" dirty="0" smtClean="0">
                <a:cs typeface="Tahoma" pitchFamily="34" charset="0"/>
              </a:rPr>
              <a:t>t </a:t>
            </a:r>
            <a:r>
              <a:rPr lang="en-US" sz="2200" dirty="0" smtClean="0">
                <a:cs typeface="Tahoma" pitchFamily="34" charset="0"/>
              </a:rPr>
              <a:t>(o/w</a:t>
            </a:r>
            <a:r>
              <a:rPr lang="en-US" sz="2200" b="1" dirty="0" smtClean="0">
                <a:cs typeface="Tahoma" pitchFamily="34" charset="0"/>
              </a:rPr>
              <a:t> </a:t>
            </a:r>
            <a:r>
              <a:rPr lang="en-US" sz="2200" b="1" dirty="0" smtClean="0">
                <a:solidFill>
                  <a:srgbClr val="2A6AB3"/>
                </a:solidFill>
                <a:latin typeface="Times" pitchFamily="18" charset="0"/>
                <a:cs typeface="Tahoma" pitchFamily="34" charset="0"/>
              </a:rPr>
              <a:t>0</a:t>
            </a:r>
            <a:r>
              <a:rPr lang="en-US" sz="2200" dirty="0" smtClean="0">
                <a:cs typeface="Tahoma" pitchFamily="34" charset="0"/>
              </a:rPr>
              <a:t>)</a:t>
            </a:r>
            <a:r>
              <a:rPr lang="en-US" sz="2200" b="1" dirty="0" smtClean="0">
                <a:solidFill>
                  <a:srgbClr val="2A6AB3"/>
                </a:solidFill>
                <a:latin typeface="Times" pitchFamily="18" charset="0"/>
                <a:cs typeface="Tahoma" pitchFamily="34" charset="0"/>
              </a:rPr>
              <a:t> </a:t>
            </a:r>
            <a:endParaRPr lang="en-US" sz="2200" b="1" dirty="0" smtClean="0">
              <a:cs typeface="Tahoma" pitchFamily="34" charset="0"/>
            </a:endParaRPr>
          </a:p>
          <a:p>
            <a:endParaRPr lang="en-US" sz="1400" dirty="0" smtClean="0">
              <a:cs typeface="Tahoma" pitchFamily="34" charset="0"/>
            </a:endParaRPr>
          </a:p>
          <a:p>
            <a:endParaRPr lang="en-US" sz="1400" u="sng" dirty="0" smtClean="0"/>
          </a:p>
          <a:p>
            <a:endParaRPr lang="en-US" sz="1400" u="sng" dirty="0" smtClean="0"/>
          </a:p>
          <a:p>
            <a:r>
              <a:rPr lang="en-US" sz="2400" b="1" dirty="0" err="1" smtClean="0">
                <a:solidFill>
                  <a:srgbClr val="2A6AB3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1" baseline="-25000" dirty="0" err="1" smtClean="0">
                <a:solidFill>
                  <a:srgbClr val="2A6AB3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dirty="0" smtClean="0">
                <a:solidFill>
                  <a:srgbClr val="2A6AB3"/>
                </a:solidFill>
                <a:latin typeface="Times New Roman" pitchFamily="18" charset="0"/>
                <a:cs typeface="Times New Roman" pitchFamily="18" charset="0"/>
              </a:rPr>
              <a:t>(t) </a:t>
            </a:r>
            <a:r>
              <a:rPr lang="en-US" sz="2400" dirty="0" smtClean="0"/>
              <a:t>is the </a:t>
            </a:r>
            <a:r>
              <a:rPr lang="en-US" sz="2800" b="1" i="1" dirty="0" smtClean="0">
                <a:solidFill>
                  <a:srgbClr val="FF0000"/>
                </a:solidFill>
              </a:rPr>
              <a:t>“</a:t>
            </a:r>
            <a:r>
              <a:rPr lang="en-US" sz="2800" b="1" i="1" u="sng" dirty="0" smtClean="0">
                <a:solidFill>
                  <a:srgbClr val="FF0000"/>
                </a:solidFill>
              </a:rPr>
              <a:t>price</a:t>
            </a:r>
            <a:r>
              <a:rPr lang="en-US" sz="2800" b="1" i="1" dirty="0" smtClean="0">
                <a:solidFill>
                  <a:srgbClr val="FF0000"/>
                </a:solidFill>
              </a:rPr>
              <a:t>”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the user </a:t>
            </a:r>
            <a:r>
              <a:rPr lang="en-US" sz="2800" b="1" i="1" dirty="0" smtClean="0"/>
              <a:t>“</a:t>
            </a:r>
            <a:r>
              <a:rPr lang="en-US" sz="2800" b="1" i="1" u="sng" dirty="0" smtClean="0"/>
              <a:t>pays</a:t>
            </a:r>
            <a:r>
              <a:rPr lang="en-US" sz="2800" b="1" i="1" dirty="0" smtClean="0"/>
              <a:t>” </a:t>
            </a:r>
            <a:r>
              <a:rPr lang="en-US" sz="2400" dirty="0" smtClean="0"/>
              <a:t>per transmission</a:t>
            </a:r>
          </a:p>
          <a:p>
            <a:r>
              <a:rPr lang="en-US" sz="2200" dirty="0" smtClean="0"/>
              <a:t>Higher “price” </a:t>
            </a:r>
            <a:r>
              <a:rPr lang="en-US" sz="2200" dirty="0" smtClean="0">
                <a:sym typeface="Wingdings" pitchFamily="2" charset="2"/>
              </a:rPr>
              <a:t> </a:t>
            </a:r>
            <a:r>
              <a:rPr lang="en-US" sz="2200" dirty="0" smtClean="0">
                <a:cs typeface="Tahoma" pitchFamily="34" charset="0"/>
              </a:rPr>
              <a:t>Higher </a:t>
            </a:r>
            <a:r>
              <a:rPr lang="en-US" sz="2200" b="1" dirty="0" smtClean="0">
                <a:solidFill>
                  <a:srgbClr val="2A6AB3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200" b="1" baseline="-25000" dirty="0" smtClean="0">
                <a:solidFill>
                  <a:srgbClr val="2A6AB3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="1" dirty="0" smtClean="0">
                <a:solidFill>
                  <a:srgbClr val="2A6AB3"/>
                </a:solidFill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2200" dirty="0" smtClean="0">
                <a:cs typeface="Tahoma" pitchFamily="34" charset="0"/>
              </a:rPr>
              <a:t> </a:t>
            </a:r>
            <a:r>
              <a:rPr lang="en-US" sz="2200" dirty="0" smtClean="0">
                <a:cs typeface="Tahoma" pitchFamily="34" charset="0"/>
                <a:sym typeface="Wingdings" pitchFamily="2" charset="2"/>
              </a:rPr>
              <a:t> Harder to “win” future time slots</a:t>
            </a:r>
            <a:endParaRPr lang="en-US" sz="22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23A8-77DE-4E8A-BDD8-F21472C3C088}" type="slidenum">
              <a:rPr lang="de-CH" smtClean="0"/>
              <a:pPr/>
              <a:t>6</a:t>
            </a:fld>
            <a:endParaRPr lang="de-CH" smtClean="0"/>
          </a:p>
          <a:p>
            <a:endParaRPr lang="de-CH"/>
          </a:p>
        </p:txBody>
      </p:sp>
      <p:sp>
        <p:nvSpPr>
          <p:cNvPr id="5" name="TextBox 4"/>
          <p:cNvSpPr txBox="1"/>
          <p:nvPr/>
        </p:nvSpPr>
        <p:spPr>
          <a:xfrm>
            <a:off x="1645918" y="2011858"/>
            <a:ext cx="67526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2A6AB3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b="1" baseline="-25000" smtClean="0">
                <a:solidFill>
                  <a:srgbClr val="2A6AB3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="1" smtClean="0">
                <a:solidFill>
                  <a:srgbClr val="2A6AB3"/>
                </a:solidFill>
                <a:latin typeface="Times New Roman" pitchFamily="18" charset="0"/>
                <a:cs typeface="Times New Roman" pitchFamily="18" charset="0"/>
              </a:rPr>
              <a:t>(t+1) =  (1-</a:t>
            </a:r>
            <a:r>
              <a:rPr lang="el-GR" sz="2800" b="1" smtClean="0">
                <a:solidFill>
                  <a:srgbClr val="2A6AB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3600" b="1" smtClean="0">
                <a:solidFill>
                  <a:srgbClr val="2A6AB3"/>
                </a:solidFill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en-US" sz="2800" b="1" smtClean="0">
                <a:solidFill>
                  <a:srgbClr val="2A6AB3"/>
                </a:solidFill>
                <a:latin typeface="Times New Roman" pitchFamily="18" charset="0"/>
                <a:cs typeface="Times New Roman" pitchFamily="18" charset="0"/>
              </a:rPr>
              <a:t>)A</a:t>
            </a:r>
            <a:r>
              <a:rPr lang="en-US" sz="2800" b="1" baseline="-25000" smtClean="0">
                <a:solidFill>
                  <a:srgbClr val="2A6AB3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="1" smtClean="0">
                <a:solidFill>
                  <a:srgbClr val="2A6AB3"/>
                </a:solidFill>
                <a:latin typeface="Times New Roman" pitchFamily="18" charset="0"/>
                <a:cs typeface="Times New Roman" pitchFamily="18" charset="0"/>
              </a:rPr>
              <a:t>(t) +</a:t>
            </a:r>
            <a:r>
              <a:rPr lang="el-GR" sz="2800" b="1" smtClean="0">
                <a:solidFill>
                  <a:srgbClr val="2A6AB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3600" b="1" smtClean="0">
                <a:solidFill>
                  <a:srgbClr val="2A6AB3"/>
                </a:solidFill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en-US" sz="2800" b="1" smtClean="0">
                <a:solidFill>
                  <a:srgbClr val="2A6AB3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</a:t>
            </a:r>
            <a:r>
              <a:rPr lang="en-US" sz="2800" b="1" smtClean="0">
                <a:solidFill>
                  <a:srgbClr val="2A6AB3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baseline="-25000" smtClean="0">
                <a:solidFill>
                  <a:srgbClr val="2A6AB3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="1" baseline="30000" smtClean="0">
                <a:solidFill>
                  <a:srgbClr val="2A6AB3"/>
                </a:solidFill>
                <a:latin typeface="Times New Roman" pitchFamily="18" charset="0"/>
                <a:cs typeface="Times New Roman" pitchFamily="18" charset="0"/>
              </a:rPr>
              <a:t>rcv</a:t>
            </a:r>
            <a:r>
              <a:rPr lang="en-US" sz="2800" b="1" smtClean="0">
                <a:solidFill>
                  <a:srgbClr val="2A6AB3"/>
                </a:solidFill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2800" b="1" smtClean="0">
                <a:solidFill>
                  <a:srgbClr val="2A6AB3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</a:t>
            </a:r>
            <a:r>
              <a:rPr lang="en-US" sz="2800" b="1" err="1" smtClean="0">
                <a:solidFill>
                  <a:srgbClr val="2A6AB3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err="1" smtClean="0">
                <a:solidFill>
                  <a:srgbClr val="2A6AB3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="1" smtClean="0">
                <a:solidFill>
                  <a:srgbClr val="2A6AB3"/>
                </a:solidFill>
                <a:latin typeface="Times New Roman" pitchFamily="18" charset="0"/>
                <a:cs typeface="Times New Roman" pitchFamily="18" charset="0"/>
              </a:rPr>
              <a:t>(t)  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9025" y="1025796"/>
            <a:ext cx="399658" cy="388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ctangle 11"/>
          <p:cNvSpPr/>
          <p:nvPr/>
        </p:nvSpPr>
        <p:spPr bwMode="auto">
          <a:xfrm>
            <a:off x="6450495" y="2107361"/>
            <a:ext cx="844827" cy="576203"/>
          </a:xfrm>
          <a:prstGeom prst="rect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 smtClean="0"/>
              <a:t>Frame </a:t>
            </a:r>
            <a:r>
              <a:rPr lang="de-CH" sz="2800" dirty="0" err="1" smtClean="0"/>
              <a:t>Losses</a:t>
            </a:r>
            <a:r>
              <a:rPr lang="de-CH" sz="2800" dirty="0" smtClean="0"/>
              <a:t> </a:t>
            </a:r>
            <a:r>
              <a:rPr lang="de-CH" sz="2800" dirty="0" err="1" smtClean="0"/>
              <a:t>and</a:t>
            </a:r>
            <a:r>
              <a:rPr lang="de-CH" sz="2800" dirty="0" smtClean="0"/>
              <a:t> </a:t>
            </a:r>
            <a:r>
              <a:rPr lang="de-CH" sz="2800" dirty="0" err="1" smtClean="0"/>
              <a:t>Retransmissions</a:t>
            </a:r>
            <a:endParaRPr lang="en-US" sz="2800" dirty="0"/>
          </a:p>
        </p:txBody>
      </p:sp>
      <p:grpSp>
        <p:nvGrpSpPr>
          <p:cNvPr id="6" name="Group 31"/>
          <p:cNvGrpSpPr/>
          <p:nvPr/>
        </p:nvGrpSpPr>
        <p:grpSpPr>
          <a:xfrm>
            <a:off x="475850" y="2634405"/>
            <a:ext cx="8364033" cy="2075406"/>
            <a:chOff x="208723" y="1651770"/>
            <a:chExt cx="8364033" cy="2075406"/>
          </a:xfrm>
        </p:grpSpPr>
        <p:pic>
          <p:nvPicPr>
            <p:cNvPr id="7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958011" y="1651770"/>
              <a:ext cx="1304177" cy="2065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891362" y="2495858"/>
              <a:ext cx="681394" cy="1231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28600" y="2988909"/>
              <a:ext cx="308113" cy="579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68581" y="2278823"/>
              <a:ext cx="652716" cy="5290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08723" y="2342321"/>
              <a:ext cx="352300" cy="59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914401" y="2994992"/>
              <a:ext cx="387624" cy="576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Right Arrow 12"/>
          <p:cNvSpPr/>
          <p:nvPr/>
        </p:nvSpPr>
        <p:spPr>
          <a:xfrm>
            <a:off x="3606675" y="3954880"/>
            <a:ext cx="4383156" cy="685800"/>
          </a:xfrm>
          <a:prstGeom prst="rightArrow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r>
              <a:rPr lang="en-US" b="1" dirty="0">
                <a:solidFill>
                  <a:schemeClr val="tx1"/>
                </a:solidFill>
              </a:rPr>
              <a:t>DATA</a:t>
            </a:r>
          </a:p>
        </p:txBody>
      </p:sp>
      <p:grpSp>
        <p:nvGrpSpPr>
          <p:cNvPr id="14" name="Group 30"/>
          <p:cNvGrpSpPr/>
          <p:nvPr/>
        </p:nvGrpSpPr>
        <p:grpSpPr>
          <a:xfrm>
            <a:off x="5037909" y="1777765"/>
            <a:ext cx="3071191" cy="1550505"/>
            <a:chOff x="4770782" y="795130"/>
            <a:chExt cx="3071191" cy="1550505"/>
          </a:xfrm>
        </p:grpSpPr>
        <p:sp>
          <p:nvSpPr>
            <p:cNvPr id="15" name="Oval Callout 14"/>
            <p:cNvSpPr/>
            <p:nvPr/>
          </p:nvSpPr>
          <p:spPr bwMode="auto">
            <a:xfrm>
              <a:off x="4770782" y="795130"/>
              <a:ext cx="3071191" cy="1550505"/>
            </a:xfrm>
            <a:prstGeom prst="wedgeEllipseCallout">
              <a:avLst>
                <a:gd name="adj1" fmla="val 46749"/>
                <a:gd name="adj2" fmla="val 61204"/>
              </a:avLst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1">
                <a:defRPr/>
              </a:pPr>
              <a:endParaRPr lang="en-US" dirty="0" smtClean="0">
                <a:solidFill>
                  <a:srgbClr val="FF0000"/>
                </a:solidFill>
              </a:endParaRPr>
            </a:p>
            <a:p>
              <a:pPr algn="ctr" rtl="1">
                <a:defRPr/>
              </a:pPr>
              <a:endParaRPr lang="en-US" dirty="0" smtClean="0">
                <a:solidFill>
                  <a:srgbClr val="FF0000"/>
                </a:solidFill>
              </a:endParaRPr>
            </a:p>
            <a:p>
              <a:pPr algn="ctr" rtl="1">
                <a:defRPr/>
              </a:pPr>
              <a:r>
                <a:rPr lang="en-US" dirty="0" smtClean="0">
                  <a:solidFill>
                    <a:srgbClr val="FF0000"/>
                  </a:solidFill>
                </a:rPr>
                <a:t>Sorry, I didn’t get it.</a:t>
              </a:r>
            </a:p>
            <a:p>
              <a:pPr algn="ctr" rtl="1">
                <a:defRPr/>
              </a:pPr>
              <a:r>
                <a:rPr lang="en-US" dirty="0" smtClean="0">
                  <a:solidFill>
                    <a:srgbClr val="FF0000"/>
                  </a:solidFill>
                </a:rPr>
                <a:t>Send again please! 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pic>
          <p:nvPicPr>
            <p:cNvPr id="16" name="Picture 5" descr="C:\Users\ehudb\Desktop\My Dropbox\Infocom 2011 Presentation\photos\down.jpg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5993346" y="926162"/>
              <a:ext cx="506845" cy="594357"/>
            </a:xfrm>
            <a:prstGeom prst="rect">
              <a:avLst/>
            </a:prstGeom>
            <a:noFill/>
          </p:spPr>
        </p:pic>
      </p:grpSp>
      <p:sp>
        <p:nvSpPr>
          <p:cNvPr id="17" name="Oval Callout 16"/>
          <p:cNvSpPr/>
          <p:nvPr/>
        </p:nvSpPr>
        <p:spPr bwMode="auto">
          <a:xfrm>
            <a:off x="3397955" y="2592774"/>
            <a:ext cx="1500808" cy="954156"/>
          </a:xfrm>
          <a:prstGeom prst="wedgeEllipseCallout">
            <a:avLst>
              <a:gd name="adj1" fmla="val -56020"/>
              <a:gd name="adj2" fmla="val 79229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r>
              <a:rPr lang="en-US" dirty="0" smtClean="0">
                <a:solidFill>
                  <a:schemeClr val="tx1"/>
                </a:solidFill>
              </a:rPr>
              <a:t>OK, just a moment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Oval Callout 17"/>
          <p:cNvSpPr/>
          <p:nvPr/>
        </p:nvSpPr>
        <p:spPr bwMode="auto">
          <a:xfrm>
            <a:off x="694510" y="1920226"/>
            <a:ext cx="1812236" cy="954156"/>
          </a:xfrm>
          <a:prstGeom prst="wedgeEllipseCallout">
            <a:avLst>
              <a:gd name="adj1" fmla="val -23797"/>
              <a:gd name="adj2" fmla="val 8027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r>
              <a:rPr lang="en-US" dirty="0" smtClean="0">
                <a:solidFill>
                  <a:schemeClr val="tx1"/>
                </a:solidFill>
              </a:rPr>
              <a:t>Hey!</a:t>
            </a:r>
          </a:p>
          <a:p>
            <a:pPr algn="ctr" rtl="1">
              <a:defRPr/>
            </a:pPr>
            <a:r>
              <a:rPr lang="en-US" dirty="0" smtClean="0">
                <a:solidFill>
                  <a:schemeClr val="tx1"/>
                </a:solidFill>
              </a:rPr>
              <a:t>What about us?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Cloud Callout 18"/>
          <p:cNvSpPr/>
          <p:nvPr/>
        </p:nvSpPr>
        <p:spPr>
          <a:xfrm>
            <a:off x="2577975" y="1714092"/>
            <a:ext cx="1784074" cy="948256"/>
          </a:xfrm>
          <a:prstGeom prst="cloudCallout">
            <a:avLst>
              <a:gd name="adj1" fmla="val -25899"/>
              <a:gd name="adj2" fmla="val 75195"/>
            </a:avLst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r>
              <a:rPr lang="en-US" dirty="0" smtClean="0">
                <a:solidFill>
                  <a:schemeClr val="tx1"/>
                </a:solidFill>
              </a:rPr>
              <a:t>Hmm…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536575" y="4931596"/>
            <a:ext cx="8061325" cy="1417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285750" indent="-285750" eaLnBrk="1" hangingPunct="1">
              <a:lnSpc>
                <a:spcPct val="120000"/>
              </a:lnSpc>
              <a:spcBef>
                <a:spcPts val="4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</a:pPr>
            <a:r>
              <a:rPr kumimoji="0" lang="de-CH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1. </a:t>
            </a:r>
            <a:r>
              <a:rPr kumimoji="0" lang="de-CH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When</a:t>
            </a:r>
            <a:r>
              <a:rPr kumimoji="0" lang="de-CH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de-CH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to</a:t>
            </a:r>
            <a:r>
              <a:rPr kumimoji="0" lang="de-CH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de-CH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retransmit</a:t>
            </a:r>
            <a:r>
              <a:rPr kumimoji="0" lang="de-CH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a lost </a:t>
            </a:r>
            <a:r>
              <a:rPr kumimoji="0" lang="de-CH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frame</a:t>
            </a:r>
            <a:r>
              <a:rPr kumimoji="0" lang="de-CH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?</a:t>
            </a:r>
          </a:p>
          <a:p>
            <a:pPr marL="685800" lvl="1" indent="-228600" eaLnBrk="1" hangingPunct="1">
              <a:lnSpc>
                <a:spcPct val="120000"/>
              </a:lnSpc>
              <a:spcBef>
                <a:spcPts val="400"/>
              </a:spcBef>
              <a:buFontTx/>
              <a:buChar char="-"/>
            </a:pPr>
            <a:r>
              <a:rPr kumimoji="0" lang="de-CH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Should</a:t>
            </a:r>
            <a:r>
              <a:rPr kumimoji="0" lang="de-CH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de-CH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pending</a:t>
            </a:r>
            <a:r>
              <a:rPr kumimoji="0" lang="de-CH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de-CH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retransmissions</a:t>
            </a:r>
            <a:r>
              <a:rPr kumimoji="0" lang="de-CH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de-CH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get</a:t>
            </a:r>
            <a:r>
              <a:rPr kumimoji="0" lang="de-CH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de-CH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the</a:t>
            </a:r>
            <a:r>
              <a:rPr kumimoji="0" lang="de-CH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de-CH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highest</a:t>
            </a:r>
            <a:r>
              <a:rPr kumimoji="0" lang="de-CH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de-CH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priority</a:t>
            </a:r>
            <a:r>
              <a:rPr kumimoji="0" lang="de-CH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?</a:t>
            </a:r>
          </a:p>
          <a:p>
            <a:pPr marL="285750" indent="-285750" eaLnBrk="1" hangingPunct="1">
              <a:lnSpc>
                <a:spcPct val="120000"/>
              </a:lnSpc>
              <a:spcBef>
                <a:spcPts val="4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</a:pPr>
            <a:r>
              <a:rPr kumimoji="0" lang="de-CH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2. </a:t>
            </a:r>
            <a:r>
              <a:rPr kumimoji="0" lang="de-CH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What</a:t>
            </a:r>
            <a:r>
              <a:rPr kumimoji="0" lang="de-CH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de-CH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is</a:t>
            </a:r>
            <a:r>
              <a:rPr kumimoji="0" lang="de-CH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de-CH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the</a:t>
            </a:r>
            <a:r>
              <a:rPr kumimoji="0" lang="de-CH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real </a:t>
            </a:r>
            <a:r>
              <a:rPr kumimoji="0" lang="de-CH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received</a:t>
            </a:r>
            <a:r>
              <a:rPr kumimoji="0" lang="de-CH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de-CH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data</a:t>
            </a:r>
            <a:r>
              <a:rPr kumimoji="0" lang="de-CH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rate?</a:t>
            </a:r>
          </a:p>
          <a:p>
            <a:pPr marL="685800" lvl="1" indent="-228600" eaLnBrk="1" hangingPunct="1">
              <a:lnSpc>
                <a:spcPct val="120000"/>
              </a:lnSpc>
              <a:spcBef>
                <a:spcPts val="400"/>
              </a:spcBef>
              <a:buFontTx/>
              <a:buChar char="-"/>
            </a:pPr>
            <a:r>
              <a:rPr kumimoji="0" lang="de-CH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Due </a:t>
            </a:r>
            <a:r>
              <a:rPr kumimoji="0" lang="de-CH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to</a:t>
            </a:r>
            <a:r>
              <a:rPr kumimoji="0" lang="de-CH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de-CH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losses</a:t>
            </a:r>
            <a:r>
              <a:rPr kumimoji="0" lang="de-CH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, </a:t>
            </a:r>
            <a:r>
              <a:rPr kumimoji="0" lang="de-CH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</a:t>
            </a:r>
            <a:r>
              <a:rPr kumimoji="0" lang="de-CH" sz="2000" b="1" i="0" u="none" strike="noStrike" kern="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0" lang="de-CH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(t) </a:t>
            </a:r>
            <a:r>
              <a:rPr kumimoji="0" lang="de-CH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does</a:t>
            </a:r>
            <a:r>
              <a:rPr kumimoji="0" lang="de-CH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not </a:t>
            </a:r>
            <a:r>
              <a:rPr kumimoji="0" lang="de-CH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reflect</a:t>
            </a:r>
            <a:r>
              <a:rPr kumimoji="0" lang="de-CH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de-CH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the</a:t>
            </a:r>
            <a:r>
              <a:rPr kumimoji="0" lang="de-CH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real rate </a:t>
            </a:r>
            <a:r>
              <a:rPr kumimoji="0" lang="de-CH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to</a:t>
            </a:r>
            <a:r>
              <a:rPr kumimoji="0" lang="de-CH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de-CH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the</a:t>
            </a:r>
            <a:r>
              <a:rPr kumimoji="0" lang="de-CH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de-CH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user</a:t>
            </a:r>
            <a:endParaRPr kumimoji="0" lang="de-CH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20000"/>
              </a:lnSpc>
              <a:spcBef>
                <a:spcPts val="4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de-CH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de-CH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</a:b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E9232-DF9C-48C9-A670-DF3F8E2010B6}" type="slidenum">
              <a:rPr lang="de-CH"/>
              <a:pPr/>
              <a:t>8</a:t>
            </a:fld>
            <a:endParaRPr lang="de-CH"/>
          </a:p>
          <a:p>
            <a:endParaRPr lang="de-CH" sz="1000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 smtClean="0"/>
              <a:t>Frame </a:t>
            </a:r>
            <a:r>
              <a:rPr lang="de-CH" sz="2800" dirty="0" err="1" smtClean="0"/>
              <a:t>Losses</a:t>
            </a:r>
            <a:r>
              <a:rPr lang="de-CH" sz="2800" dirty="0" smtClean="0"/>
              <a:t> </a:t>
            </a:r>
            <a:r>
              <a:rPr lang="de-CH" sz="2800" dirty="0" err="1" smtClean="0"/>
              <a:t>and</a:t>
            </a:r>
            <a:r>
              <a:rPr lang="de-CH" sz="2800" dirty="0" smtClean="0"/>
              <a:t> </a:t>
            </a:r>
            <a:r>
              <a:rPr lang="de-CH" sz="2800" dirty="0" err="1" smtClean="0"/>
              <a:t>Retransmissions</a:t>
            </a:r>
            <a:endParaRPr lang="en-US" sz="2800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6575" y="1676400"/>
            <a:ext cx="8313914" cy="4724400"/>
          </a:xfrm>
        </p:spPr>
        <p:txBody>
          <a:bodyPr/>
          <a:lstStyle/>
          <a:p>
            <a:r>
              <a:rPr lang="de-CH" sz="2400" b="1" dirty="0" err="1" smtClean="0"/>
              <a:t>When</a:t>
            </a:r>
            <a:r>
              <a:rPr lang="de-CH" sz="2400" b="1" dirty="0" smtClean="0"/>
              <a:t> </a:t>
            </a:r>
            <a:r>
              <a:rPr lang="de-CH" sz="2400" b="1" dirty="0" err="1" smtClean="0"/>
              <a:t>to</a:t>
            </a:r>
            <a:r>
              <a:rPr lang="de-CH" sz="2400" b="1" dirty="0" smtClean="0"/>
              <a:t> </a:t>
            </a:r>
            <a:r>
              <a:rPr lang="de-CH" sz="2400" b="1" dirty="0" err="1" smtClean="0"/>
              <a:t>retransmit</a:t>
            </a:r>
            <a:r>
              <a:rPr lang="de-CH" sz="2400" b="1" dirty="0" smtClean="0"/>
              <a:t> a lost </a:t>
            </a:r>
            <a:r>
              <a:rPr lang="de-CH" sz="2400" b="1" dirty="0" err="1" smtClean="0"/>
              <a:t>frame</a:t>
            </a:r>
            <a:r>
              <a:rPr lang="de-CH" sz="2400" b="1" dirty="0" smtClean="0"/>
              <a:t>? </a:t>
            </a:r>
          </a:p>
          <a:p>
            <a:pPr lvl="1"/>
            <a:r>
              <a:rPr lang="de-CH" sz="2400" i="1" dirty="0" smtClean="0"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de-CH" sz="2400" b="1" i="1" u="sng" dirty="0" smtClean="0">
                <a:latin typeface="Times New Roman" pitchFamily="18" charset="0"/>
                <a:cs typeface="Times New Roman" pitchFamily="18" charset="0"/>
              </a:rPr>
              <a:t>Fast</a:t>
            </a:r>
            <a:r>
              <a:rPr lang="de-CH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CH" sz="2400" b="1" i="1" dirty="0" smtClean="0">
                <a:latin typeface="Times New Roman" pitchFamily="18" charset="0"/>
                <a:cs typeface="Times New Roman" pitchFamily="18" charset="0"/>
              </a:rPr>
              <a:t>Ret.</a:t>
            </a:r>
            <a:r>
              <a:rPr lang="de-CH" sz="2400" i="1" dirty="0" smtClean="0">
                <a:latin typeface="Times New Roman" pitchFamily="18" charset="0"/>
                <a:cs typeface="Times New Roman" pitchFamily="18" charset="0"/>
              </a:rPr>
              <a:t>“</a:t>
            </a:r>
          </a:p>
          <a:p>
            <a:pPr lvl="2"/>
            <a:r>
              <a:rPr lang="de-CH" sz="2000" dirty="0" err="1" smtClean="0"/>
              <a:t>Retransmit</a:t>
            </a:r>
            <a:r>
              <a:rPr lang="de-CH" sz="2000" dirty="0" smtClean="0"/>
              <a:t> </a:t>
            </a:r>
            <a:r>
              <a:rPr lang="de-CH" sz="2000" dirty="0" err="1" smtClean="0"/>
              <a:t>immediately</a:t>
            </a:r>
            <a:r>
              <a:rPr lang="de-CH" sz="2000" dirty="0" smtClean="0"/>
              <a:t>  (</a:t>
            </a:r>
            <a:r>
              <a:rPr lang="de-CH" sz="2000" dirty="0" err="1" smtClean="0"/>
              <a:t>ignore</a:t>
            </a:r>
            <a:r>
              <a:rPr lang="de-CH" sz="2000" dirty="0" smtClean="0"/>
              <a:t> </a:t>
            </a:r>
            <a:r>
              <a:rPr lang="de-CH" sz="2000" dirty="0" err="1" smtClean="0"/>
              <a:t>other</a:t>
            </a:r>
            <a:r>
              <a:rPr lang="de-CH" sz="2000" dirty="0" smtClean="0"/>
              <a:t> </a:t>
            </a:r>
            <a:r>
              <a:rPr lang="de-CH" sz="2000" dirty="0" err="1" smtClean="0"/>
              <a:t>users</a:t>
            </a:r>
            <a:r>
              <a:rPr lang="de-CH" sz="2000" dirty="0" smtClean="0"/>
              <a:t>)</a:t>
            </a:r>
          </a:p>
          <a:p>
            <a:pPr lvl="1"/>
            <a:r>
              <a:rPr lang="de-CH" sz="2400" i="1" dirty="0" smtClean="0"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de-CH" sz="2400" b="1" i="1" u="sng" dirty="0" smtClean="0">
                <a:latin typeface="Times New Roman" pitchFamily="18" charset="0"/>
                <a:cs typeface="Times New Roman" pitchFamily="18" charset="0"/>
              </a:rPr>
              <a:t>Slow</a:t>
            </a:r>
            <a:r>
              <a:rPr lang="de-CH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CH" sz="2400" b="1" i="1" dirty="0" smtClean="0">
                <a:latin typeface="Times New Roman" pitchFamily="18" charset="0"/>
                <a:cs typeface="Times New Roman" pitchFamily="18" charset="0"/>
              </a:rPr>
              <a:t>Ret.</a:t>
            </a:r>
            <a:r>
              <a:rPr lang="de-CH" sz="2400" i="1" dirty="0" smtClean="0">
                <a:latin typeface="Times New Roman" pitchFamily="18" charset="0"/>
                <a:cs typeface="Times New Roman" pitchFamily="18" charset="0"/>
              </a:rPr>
              <a:t>“</a:t>
            </a:r>
          </a:p>
          <a:p>
            <a:pPr lvl="2"/>
            <a:r>
              <a:rPr lang="en-US" sz="2000" dirty="0" smtClean="0"/>
              <a:t>Some other user has higher priority?  - Delay retransmission</a:t>
            </a:r>
            <a:r>
              <a:rPr lang="de-CH" dirty="0" smtClean="0"/>
              <a:t/>
            </a:r>
            <a:br>
              <a:rPr lang="de-CH" dirty="0" smtClean="0"/>
            </a:br>
            <a:endParaRPr lang="de-CH" dirty="0" smtClean="0"/>
          </a:p>
          <a:p>
            <a:r>
              <a:rPr lang="de-CH" sz="2400" b="1" dirty="0" err="1" smtClean="0"/>
              <a:t>Effective</a:t>
            </a:r>
            <a:r>
              <a:rPr lang="de-CH" sz="2400" b="1" dirty="0" smtClean="0"/>
              <a:t> Rate -  </a:t>
            </a:r>
            <a:r>
              <a:rPr lang="de-CH" sz="2400" b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de-CH" sz="2400" b="1" baseline="30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de-CH" sz="2400" b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e-CH" sz="2400" b="1" dirty="0" smtClean="0">
                <a:latin typeface="Times New Roman" pitchFamily="18" charset="0"/>
                <a:cs typeface="Times New Roman" pitchFamily="18" charset="0"/>
              </a:rPr>
              <a:t>(t)</a:t>
            </a:r>
          </a:p>
          <a:p>
            <a:pPr lvl="1"/>
            <a:r>
              <a:rPr lang="de-CH" sz="2000" b="1" i="1" dirty="0" err="1" smtClean="0">
                <a:latin typeface="Times New Roman" pitchFamily="18" charset="0"/>
                <a:cs typeface="Times New Roman" pitchFamily="18" charset="0"/>
              </a:rPr>
              <a:t>Effective</a:t>
            </a:r>
            <a:r>
              <a:rPr lang="de-CH" sz="2000" b="1" i="1" dirty="0" smtClean="0">
                <a:latin typeface="Times New Roman" pitchFamily="18" charset="0"/>
                <a:cs typeface="Times New Roman" pitchFamily="18" charset="0"/>
              </a:rPr>
              <a:t> Rate  </a:t>
            </a:r>
            <a:r>
              <a:rPr lang="de-CH" sz="2000" dirty="0" smtClean="0"/>
              <a:t>= The rate </a:t>
            </a:r>
            <a:r>
              <a:rPr lang="de-CH" sz="2000" dirty="0" err="1" smtClean="0"/>
              <a:t>the</a:t>
            </a:r>
            <a:r>
              <a:rPr lang="de-CH" sz="2000" dirty="0" smtClean="0"/>
              <a:t> </a:t>
            </a:r>
            <a:r>
              <a:rPr lang="de-CH" sz="2000" dirty="0" err="1" smtClean="0"/>
              <a:t>user</a:t>
            </a:r>
            <a:r>
              <a:rPr lang="de-CH" sz="2000" dirty="0" smtClean="0"/>
              <a:t> </a:t>
            </a:r>
            <a:r>
              <a:rPr lang="de-CH" sz="2000" dirty="0" err="1" smtClean="0"/>
              <a:t>is</a:t>
            </a:r>
            <a:r>
              <a:rPr lang="de-CH" sz="2000" dirty="0" smtClean="0"/>
              <a:t> </a:t>
            </a:r>
            <a:r>
              <a:rPr lang="de-CH" sz="2000" b="1" dirty="0" err="1" smtClean="0"/>
              <a:t>expected</a:t>
            </a:r>
            <a:r>
              <a:rPr lang="de-CH" sz="2000" dirty="0" smtClean="0"/>
              <a:t> </a:t>
            </a:r>
            <a:r>
              <a:rPr lang="de-CH" sz="2000" dirty="0" err="1" smtClean="0"/>
              <a:t>to</a:t>
            </a:r>
            <a:r>
              <a:rPr lang="de-CH" sz="2000" dirty="0" smtClean="0"/>
              <a:t> </a:t>
            </a:r>
            <a:r>
              <a:rPr lang="de-CH" sz="2000" dirty="0" err="1" smtClean="0"/>
              <a:t>receive</a:t>
            </a:r>
            <a:endParaRPr lang="de-CH" sz="2000" dirty="0" smtClean="0"/>
          </a:p>
          <a:p>
            <a:r>
              <a:rPr lang="de-CH" sz="2200" u="sng" dirty="0" err="1" smtClean="0"/>
              <a:t>Example</a:t>
            </a:r>
            <a:r>
              <a:rPr lang="de-CH" sz="2200" u="sng" dirty="0" smtClean="0"/>
              <a:t>: </a:t>
            </a:r>
            <a:r>
              <a:rPr lang="de-CH" sz="2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de-CH" sz="2200" b="1" baseline="-25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e-CH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(t) </a:t>
            </a:r>
            <a:r>
              <a:rPr lang="de-CH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200 </a:t>
            </a:r>
            <a:r>
              <a:rPr lang="de-CH" sz="2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Kb</a:t>
            </a:r>
            <a:r>
              <a:rPr lang="de-CH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/s </a:t>
            </a:r>
            <a:r>
              <a:rPr lang="de-CH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Loss Prob. </a:t>
            </a:r>
            <a:r>
              <a:rPr lang="de-CH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0.2 </a:t>
            </a:r>
            <a:r>
              <a:rPr lang="de-CH" sz="22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de-CH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CH" sz="2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de-CH" sz="2200" b="1" baseline="30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de-CH" sz="2200" b="1" baseline="-25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e-CH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(t) </a:t>
            </a:r>
            <a:r>
              <a:rPr lang="de-CH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160 </a:t>
            </a:r>
            <a:r>
              <a:rPr lang="de-CH" sz="2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Kb</a:t>
            </a:r>
            <a:r>
              <a:rPr lang="de-CH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/s</a:t>
            </a:r>
          </a:p>
          <a:p>
            <a:pPr lvl="2">
              <a:buNone/>
            </a:pPr>
            <a:r>
              <a:rPr lang="de-CH" sz="2800" b="1" dirty="0" smtClean="0">
                <a:latin typeface="Times New Roman" pitchFamily="18" charset="0"/>
                <a:cs typeface="Times New Roman" pitchFamily="18" charset="0"/>
              </a:rPr>
              <a:t>	 		</a:t>
            </a:r>
            <a:r>
              <a:rPr lang="de-CH" sz="32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de-CH" sz="3200" b="1" baseline="-25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e-CH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(t) = </a:t>
            </a:r>
            <a:r>
              <a:rPr lang="de-CH" sz="32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de-CH" sz="3200" b="1" baseline="30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de-CH" sz="3200" b="1" baseline="-25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e-CH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(t) / A</a:t>
            </a:r>
            <a:r>
              <a:rPr lang="de-CH" sz="3200" b="1" baseline="-25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e-CH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(t)</a:t>
            </a:r>
            <a:endParaRPr lang="en-US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534" y="4559500"/>
            <a:ext cx="971653" cy="151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 smtClean="0"/>
              <a:t>Frame </a:t>
            </a:r>
            <a:r>
              <a:rPr lang="de-CH" sz="2800" dirty="0" err="1" smtClean="0"/>
              <a:t>Losses</a:t>
            </a:r>
            <a:r>
              <a:rPr lang="de-CH" sz="2800" dirty="0" smtClean="0"/>
              <a:t> </a:t>
            </a:r>
            <a:r>
              <a:rPr lang="de-CH" sz="2800" dirty="0" err="1" smtClean="0"/>
              <a:t>and</a:t>
            </a:r>
            <a:r>
              <a:rPr lang="de-CH" sz="2800" dirty="0" smtClean="0"/>
              <a:t> </a:t>
            </a:r>
            <a:r>
              <a:rPr lang="de-CH" sz="2800" dirty="0" err="1" smtClean="0"/>
              <a:t>Retransmissions</a:t>
            </a:r>
            <a:endParaRPr lang="en-US" sz="2800" dirty="0"/>
          </a:p>
        </p:txBody>
      </p:sp>
      <p:sp>
        <p:nvSpPr>
          <p:cNvPr id="24" name="Right Arrow 23"/>
          <p:cNvSpPr/>
          <p:nvPr/>
        </p:nvSpPr>
        <p:spPr>
          <a:xfrm>
            <a:off x="1119882" y="5088470"/>
            <a:ext cx="2142608" cy="685800"/>
          </a:xfrm>
          <a:prstGeom prst="rightArrow">
            <a:avLst/>
          </a:prstGeom>
          <a:solidFill>
            <a:srgbClr val="FFFF00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r>
              <a:rPr lang="en-US" b="1" smtClean="0">
                <a:solidFill>
                  <a:schemeClr val="tx1"/>
                </a:solidFill>
              </a:rPr>
              <a:t>NEW DATA</a:t>
            </a: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27" name="Oval Callout 26"/>
          <p:cNvSpPr/>
          <p:nvPr/>
        </p:nvSpPr>
        <p:spPr bwMode="auto">
          <a:xfrm>
            <a:off x="2823433" y="2798410"/>
            <a:ext cx="1401610" cy="940902"/>
          </a:xfrm>
          <a:prstGeom prst="wedgeEllipseCallout">
            <a:avLst>
              <a:gd name="adj1" fmla="val 8029"/>
              <a:gd name="adj2" fmla="val 184783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200</a:t>
            </a:r>
          </a:p>
          <a:p>
            <a:pPr algn="ctr" rtl="1"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Kb/slot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4639734" y="1718885"/>
          <a:ext cx="4130298" cy="28191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8933"/>
                <a:gridCol w="1140178"/>
                <a:gridCol w="1061155"/>
                <a:gridCol w="1150032"/>
              </a:tblGrid>
              <a:tr h="502808">
                <a:tc gridSpan="4">
                  <a:txBody>
                    <a:bodyPr/>
                    <a:lstStyle/>
                    <a:p>
                      <a:pPr algn="ctr"/>
                      <a:r>
                        <a:rPr lang="en-US" sz="2800" b="1" smtClean="0"/>
                        <a:t>Regular User  </a:t>
                      </a:r>
                      <a:endParaRPr lang="en-US" sz="2800" b="1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53502">
                <a:tc>
                  <a:txBody>
                    <a:bodyPr/>
                    <a:lstStyle/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r>
                        <a:rPr lang="en-US" smtClean="0"/>
                        <a:t>Time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r>
                        <a:rPr lang="en-US" smtClean="0"/>
                        <a:t>Data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r>
                        <a:rPr lang="en-US" err="1" smtClean="0"/>
                        <a:t>ack</a:t>
                      </a:r>
                      <a:r>
                        <a:rPr lang="en-US" smtClean="0"/>
                        <a:t>/</a:t>
                      </a:r>
                      <a:r>
                        <a:rPr lang="en-US" err="1" smtClean="0"/>
                        <a:t>nak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endParaRPr lang="en-US" smtClean="0"/>
                    </a:p>
                    <a:p>
                      <a:pPr algn="ctr"/>
                      <a:r>
                        <a:rPr lang="en-US" smtClean="0"/>
                        <a:t>Payment</a:t>
                      </a:r>
                      <a:endParaRPr lang="en-US"/>
                    </a:p>
                  </a:txBody>
                  <a:tcPr anchor="ctr"/>
                </a:tc>
              </a:tr>
              <a:tr h="556122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</a:tr>
              <a:tr h="556122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2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8" name="Picture 2" descr="C:\Users\ehudb\Desktop\My Dropbox\Infocom 2011 Presentation\photos\602px-Station_Clock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35686" y="2412427"/>
            <a:ext cx="604704" cy="602695"/>
          </a:xfrm>
          <a:prstGeom prst="rect">
            <a:avLst/>
          </a:prstGeom>
          <a:noFill/>
        </p:spPr>
      </p:pic>
      <p:grpSp>
        <p:nvGrpSpPr>
          <p:cNvPr id="5" name="Group 32"/>
          <p:cNvGrpSpPr/>
          <p:nvPr/>
        </p:nvGrpSpPr>
        <p:grpSpPr>
          <a:xfrm>
            <a:off x="5698628" y="2346717"/>
            <a:ext cx="659785" cy="765364"/>
            <a:chOff x="2793657" y="2929618"/>
            <a:chExt cx="1039032" cy="1236942"/>
          </a:xfrm>
        </p:grpSpPr>
        <p:pic>
          <p:nvPicPr>
            <p:cNvPr id="34" name="Picture 3" descr="C:\Users\ehudb\Desktop\My Dropbox\Infocom 2011 Presentation\photos\frame-v4c.gi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793657" y="2929618"/>
              <a:ext cx="1039032" cy="1236942"/>
            </a:xfrm>
            <a:prstGeom prst="rect">
              <a:avLst/>
            </a:prstGeom>
            <a:noFill/>
          </p:spPr>
        </p:pic>
        <p:sp>
          <p:nvSpPr>
            <p:cNvPr id="35" name="TextBox 34"/>
            <p:cNvSpPr txBox="1"/>
            <p:nvPr/>
          </p:nvSpPr>
          <p:spPr>
            <a:xfrm>
              <a:off x="2931169" y="3174521"/>
              <a:ext cx="698739" cy="7461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smtClean="0"/>
                <a:t>101000100101010110111000</a:t>
              </a:r>
              <a:endParaRPr lang="en-US" sz="1100"/>
            </a:p>
          </p:txBody>
        </p:sp>
      </p:grpSp>
      <p:grpSp>
        <p:nvGrpSpPr>
          <p:cNvPr id="6" name="Group 28"/>
          <p:cNvGrpSpPr/>
          <p:nvPr/>
        </p:nvGrpSpPr>
        <p:grpSpPr>
          <a:xfrm>
            <a:off x="6645063" y="2522922"/>
            <a:ext cx="919642" cy="478678"/>
            <a:chOff x="7864776" y="2074743"/>
            <a:chExt cx="919642" cy="478678"/>
          </a:xfrm>
        </p:grpSpPr>
        <p:pic>
          <p:nvPicPr>
            <p:cNvPr id="3076" name="Picture 4" descr="C:\Users\ehudb\Desktop\My Dropbox\Infocom 2011 Presentation\photos\up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864776" y="2074743"/>
              <a:ext cx="388906" cy="452797"/>
            </a:xfrm>
            <a:prstGeom prst="rect">
              <a:avLst/>
            </a:prstGeom>
            <a:noFill/>
          </p:spPr>
        </p:pic>
        <p:pic>
          <p:nvPicPr>
            <p:cNvPr id="3077" name="Picture 5" descr="C:\Users\ehudb\Desktop\My Dropbox\Infocom 2011 Presentation\photos\down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8413003" y="2117877"/>
              <a:ext cx="371415" cy="435544"/>
            </a:xfrm>
            <a:prstGeom prst="rect">
              <a:avLst/>
            </a:prstGeom>
            <a:noFill/>
          </p:spPr>
        </p:pic>
      </p:grpSp>
      <p:pic>
        <p:nvPicPr>
          <p:cNvPr id="4098" name="Picture 2" descr="C:\Users\ehudb\Desktop\My Dropbox\Infocom 2011 Presentation\photos\lft_pic3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725538" y="2406420"/>
            <a:ext cx="965704" cy="714620"/>
          </a:xfrm>
          <a:prstGeom prst="rect">
            <a:avLst/>
          </a:prstGeom>
          <a:noFill/>
        </p:spPr>
      </p:pic>
      <p:pic>
        <p:nvPicPr>
          <p:cNvPr id="30" name="Picture 5" descr="C:\Documents and Settings\Administrator.CROW2004\Desktop\מצגת\good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29809" y="5163357"/>
            <a:ext cx="529961" cy="620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45"/>
          <p:cNvGrpSpPr/>
          <p:nvPr/>
        </p:nvGrpSpPr>
        <p:grpSpPr>
          <a:xfrm>
            <a:off x="114299" y="2778918"/>
            <a:ext cx="2214563" cy="1557337"/>
            <a:chOff x="114299" y="2778918"/>
            <a:chExt cx="2214563" cy="1557337"/>
          </a:xfrm>
        </p:grpSpPr>
        <p:sp>
          <p:nvSpPr>
            <p:cNvPr id="31" name="Cloud Callout 30"/>
            <p:cNvSpPr/>
            <p:nvPr/>
          </p:nvSpPr>
          <p:spPr>
            <a:xfrm>
              <a:off x="114299" y="2778918"/>
              <a:ext cx="2214563" cy="1557337"/>
            </a:xfrm>
            <a:prstGeom prst="cloudCallout">
              <a:avLst>
                <a:gd name="adj1" fmla="val -15871"/>
                <a:gd name="adj2" fmla="val 71003"/>
              </a:avLst>
            </a:prstGeom>
            <a:solidFill>
              <a:schemeClr val="bg1"/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32" name="Picture 2" descr="C:\Users\ehudb\Desktop\My Dropbox\Infocom 2011 Presentation\photos\lft_pic3.GIF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64332" y="3228647"/>
              <a:ext cx="618282" cy="457528"/>
            </a:xfrm>
            <a:prstGeom prst="rect">
              <a:avLst/>
            </a:prstGeom>
            <a:noFill/>
          </p:spPr>
        </p:pic>
        <p:sp>
          <p:nvSpPr>
            <p:cNvPr id="33" name="TextBox 32"/>
            <p:cNvSpPr txBox="1"/>
            <p:nvPr/>
          </p:nvSpPr>
          <p:spPr>
            <a:xfrm>
              <a:off x="907256" y="3193256"/>
              <a:ext cx="11644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smtClean="0"/>
                <a:t>= 0</a:t>
              </a:r>
              <a:endParaRPr lang="en-US" sz="2800" b="1"/>
            </a:p>
          </p:txBody>
        </p:sp>
      </p:grpSp>
      <p:grpSp>
        <p:nvGrpSpPr>
          <p:cNvPr id="8" name="Group 39"/>
          <p:cNvGrpSpPr/>
          <p:nvPr/>
        </p:nvGrpSpPr>
        <p:grpSpPr>
          <a:xfrm>
            <a:off x="2007393" y="4050506"/>
            <a:ext cx="812711" cy="791324"/>
            <a:chOff x="2007393" y="4050506"/>
            <a:chExt cx="812711" cy="791324"/>
          </a:xfrm>
        </p:grpSpPr>
        <p:sp>
          <p:nvSpPr>
            <p:cNvPr id="37" name="Oval Callout 36"/>
            <p:cNvSpPr/>
            <p:nvPr/>
          </p:nvSpPr>
          <p:spPr bwMode="auto">
            <a:xfrm>
              <a:off x="2007393" y="4050506"/>
              <a:ext cx="812711" cy="791324"/>
            </a:xfrm>
            <a:prstGeom prst="wedgeEllipseCallout">
              <a:avLst>
                <a:gd name="adj1" fmla="val 120845"/>
                <a:gd name="adj2" fmla="val 74321"/>
              </a:avLst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1">
                <a:defRPr/>
              </a:pPr>
              <a:endParaRPr lang="en-US">
                <a:solidFill>
                  <a:srgbClr val="FF0000"/>
                </a:solidFill>
              </a:endParaRPr>
            </a:p>
          </p:txBody>
        </p:sp>
        <p:pic>
          <p:nvPicPr>
            <p:cNvPr id="39" name="Picture 5" descr="C:\Users\ehudb\Desktop\My Dropbox\Infocom 2011 Presentation\photos\down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216477" y="4255765"/>
              <a:ext cx="371415" cy="435544"/>
            </a:xfrm>
            <a:prstGeom prst="rect">
              <a:avLst/>
            </a:prstGeom>
            <a:noFill/>
          </p:spPr>
        </p:pic>
      </p:grpSp>
      <p:pic>
        <p:nvPicPr>
          <p:cNvPr id="42" name="Picture 5" descr="C:\Users\ehudb\Desktop\My Dropbox\Infocom 2011 Presentation\photos\down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26589" y="3492363"/>
            <a:ext cx="371415" cy="435544"/>
          </a:xfrm>
          <a:prstGeom prst="rect">
            <a:avLst/>
          </a:prstGeom>
          <a:noFill/>
        </p:spPr>
      </p:pic>
      <p:grpSp>
        <p:nvGrpSpPr>
          <p:cNvPr id="9" name="Group 43"/>
          <p:cNvGrpSpPr/>
          <p:nvPr/>
        </p:nvGrpSpPr>
        <p:grpSpPr>
          <a:xfrm>
            <a:off x="5500688" y="3546399"/>
            <a:ext cx="1135856" cy="371976"/>
            <a:chOff x="5500688" y="3847839"/>
            <a:chExt cx="1135856" cy="371976"/>
          </a:xfrm>
        </p:grpSpPr>
        <p:sp>
          <p:nvSpPr>
            <p:cNvPr id="41" name="Right Arrow 40"/>
            <p:cNvSpPr/>
            <p:nvPr/>
          </p:nvSpPr>
          <p:spPr>
            <a:xfrm>
              <a:off x="5500688" y="3847839"/>
              <a:ext cx="257175" cy="366974"/>
            </a:xfrm>
            <a:prstGeom prst="rightArrow">
              <a:avLst/>
            </a:prstGeom>
            <a:solidFill>
              <a:srgbClr val="FFFF00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1">
                <a:defRPr/>
              </a:pPr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722144" y="3850483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smtClean="0">
                  <a:latin typeface="+mj-lt"/>
                </a:rPr>
                <a:t>200Kb</a:t>
              </a:r>
              <a:endParaRPr lang="en-US"/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7889084" y="3522849"/>
            <a:ext cx="74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latin typeface="+mj-lt"/>
              </a:rPr>
              <a:t>0 Kb</a:t>
            </a:r>
            <a:endParaRPr lang="en-US"/>
          </a:p>
        </p:txBody>
      </p:sp>
      <p:pic>
        <p:nvPicPr>
          <p:cNvPr id="36" name="Picture 5" descr="C:\Documents and Settings\Administrator.CROW2004\Desktop\מצגת\good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960874" y="1768700"/>
            <a:ext cx="377625" cy="441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326241" y="5066706"/>
            <a:ext cx="552423" cy="998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9" name="Group 24"/>
          <p:cNvGrpSpPr/>
          <p:nvPr/>
        </p:nvGrpSpPr>
        <p:grpSpPr>
          <a:xfrm>
            <a:off x="1292650" y="1706869"/>
            <a:ext cx="1897811" cy="948906"/>
            <a:chOff x="1932317" y="1768415"/>
            <a:chExt cx="1897811" cy="948906"/>
          </a:xfrm>
        </p:grpSpPr>
        <p:sp>
          <p:nvSpPr>
            <p:cNvPr id="50" name="Rectangle 49"/>
            <p:cNvSpPr/>
            <p:nvPr/>
          </p:nvSpPr>
          <p:spPr bwMode="auto">
            <a:xfrm>
              <a:off x="1932317" y="1768415"/>
              <a:ext cx="1897811" cy="948906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pic>
          <p:nvPicPr>
            <p:cNvPr id="51" name="Picture 2" descr="C:\Users\ehudb\Desktop\My Dropbox\Infocom 2011 Presentation\photos\602px-Station_Clock.svg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22658" y="1942349"/>
              <a:ext cx="604704" cy="602695"/>
            </a:xfrm>
            <a:prstGeom prst="rect">
              <a:avLst/>
            </a:prstGeom>
            <a:noFill/>
          </p:spPr>
        </p:pic>
        <p:sp>
          <p:nvSpPr>
            <p:cNvPr id="52" name="TextBox 51"/>
            <p:cNvSpPr txBox="1"/>
            <p:nvPr/>
          </p:nvSpPr>
          <p:spPr>
            <a:xfrm>
              <a:off x="2670587" y="1932316"/>
              <a:ext cx="114960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smtClean="0">
                  <a:latin typeface="+mj-lt"/>
                </a:rPr>
                <a:t>t = 1</a:t>
              </a:r>
              <a:endParaRPr lang="en-US" sz="3200" b="1">
                <a:latin typeface="+mj-lt"/>
              </a:endParaRPr>
            </a:p>
          </p:txBody>
        </p:sp>
      </p:grpSp>
      <p:sp>
        <p:nvSpPr>
          <p:cNvPr id="53" name="Rectangle 52"/>
          <p:cNvSpPr/>
          <p:nvPr/>
        </p:nvSpPr>
        <p:spPr bwMode="auto">
          <a:xfrm>
            <a:off x="4810539" y="4721088"/>
            <a:ext cx="3995531" cy="163995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smtClean="0">
                <a:latin typeface="+mj-lt"/>
              </a:rPr>
              <a:t>Rate selected</a:t>
            </a:r>
            <a:r>
              <a:rPr lang="en-US" sz="2400" b="1" smtClean="0">
                <a:latin typeface="+mj-lt"/>
              </a:rPr>
              <a:t>: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200 b/s</a:t>
            </a:r>
          </a:p>
          <a:p>
            <a:pPr algn="ctr"/>
            <a:r>
              <a:rPr lang="en-US" sz="2400" smtClean="0">
                <a:latin typeface="+mj-lt"/>
              </a:rPr>
              <a:t>Prob. For frame loss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0.2</a:t>
            </a:r>
          </a:p>
          <a:p>
            <a:pPr algn="ctr"/>
            <a:r>
              <a:rPr lang="de-CH" sz="2400" b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de-CH" sz="2400" b="1" baseline="3000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de-CH" sz="2400" b="1" baseline="-2500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e-CH" sz="2400" b="1" smtClean="0">
                <a:latin typeface="Times New Roman" pitchFamily="18" charset="0"/>
                <a:cs typeface="Times New Roman" pitchFamily="18" charset="0"/>
              </a:rPr>
              <a:t>(t)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= 200(1-0.2)=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160 b/s</a:t>
            </a:r>
          </a:p>
        </p:txBody>
      </p:sp>
      <p:sp>
        <p:nvSpPr>
          <p:cNvPr id="54" name="TextBox 13"/>
          <p:cNvSpPr txBox="1">
            <a:spLocks noChangeArrowheads="1"/>
          </p:cNvSpPr>
          <p:nvPr/>
        </p:nvSpPr>
        <p:spPr bwMode="auto">
          <a:xfrm>
            <a:off x="-49695" y="6111237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en-US" b="1">
                <a:latin typeface="+mj-lt"/>
              </a:rPr>
              <a:t>Base </a:t>
            </a:r>
            <a:r>
              <a:rPr lang="en-US" b="1" smtClean="0">
                <a:latin typeface="+mj-lt"/>
              </a:rPr>
              <a:t>Station</a:t>
            </a:r>
            <a:endParaRPr lang="en-US" b="1">
              <a:latin typeface="+mj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835674" y="6079724"/>
            <a:ext cx="1508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b="1" smtClean="0">
                <a:latin typeface="+mj-lt"/>
              </a:rPr>
              <a:t>User </a:t>
            </a:r>
            <a:r>
              <a:rPr lang="en-US" b="1" err="1" smtClean="0">
                <a:latin typeface="+mj-lt"/>
              </a:rPr>
              <a:t>i</a:t>
            </a:r>
            <a:endParaRPr lang="en-US" b="1">
              <a:latin typeface="+mj-lt"/>
            </a:endParaRPr>
          </a:p>
        </p:txBody>
      </p:sp>
      <p:sp>
        <p:nvSpPr>
          <p:cNvPr id="40" name="Slide Number Placeholder 3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23A8-77DE-4E8A-BDD8-F21472C3C088}" type="slidenum">
              <a:rPr lang="de-CH" smtClean="0"/>
              <a:pPr/>
              <a:t>9</a:t>
            </a:fld>
            <a:endParaRPr lang="de-CH" smtClean="0"/>
          </a:p>
          <a:p>
            <a:endParaRPr lang="de-CH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7" grpId="0" animBg="1"/>
      <p:bldP spid="45" grpId="0"/>
      <p:bldP spid="53" grpId="0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andard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1404</Words>
  <Application>Microsoft Office PowerPoint</Application>
  <PresentationFormat>On-screen Show (4:3)</PresentationFormat>
  <Paragraphs>568</Paragraphs>
  <Slides>27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Standarddesign</vt:lpstr>
      <vt:lpstr>On the Vulnerability of the Proportional Fairness Scheduler to Retransmissions Attacks</vt:lpstr>
      <vt:lpstr>Wireless Scheduling</vt:lpstr>
      <vt:lpstr> PROBLEM &amp; Contributions </vt:lpstr>
      <vt:lpstr>Proportional Fairness Scheduler (PFS) – User Info</vt:lpstr>
      <vt:lpstr>Proportional Fairness Scheduler (PFS)</vt:lpstr>
      <vt:lpstr>Throughput Average Ai(t)  </vt:lpstr>
      <vt:lpstr>Frame Losses and Retransmissions</vt:lpstr>
      <vt:lpstr>Frame Losses and Retransmissions</vt:lpstr>
      <vt:lpstr>Frame Losses and Retransmissions</vt:lpstr>
      <vt:lpstr>Frame Losses and Retransmissions</vt:lpstr>
      <vt:lpstr>Our Contributions</vt:lpstr>
      <vt:lpstr>Admitted Average – Malicious Attack</vt:lpstr>
      <vt:lpstr>Admitted Average – Malicious Attack</vt:lpstr>
      <vt:lpstr>Retransmissions Attack – Simulation Results</vt:lpstr>
      <vt:lpstr>Results </vt:lpstr>
      <vt:lpstr>Sol #1 – Transmission Average</vt:lpstr>
      <vt:lpstr>Immunity of “Transmission Average”</vt:lpstr>
      <vt:lpstr>Transmission Average – Distorted Fairness</vt:lpstr>
      <vt:lpstr>Results </vt:lpstr>
      <vt:lpstr>Sol #2 – Effective Average</vt:lpstr>
      <vt:lpstr>Effective Average (Sol. #2)</vt:lpstr>
      <vt:lpstr>Effective Average (Sol. #2) for Fast retransmissions</vt:lpstr>
      <vt:lpstr>Results </vt:lpstr>
      <vt:lpstr>Sol #3 – Initial Effective Rate (for Fast Ret.)</vt:lpstr>
      <vt:lpstr>Results </vt:lpstr>
      <vt:lpstr>Conclusions</vt:lpstr>
      <vt:lpstr>Questions?</vt:lpstr>
    </vt:vector>
  </TitlesOfParts>
  <Manager>Marcel Baur</Manager>
  <Company>CSG, ETH Zürich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Celeste - Distributed Secure Storage</dc:title>
  <dc:creator>Marcel Baur</dc:creator>
  <cp:lastModifiedBy>user</cp:lastModifiedBy>
  <cp:revision>859</cp:revision>
  <dcterms:created xsi:type="dcterms:W3CDTF">2004-02-16T10:08:01Z</dcterms:created>
  <dcterms:modified xsi:type="dcterms:W3CDTF">2011-03-31T05:24:27Z</dcterms:modified>
</cp:coreProperties>
</file>