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8" r:id="rId4"/>
    <p:sldId id="289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72" r:id="rId13"/>
    <p:sldId id="273" r:id="rId14"/>
    <p:sldId id="267" r:id="rId15"/>
    <p:sldId id="264" r:id="rId16"/>
    <p:sldId id="274" r:id="rId17"/>
    <p:sldId id="275" r:id="rId18"/>
    <p:sldId id="276" r:id="rId19"/>
    <p:sldId id="277" r:id="rId20"/>
    <p:sldId id="266" r:id="rId21"/>
    <p:sldId id="281" r:id="rId22"/>
    <p:sldId id="268" r:id="rId23"/>
    <p:sldId id="290" r:id="rId24"/>
    <p:sldId id="278" r:id="rId25"/>
    <p:sldId id="279" r:id="rId26"/>
    <p:sldId id="282" r:id="rId27"/>
    <p:sldId id="285" r:id="rId28"/>
    <p:sldId id="283" r:id="rId29"/>
    <p:sldId id="284" r:id="rId30"/>
    <p:sldId id="28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306A4F-A623-499D-A1B0-B07769A53446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961AA2-16D7-4E41-9AB4-4F257F3C39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B49A04-1A66-46D2-895A-6F295C50A9D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701040" y="4415791"/>
            <a:ext cx="5603452" cy="41801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4E028B-FB0D-489A-B648-EED6C54D29E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701040" y="4415791"/>
            <a:ext cx="5603452" cy="41801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77397D-2881-4C94-A725-0F9044B31C4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701040" y="4415791"/>
            <a:ext cx="5603452" cy="41801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0A0D1A-A899-4B30-9AF0-2C8092521DB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68400" y="697230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701040" y="4415791"/>
            <a:ext cx="5603452" cy="41801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24007C-6FC0-4595-B7E7-3ECA5927DEC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291DA7-58E9-41DB-BE04-944359689ED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172A6D-C439-45D1-8345-90D1DC11080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38675" cy="34798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A66FA7-F964-45ED-9989-ACC33729D53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2725"/>
            <a:ext cx="7786687" cy="1455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06825" cy="410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1913" y="2017713"/>
            <a:ext cx="3806825" cy="197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1913" y="4148138"/>
            <a:ext cx="3806825" cy="197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6DA7-26C6-4351-B406-93E4A50AB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A3B1-AE31-4E1E-8009-99B78983CB15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2774-B92C-48B1-B6D5-5A3836241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Measuring </a:t>
            </a:r>
            <a:r>
              <a:rPr lang="en-US" sz="3600" dirty="0" smtClean="0"/>
              <a:t>and </a:t>
            </a:r>
            <a:r>
              <a:rPr lang="en-US" sz="3600" smtClean="0"/>
              <a:t>Analyzing Networks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Scott Kirkpatrick</a:t>
            </a:r>
          </a:p>
          <a:p>
            <a:r>
              <a:rPr lang="en-US" sz="2800" dirty="0" smtClean="0"/>
              <a:t>Hebrew University of Jerusalem</a:t>
            </a:r>
          </a:p>
          <a:p>
            <a:r>
              <a:rPr lang="en-US" sz="2800" dirty="0" smtClean="0"/>
              <a:t>April 12, 2011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apply to the real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DIMES data used at AS level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Shir</a:t>
            </a:r>
            <a:r>
              <a:rPr lang="en-US" dirty="0" smtClean="0"/>
              <a:t>, </a:t>
            </a:r>
            <a:r>
              <a:rPr lang="en-US" dirty="0" err="1" smtClean="0"/>
              <a:t>Shavitt</a:t>
            </a:r>
            <a:r>
              <a:rPr lang="en-US" dirty="0" smtClean="0"/>
              <a:t>, SK, Carmi, </a:t>
            </a:r>
            <a:r>
              <a:rPr lang="en-US" dirty="0" err="1" smtClean="0"/>
              <a:t>Havlin</a:t>
            </a:r>
            <a:r>
              <a:rPr lang="en-US" dirty="0" smtClean="0"/>
              <a:t>, Li)</a:t>
            </a:r>
          </a:p>
          <a:p>
            <a:pPr lvl="1"/>
            <a:r>
              <a:rPr lang="en-US" dirty="0" smtClean="0"/>
              <a:t>2004 to present day with relatively consistent experimental methodology</a:t>
            </a:r>
          </a:p>
          <a:p>
            <a:pPr lvl="1"/>
            <a:r>
              <a:rPr lang="en-US" dirty="0" smtClean="0"/>
              <a:t>K-shell plots show power laws with two surprises</a:t>
            </a:r>
          </a:p>
          <a:p>
            <a:r>
              <a:rPr lang="en-US" dirty="0" smtClean="0"/>
              <a:t>The nucleus is striking and different from the mantle of this “Medusa”</a:t>
            </a:r>
          </a:p>
          <a:p>
            <a:r>
              <a:rPr lang="en-US" dirty="0" smtClean="0"/>
              <a:t>Percolation analysis determines the tendrils as a subset connected only to the nucleus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Does degree of site relate to k-shell?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6962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/>
              <a:t>Distances and Diameters in cores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2213" y="2017713"/>
            <a:ext cx="521335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/>
              <a:t>K-crusts show percolation threshold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2688" y="2017713"/>
          <a:ext cx="3814762" cy="4114800"/>
        </p:xfrm>
        <a:graphic>
          <a:graphicData uri="http://schemas.openxmlformats.org/presentationml/2006/ole">
            <p:oleObj spid="_x0000_s1026" r:id="rId4" imgW="4038600" imgH="4524375" progId="MSGraph.Chart.8">
              <p:embed/>
            </p:oleObj>
          </a:graphicData>
        </a:graphic>
      </p:graphicFrame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 cstate="print"/>
          <a:srcRect l="24713" t="47939" r="40077" b="28412"/>
          <a:stretch>
            <a:fillRect/>
          </a:stretch>
        </p:blipFill>
        <p:spPr bwMode="auto">
          <a:xfrm>
            <a:off x="5680075" y="4138613"/>
            <a:ext cx="2752725" cy="198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699125" y="6091238"/>
            <a:ext cx="190658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</a:rPr>
              <a:t>Data from 01.04.2005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5292725" y="1981200"/>
            <a:ext cx="2879725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Wingdings" charset="2"/>
              </a:rPr>
              <a:t></a:t>
            </a:r>
            <a:r>
              <a:rPr lang="en-US" sz="1200">
                <a:solidFill>
                  <a:srgbClr val="000000"/>
                </a:solidFill>
              </a:rPr>
              <a:t> These are the hanging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tentacles of our (Red Sea)</a:t>
            </a:r>
            <a:r>
              <a:rPr lang="ar-SA" sz="1200">
                <a:solidFill>
                  <a:srgbClr val="000000"/>
                </a:solidFill>
              </a:rPr>
              <a:t>‏</a:t>
            </a:r>
            <a:endParaRPr lang="en-US" sz="1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Jellyfish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For subsequent analysis, we distinguish three components: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Core, Connected, Isolated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916613" y="3594100"/>
            <a:ext cx="2074862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Largest cluster in each shell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057400"/>
            <a:ext cx="4465637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Meduza (</a:t>
            </a:r>
            <a:r>
              <a:rPr lang="he-IL" smtClean="0"/>
              <a:t>מדוזה</a:t>
            </a:r>
            <a:r>
              <a:rPr lang="en-US" smtClean="0"/>
              <a:t>) model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971550" y="5321300"/>
            <a:ext cx="763905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This picture has been stable from January 2005 (kmax = 30) to present day, with little change in the nucleus composition.  The precise definition of the tendrils:  those sites and clusters isolated from the largest cluster in all the crusts – they connect only through the core.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638" y="2017713"/>
            <a:ext cx="3744912" cy="331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Willinger’s</a:t>
            </a:r>
            <a:r>
              <a:rPr lang="en-US" dirty="0" smtClean="0"/>
              <a:t> Objection to all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Established network practitioners do not always welcome physicists’ model-making</a:t>
            </a:r>
          </a:p>
          <a:p>
            <a:r>
              <a:rPr lang="en-US" sz="2800" dirty="0" smtClean="0"/>
              <a:t>They require first that real characteristics be incorporated</a:t>
            </a:r>
          </a:p>
          <a:p>
            <a:pPr lvl="1"/>
            <a:r>
              <a:rPr lang="en-US" sz="2400" dirty="0" smtClean="0"/>
              <a:t>Finite connectivity at each router box</a:t>
            </a:r>
          </a:p>
          <a:p>
            <a:pPr lvl="1"/>
            <a:r>
              <a:rPr lang="en-US" sz="2400" dirty="0" smtClean="0"/>
              <a:t>Length restrictions for connections</a:t>
            </a:r>
          </a:p>
          <a:p>
            <a:pPr lvl="1"/>
            <a:r>
              <a:rPr lang="en-US" sz="2400" dirty="0" smtClean="0"/>
              <a:t>Include likely business relationships </a:t>
            </a:r>
          </a:p>
          <a:p>
            <a:pPr lvl="1"/>
            <a:r>
              <a:rPr lang="en-US" sz="2400" dirty="0" smtClean="0"/>
              <a:t>Only then let the modeling begin…</a:t>
            </a:r>
          </a:p>
          <a:p>
            <a:r>
              <a:rPr lang="en-US" sz="2800" dirty="0" smtClean="0"/>
              <a:t>But ASs are objects with a fractal distribution </a:t>
            </a:r>
          </a:p>
          <a:p>
            <a:pPr lvl="1"/>
            <a:r>
              <a:rPr lang="en-US" sz="2400" dirty="0" smtClean="0"/>
              <a:t>From ISPs that support a neighborhood to global </a:t>
            </a:r>
            <a:r>
              <a:rPr lang="en-US" sz="2400" dirty="0" err="1" smtClean="0"/>
              <a:t>telcos</a:t>
            </a:r>
            <a:r>
              <a:rPr lang="en-US" sz="2400" dirty="0" smtClean="0"/>
              <a:t> and Google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How does the city data differ from the AS-graph information?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DIMES used commercial (error-filled) databases</a:t>
            </a:r>
          </a:p>
          <a:p>
            <a:pPr lvl="1"/>
            <a:r>
              <a:rPr lang="en-US" sz="2000" dirty="0" smtClean="0"/>
              <a:t>Results available on website</a:t>
            </a:r>
          </a:p>
          <a:p>
            <a:r>
              <a:rPr lang="en-US" sz="2400" dirty="0" smtClean="0"/>
              <a:t>Cities are local, </a:t>
            </a:r>
            <a:r>
              <a:rPr lang="en-US" sz="2400" dirty="0" err="1" smtClean="0"/>
              <a:t>ASes</a:t>
            </a:r>
            <a:r>
              <a:rPr lang="en-US" sz="2400" dirty="0" smtClean="0"/>
              <a:t> may be highly extended (ATT, Level 3, Global Xing, Google)</a:t>
            </a:r>
          </a:p>
          <a:p>
            <a:r>
              <a:rPr lang="en-US" sz="2400" dirty="0" smtClean="0"/>
              <a:t>About 4000 cities identified, cf. 25,000 </a:t>
            </a:r>
            <a:r>
              <a:rPr lang="en-US" sz="2400" dirty="0" err="1" smtClean="0"/>
              <a:t>ASes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Number of city-city edges about 2x AS edges</a:t>
            </a:r>
          </a:p>
          <a:p>
            <a:r>
              <a:rPr lang="en-US" sz="2400" dirty="0" smtClean="0"/>
              <a:t>But similar features are seen </a:t>
            </a:r>
          </a:p>
          <a:p>
            <a:pPr lvl="1"/>
            <a:r>
              <a:rPr lang="en-US" sz="2000" dirty="0" smtClean="0"/>
              <a:t>Wide spread of small-k shells</a:t>
            </a:r>
          </a:p>
          <a:p>
            <a:pPr lvl="1"/>
            <a:r>
              <a:rPr lang="en-US" sz="2000" dirty="0" smtClean="0"/>
              <a:t>Distinct nucleus with high path redundancy</a:t>
            </a:r>
          </a:p>
          <a:p>
            <a:pPr lvl="1"/>
            <a:r>
              <a:rPr lang="en-US" sz="2000" dirty="0" smtClean="0"/>
              <a:t>Many central sites participate with nucleus</a:t>
            </a:r>
          </a:p>
          <a:p>
            <a:pPr lvl="1"/>
            <a:r>
              <a:rPr lang="en-US" sz="2000" dirty="0" smtClean="0"/>
              <a:t>A less strong Medusa structure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K-shell size distribution</a:t>
            </a:r>
          </a:p>
        </p:txBody>
      </p:sp>
      <p:pic>
        <p:nvPicPr>
          <p:cNvPr id="29699" name="Content Placeholder 4" descr="CityEdges_KShells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057400"/>
            <a:ext cx="7848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City KCrusts show percolation, with smaller jump at nucleus</a:t>
            </a:r>
          </a:p>
        </p:txBody>
      </p:sp>
      <p:pic>
        <p:nvPicPr>
          <p:cNvPr id="32771" name="Content Placeholder 3" descr="Cluster_KCrust_City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057400"/>
            <a:ext cx="7772400" cy="4114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City locations permit mapping the physical internet</a:t>
            </a:r>
          </a:p>
        </p:txBody>
      </p:sp>
      <p:pic>
        <p:nvPicPr>
          <p:cNvPr id="33795" name="Content Placeholder 4" descr="City_Dis_2009_1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133600"/>
            <a:ext cx="8153400" cy="4038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Communications networks</a:t>
            </a:r>
          </a:p>
          <a:p>
            <a:pPr lvl="1"/>
            <a:r>
              <a:rPr lang="en-US" dirty="0" smtClean="0"/>
              <a:t>Web links – </a:t>
            </a:r>
            <a:r>
              <a:rPr lang="en-US" dirty="0" err="1" smtClean="0"/>
              <a:t>urls</a:t>
            </a:r>
            <a:r>
              <a:rPr lang="en-US" dirty="0" smtClean="0"/>
              <a:t> contained within surface pages</a:t>
            </a:r>
          </a:p>
          <a:p>
            <a:pPr lvl="1"/>
            <a:r>
              <a:rPr lang="en-US" dirty="0" smtClean="0"/>
              <a:t>Internet Physical network</a:t>
            </a:r>
          </a:p>
          <a:p>
            <a:pPr lvl="1"/>
            <a:r>
              <a:rPr lang="en-US" dirty="0" smtClean="0"/>
              <a:t>Telephone CDR’s</a:t>
            </a:r>
          </a:p>
          <a:p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Links through common activity</a:t>
            </a:r>
          </a:p>
          <a:p>
            <a:pPr lvl="2"/>
            <a:r>
              <a:rPr lang="en-US" dirty="0" smtClean="0"/>
              <a:t>Movie actors, scientists publishing together</a:t>
            </a:r>
          </a:p>
          <a:p>
            <a:pPr lvl="2"/>
            <a:r>
              <a:rPr lang="en-US" dirty="0" smtClean="0"/>
              <a:t>Opt-in networking in </a:t>
            </a:r>
            <a:r>
              <a:rPr lang="en-US" dirty="0" err="1" smtClean="0"/>
              <a:t>Facebook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Are Social Networks </a:t>
            </a:r>
            <a:br>
              <a:rPr lang="en-US" sz="3600" dirty="0" smtClean="0"/>
            </a:br>
            <a:r>
              <a:rPr lang="en-US" sz="3600" dirty="0" smtClean="0"/>
              <a:t>Like Communications Networks?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Visual evidence that communications nets are more globally organized:</a:t>
            </a:r>
          </a:p>
          <a:p>
            <a:pPr lvl="1"/>
            <a:r>
              <a:rPr lang="en-US" sz="1600" dirty="0" smtClean="0"/>
              <a:t>Indiana </a:t>
            </a:r>
            <a:r>
              <a:rPr lang="en-US" sz="1600" dirty="0" err="1" smtClean="0"/>
              <a:t>Univ</a:t>
            </a:r>
            <a:r>
              <a:rPr lang="en-US" sz="1600" dirty="0" smtClean="0"/>
              <a:t> (</a:t>
            </a:r>
            <a:r>
              <a:rPr lang="en-US" sz="1600" dirty="0" err="1" smtClean="0"/>
              <a:t>Vespigniani</a:t>
            </a:r>
            <a:r>
              <a:rPr lang="en-US" sz="1600" dirty="0" smtClean="0"/>
              <a:t> group) visualization tool</a:t>
            </a:r>
            <a:endParaRPr lang="en-US" sz="1600" dirty="0"/>
          </a:p>
        </p:txBody>
      </p:sp>
      <p:pic>
        <p:nvPicPr>
          <p:cNvPr id="4" name="Picture 3" descr="India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3429000" cy="2479095"/>
          </a:xfrm>
          <a:prstGeom prst="rect">
            <a:avLst/>
          </a:prstGeom>
        </p:spPr>
      </p:pic>
      <p:pic>
        <p:nvPicPr>
          <p:cNvPr id="5" name="Picture 4" descr="India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4200"/>
            <a:ext cx="3352800" cy="2477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graph, ca 2006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94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 actors’ collaborations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Diurnal variation suggests </a:t>
            </a:r>
            <a:br>
              <a:rPr lang="en-US" sz="3600" dirty="0" smtClean="0"/>
            </a:br>
            <a:r>
              <a:rPr lang="en-US" sz="3600" dirty="0" smtClean="0"/>
              <a:t>separating work from leisure periods</a:t>
            </a:r>
            <a:endParaRPr lang="en-US" sz="3600" dirty="0"/>
          </a:p>
        </p:txBody>
      </p:sp>
      <p:pic>
        <p:nvPicPr>
          <p:cNvPr id="4" name="Content Placeholder 3" descr="UKCDR_siz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Telephone call graphs (“CDRs”)</a:t>
            </a:r>
            <a:br>
              <a:rPr lang="en-US" sz="4000" dirty="0" smtClean="0"/>
            </a:br>
            <a:r>
              <a:rPr lang="en-US" sz="4000" dirty="0" smtClean="0"/>
              <a:t>Offer an Intermediate Case</a:t>
            </a:r>
            <a:endParaRPr lang="en-US" sz="4000" dirty="0"/>
          </a:p>
        </p:txBody>
      </p:sp>
      <p:pic>
        <p:nvPicPr>
          <p:cNvPr id="4" name="Content Placeholder 3" descr="link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371600"/>
            <a:ext cx="6034617" cy="4754563"/>
          </a:xfrm>
        </p:spPr>
      </p:pic>
      <p:sp>
        <p:nvSpPr>
          <p:cNvPr id="6" name="TextBox 5"/>
          <p:cNvSpPr txBox="1"/>
          <p:nvPr/>
        </p:nvSpPr>
        <p:spPr>
          <a:xfrm>
            <a:off x="2209800" y="609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 graph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609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Reciprocated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019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Reciprocated,</a:t>
            </a:r>
          </a:p>
          <a:p>
            <a:r>
              <a:rPr lang="en-US" sz="1200" dirty="0" smtClean="0"/>
              <a:t>&gt; 4 calls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6019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Metro  area </a:t>
            </a:r>
            <a:r>
              <a:rPr lang="en-US" sz="1200" dirty="0" err="1" smtClean="0"/>
              <a:t>PnLa</a:t>
            </a:r>
            <a:r>
              <a:rPr lang="en-US" sz="1200" dirty="0" smtClean="0"/>
              <a:t> only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 B calls, over 28 days, Aug 2005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24200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Cebrian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Pentland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SK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CDR’s  NOT AVAILABLE—SECRET!!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used to collect full data sets, </a:t>
            </a:r>
            <a:r>
              <a:rPr lang="en-US" dirty="0" smtClean="0"/>
              <a:t>total #calls. </a:t>
            </a:r>
            <a:r>
              <a:rPr lang="en-US" dirty="0" smtClean="0"/>
              <a:t>aggregated for each link, with forward and reverse, w</a:t>
            </a:r>
            <a:r>
              <a:rPr lang="en-US" dirty="0" smtClean="0"/>
              <a:t>ork and leisure separated.</a:t>
            </a:r>
          </a:p>
          <a:p>
            <a:r>
              <a:rPr lang="en-US" dirty="0" smtClean="0"/>
              <a:t>Analysis done for all links</a:t>
            </a:r>
          </a:p>
          <a:p>
            <a:r>
              <a:rPr lang="en-US" dirty="0" smtClean="0"/>
              <a:t>Then for reciprocated links</a:t>
            </a:r>
          </a:p>
          <a:p>
            <a:r>
              <a:rPr lang="en-US" dirty="0" smtClean="0"/>
              <a:t>Finally for major cities or </a:t>
            </a:r>
            <a:r>
              <a:rPr lang="en-US" smtClean="0"/>
              <a:t>metro areas.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work and leisure differ?</a:t>
            </a:r>
            <a:endParaRPr lang="en-US" sz="3600" dirty="0"/>
          </a:p>
        </p:txBody>
      </p:sp>
      <p:pic>
        <p:nvPicPr>
          <p:cNvPr id="4" name="Content Placeholder 3" descr="full.his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Diffusion of information from the edges</a:t>
            </a:r>
            <a:endParaRPr lang="en-US" sz="3600" dirty="0"/>
          </a:p>
        </p:txBody>
      </p:sp>
      <p:pic>
        <p:nvPicPr>
          <p:cNvPr id="4" name="Content Placeholder 3" descr="Diff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Faster in work than in leisure networks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K-shell structure, full set, work period</a:t>
            </a:r>
            <a:endParaRPr lang="en-US" sz="3600" dirty="0"/>
          </a:p>
        </p:txBody>
      </p:sp>
      <p:pic>
        <p:nvPicPr>
          <p:cNvPr id="4" name="Content Placeholder 3" descr="Wdiff.ksh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Work characteristics persist on smaller scales</a:t>
            </a:r>
            <a:endParaRPr lang="en-US" sz="3600" dirty="0"/>
          </a:p>
        </p:txBody>
      </p:sp>
      <p:pic>
        <p:nvPicPr>
          <p:cNvPr id="4" name="Content Placeholder 3" descr="work_ksh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K-shell structure, full data set, Leisure</a:t>
            </a:r>
            <a:endParaRPr lang="en-US" sz="3600" dirty="0"/>
          </a:p>
        </p:txBody>
      </p:sp>
      <p:pic>
        <p:nvPicPr>
          <p:cNvPr id="4" name="Content Placeholder 3" descr="full.2kL.ksh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Mysteries  (Work period, full, R1)</a:t>
            </a:r>
            <a:endParaRPr lang="en-US" sz="3600" dirty="0"/>
          </a:p>
        </p:txBody>
      </p:sp>
      <p:pic>
        <p:nvPicPr>
          <p:cNvPr id="4" name="Content Placeholder 3" descr="WWr1.bigksh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to be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“3 degrees of separation” and small world effects.</a:t>
            </a:r>
          </a:p>
          <a:p>
            <a:r>
              <a:rPr lang="en-US" dirty="0" smtClean="0"/>
              <a:t>Robustness/fragility of communications </a:t>
            </a:r>
          </a:p>
          <a:p>
            <a:pPr lvl="1"/>
            <a:r>
              <a:rPr lang="en-US" dirty="0" smtClean="0"/>
              <a:t>Percolation under various modeled attacks</a:t>
            </a:r>
          </a:p>
          <a:p>
            <a:r>
              <a:rPr lang="en-US" dirty="0" smtClean="0"/>
              <a:t>Spread of information</a:t>
            </a:r>
            <a:r>
              <a:rPr lang="en-US" smtClean="0"/>
              <a:t>, disease, etc…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Mysteries, </a:t>
            </a:r>
            <a:r>
              <a:rPr lang="en-US" sz="3600" dirty="0" err="1" smtClean="0"/>
              <a:t>ctd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Content Placeholder 3" descr="Wdegrees_2k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and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Degree distribution, </a:t>
            </a:r>
            <a:r>
              <a:rPr lang="en-US" dirty="0" err="1" smtClean="0"/>
              <a:t>betweenness</a:t>
            </a:r>
            <a:r>
              <a:rPr lang="en-US" dirty="0" smtClean="0"/>
              <a:t> distribution</a:t>
            </a:r>
          </a:p>
          <a:p>
            <a:r>
              <a:rPr lang="en-US" dirty="0" smtClean="0"/>
              <a:t>Two-point distributions</a:t>
            </a:r>
          </a:p>
          <a:p>
            <a:pPr lvl="1"/>
            <a:r>
              <a:rPr lang="en-US" dirty="0" smtClean="0"/>
              <a:t>Degree-degree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assortative</a:t>
            </a:r>
            <a:r>
              <a:rPr lang="en-US" dirty="0" smtClean="0"/>
              <a:t>” or “</a:t>
            </a:r>
            <a:r>
              <a:rPr lang="en-US" dirty="0" err="1" smtClean="0"/>
              <a:t>disassortative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Cluster coefficient and triangle counting</a:t>
            </a:r>
          </a:p>
          <a:p>
            <a:pPr lvl="1"/>
            <a:r>
              <a:rPr lang="en-US" dirty="0" smtClean="0"/>
              <a:t>Is the friend of my friend also my friend?</a:t>
            </a:r>
          </a:p>
          <a:p>
            <a:r>
              <a:rPr lang="en-US" dirty="0" smtClean="0"/>
              <a:t>Variations on </a:t>
            </a:r>
            <a:r>
              <a:rPr lang="en-US" dirty="0" err="1" smtClean="0"/>
              <a:t>betweenness</a:t>
            </a:r>
            <a:r>
              <a:rPr lang="en-US" dirty="0" smtClean="0"/>
              <a:t> (not in the literature, but an attractive option)</a:t>
            </a:r>
          </a:p>
          <a:p>
            <a:r>
              <a:rPr lang="en-US" dirty="0" smtClean="0"/>
              <a:t>Mark Newman’s SIAM Review paper – a great reference </a:t>
            </a:r>
            <a:r>
              <a:rPr lang="en-US" smtClean="0"/>
              <a:t>but dated.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K-Cores, Shells, Crusts and all that…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K-core almost as fundamental a graph property as the “giant component”:</a:t>
            </a:r>
          </a:p>
          <a:p>
            <a:pPr lvl="1"/>
            <a:r>
              <a:rPr lang="en-US" dirty="0" err="1" smtClean="0"/>
              <a:t>Bollobas</a:t>
            </a:r>
            <a:r>
              <a:rPr lang="en-US" dirty="0" smtClean="0"/>
              <a:t> (1984) defined K-core: maximal </a:t>
            </a:r>
            <a:r>
              <a:rPr lang="en-US" dirty="0" err="1" smtClean="0"/>
              <a:t>subgraph</a:t>
            </a:r>
            <a:r>
              <a:rPr lang="en-US" dirty="0" smtClean="0"/>
              <a:t> in which all nodes have K or more edges.  Corollaries – it’s unique, it is </a:t>
            </a:r>
            <a:r>
              <a:rPr lang="en-US" dirty="0" err="1" smtClean="0"/>
              <a:t>w.h.probability</a:t>
            </a:r>
            <a:r>
              <a:rPr lang="en-US" dirty="0" smtClean="0"/>
              <a:t> K-connected, when it exists it has size O(N)</a:t>
            </a:r>
          </a:p>
          <a:p>
            <a:pPr lvl="1"/>
            <a:r>
              <a:rPr lang="en-US" dirty="0" err="1" smtClean="0"/>
              <a:t>Pittel</a:t>
            </a:r>
            <a:r>
              <a:rPr lang="en-US" dirty="0" smtClean="0"/>
              <a:t>, Spencer, </a:t>
            </a:r>
            <a:r>
              <a:rPr lang="en-US" dirty="0" err="1" smtClean="0"/>
              <a:t>Wormald</a:t>
            </a:r>
            <a:r>
              <a:rPr lang="en-US" dirty="0" smtClean="0"/>
              <a:t> (1996) showed how to calculate its size and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K-Cores, Shells, Crusts and all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K-shell:  All sites in the K-core but not in the (K+1)-core.</a:t>
            </a:r>
          </a:p>
          <a:p>
            <a:r>
              <a:rPr lang="en-US" dirty="0" smtClean="0"/>
              <a:t>Nucleus: the non-vanishing core with largest K</a:t>
            </a:r>
          </a:p>
          <a:p>
            <a:r>
              <a:rPr lang="en-US" dirty="0" smtClean="0"/>
              <a:t>K-crust:  Union of shells 1,…(K-1), or all sites outside of the K-core.</a:t>
            </a:r>
          </a:p>
          <a:p>
            <a:endParaRPr lang="en-US" dirty="0"/>
          </a:p>
          <a:p>
            <a:r>
              <a:rPr lang="en-US" dirty="0" smtClean="0"/>
              <a:t>A natural application is analysis of networks</a:t>
            </a:r>
          </a:p>
          <a:p>
            <a:pPr lvl="1"/>
            <a:r>
              <a:rPr lang="en-US" dirty="0" smtClean="0"/>
              <a:t>Replaces some ambiguous definitions with uniquely specified objects.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Faloutsos</a:t>
            </a:r>
            <a:r>
              <a:rPr lang="en-US" sz="4000" dirty="0" smtClean="0"/>
              <a:t>’ Jellyfish (Internet model)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core in some way (“Tier 0”)</a:t>
            </a:r>
          </a:p>
          <a:p>
            <a:r>
              <a:rPr lang="en-US" dirty="0" smtClean="0"/>
              <a:t>Layers breadth first around the core are the “mantle” and the edge sites are the tendrils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ell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75" y="3429000"/>
            <a:ext cx="48958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K-cores of </a:t>
            </a:r>
            <a:r>
              <a:rPr lang="en-US" sz="4000" dirty="0" err="1" smtClean="0"/>
              <a:t>Barabasi</a:t>
            </a:r>
            <a:r>
              <a:rPr lang="en-US" sz="4000" dirty="0" smtClean="0"/>
              <a:t>-like random network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L,M model gives non-trivial K-shell structure.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Shalit</a:t>
            </a:r>
            <a:r>
              <a:rPr lang="en-US" dirty="0" smtClean="0"/>
              <a:t>, Solomon, SK, 2000)</a:t>
            </a:r>
          </a:p>
          <a:p>
            <a:endParaRPr lang="en-US" dirty="0"/>
          </a:p>
          <a:p>
            <a:r>
              <a:rPr lang="en-US" dirty="0" smtClean="0"/>
              <a:t>At each step in the construction, a new node makes L links to existing nodes, with probability proportional to their # </a:t>
            </a:r>
            <a:r>
              <a:rPr lang="en-US" dirty="0" err="1" smtClean="0"/>
              <a:t>ngbrs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we add M links between existing nodes, also with preferential attachment.</a:t>
            </a:r>
          </a:p>
          <a:p>
            <a:endParaRPr lang="en-US" dirty="0"/>
          </a:p>
          <a:p>
            <a:r>
              <a:rPr lang="en-US" dirty="0" smtClean="0"/>
              <a:t>Results for L=1, M = 1,2,4,8 (next slide) give lovely power laws.  (Rome conference on complex systems, 2000)</a:t>
            </a:r>
            <a:endParaRPr lang="en-US" dirty="0"/>
          </a:p>
          <a:p>
            <a:r>
              <a:rPr lang="en-US" dirty="0" smtClean="0"/>
              <a:t>Nucleus is just the endpoint.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L,M models’ K-cores</a:t>
            </a:r>
            <a:endParaRPr lang="en-US" dirty="0"/>
          </a:p>
        </p:txBody>
      </p:sp>
      <p:pic>
        <p:nvPicPr>
          <p:cNvPr id="4" name="Content Placeholder 3" descr="vish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1"/>
            <a:ext cx="5655951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944</Words>
  <Application>Microsoft Office PowerPoint</Application>
  <PresentationFormat>On-screen Show (4:3)</PresentationFormat>
  <Paragraphs>132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Microsoft Graph Chart</vt:lpstr>
      <vt:lpstr>Measuring and Analyzing Networks</vt:lpstr>
      <vt:lpstr>Sources of data</vt:lpstr>
      <vt:lpstr>Properties to be considered</vt:lpstr>
      <vt:lpstr>Aggregates and Attributes</vt:lpstr>
      <vt:lpstr>K-Cores, Shells, Crusts and all that…</vt:lpstr>
      <vt:lpstr>K-Cores, Shells, Crusts and all that…</vt:lpstr>
      <vt:lpstr>Faloutsos’ Jellyfish (Internet model)</vt:lpstr>
      <vt:lpstr>K-cores of Barabasi-like random network</vt:lpstr>
      <vt:lpstr>Results: L,M models’ K-cores</vt:lpstr>
      <vt:lpstr>Next apply to the real Internet</vt:lpstr>
      <vt:lpstr>Does degree of site relate to k-shell? </vt:lpstr>
      <vt:lpstr>Distances and Diameters in cores</vt:lpstr>
      <vt:lpstr>K-crusts show percolation threshold</vt:lpstr>
      <vt:lpstr>Meduza (מדוזה) model</vt:lpstr>
      <vt:lpstr>Willinger’s Objection to all this</vt:lpstr>
      <vt:lpstr>How does the city data differ from the AS-graph information?</vt:lpstr>
      <vt:lpstr>K-shell size distribution</vt:lpstr>
      <vt:lpstr>City KCrusts show percolation, with smaller jump at nucleus</vt:lpstr>
      <vt:lpstr>City locations permit mapping the physical internet</vt:lpstr>
      <vt:lpstr>Are Social Networks  Like Communications Networks?</vt:lpstr>
      <vt:lpstr>Diurnal variation suggests  separating work from leisure periods</vt:lpstr>
      <vt:lpstr>Telephone call graphs (“CDRs”) Offer an Intermediate Case</vt:lpstr>
      <vt:lpstr>Data sets available</vt:lpstr>
      <vt:lpstr>How do work and leisure differ?</vt:lpstr>
      <vt:lpstr>Diffusion of information from the edges</vt:lpstr>
      <vt:lpstr>K-shell structure, full set, work period</vt:lpstr>
      <vt:lpstr>Work characteristics persist on smaller scales</vt:lpstr>
      <vt:lpstr>K-shell structure, full data set, Leisure</vt:lpstr>
      <vt:lpstr>Mysteries  (Work period, full, R1)</vt:lpstr>
      <vt:lpstr>Mysteries, ctd.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Laws and Fractal Objects</dc:title>
  <dc:creator>kirk</dc:creator>
  <cp:lastModifiedBy>kirk</cp:lastModifiedBy>
  <cp:revision>25</cp:revision>
  <dcterms:created xsi:type="dcterms:W3CDTF">2010-11-16T22:18:37Z</dcterms:created>
  <dcterms:modified xsi:type="dcterms:W3CDTF">2011-04-12T13:03:25Z</dcterms:modified>
</cp:coreProperties>
</file>