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4" r:id="rId6"/>
    <p:sldId id="260" r:id="rId7"/>
    <p:sldId id="261" r:id="rId8"/>
    <p:sldId id="262" r:id="rId9"/>
    <p:sldId id="263" r:id="rId10"/>
    <p:sldId id="266" r:id="rId11"/>
    <p:sldId id="272" r:id="rId12"/>
    <p:sldId id="273" r:id="rId13"/>
    <p:sldId id="267" r:id="rId14"/>
    <p:sldId id="268" r:id="rId15"/>
    <p:sldId id="265" r:id="rId16"/>
    <p:sldId id="269" r:id="rId17"/>
    <p:sldId id="270" r:id="rId18"/>
    <p:sldId id="271"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26"/>
    <p:restoredTop sz="94681"/>
  </p:normalViewPr>
  <p:slideViewPr>
    <p:cSldViewPr snapToGrid="0" snapToObjects="1">
      <p:cViewPr varScale="1">
        <p:scale>
          <a:sx n="124" d="100"/>
          <a:sy n="124" d="100"/>
        </p:scale>
        <p:origin x="85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D19F3-9FC5-8A44-94BD-D933181FAF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5F8A14-82E9-2F4D-BBDC-3B190280A8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81B2BE-B387-EA4A-ABC1-D6AE09F99FC3}"/>
              </a:ext>
            </a:extLst>
          </p:cNvPr>
          <p:cNvSpPr>
            <a:spLocks noGrp="1"/>
          </p:cNvSpPr>
          <p:nvPr>
            <p:ph type="dt" sz="half" idx="10"/>
          </p:nvPr>
        </p:nvSpPr>
        <p:spPr/>
        <p:txBody>
          <a:bodyPr/>
          <a:lstStyle/>
          <a:p>
            <a:fld id="{435DDA76-A493-9F41-93D2-5798F3359F09}" type="datetimeFigureOut">
              <a:rPr lang="en-US" smtClean="0"/>
              <a:t>3/3/19</a:t>
            </a:fld>
            <a:endParaRPr lang="en-US"/>
          </a:p>
        </p:txBody>
      </p:sp>
      <p:sp>
        <p:nvSpPr>
          <p:cNvPr id="5" name="Footer Placeholder 4">
            <a:extLst>
              <a:ext uri="{FF2B5EF4-FFF2-40B4-BE49-F238E27FC236}">
                <a16:creationId xmlns:a16="http://schemas.microsoft.com/office/drawing/2014/main" id="{65E0B29C-16C3-5A43-9C75-E117F41DC8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CF93E0-424A-E94D-AF29-D4C27082011D}"/>
              </a:ext>
            </a:extLst>
          </p:cNvPr>
          <p:cNvSpPr>
            <a:spLocks noGrp="1"/>
          </p:cNvSpPr>
          <p:nvPr>
            <p:ph type="sldNum" sz="quarter" idx="12"/>
          </p:nvPr>
        </p:nvSpPr>
        <p:spPr/>
        <p:txBody>
          <a:bodyPr/>
          <a:lstStyle/>
          <a:p>
            <a:fld id="{224295D4-F3C6-B443-A7A2-D2FB37E59FD5}" type="slidenum">
              <a:rPr lang="en-US" smtClean="0"/>
              <a:t>‹#›</a:t>
            </a:fld>
            <a:endParaRPr lang="en-US"/>
          </a:p>
        </p:txBody>
      </p:sp>
    </p:spTree>
    <p:extLst>
      <p:ext uri="{BB962C8B-B14F-4D97-AF65-F5344CB8AC3E}">
        <p14:creationId xmlns:p14="http://schemas.microsoft.com/office/powerpoint/2010/main" val="3758838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8F9CA-5321-EA43-87F3-0DC50795323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E23313-57AA-A840-87BE-37838F5A631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4BCF9D-81D6-9149-BE38-E94651A71CB4}"/>
              </a:ext>
            </a:extLst>
          </p:cNvPr>
          <p:cNvSpPr>
            <a:spLocks noGrp="1"/>
          </p:cNvSpPr>
          <p:nvPr>
            <p:ph type="dt" sz="half" idx="10"/>
          </p:nvPr>
        </p:nvSpPr>
        <p:spPr/>
        <p:txBody>
          <a:bodyPr/>
          <a:lstStyle/>
          <a:p>
            <a:fld id="{435DDA76-A493-9F41-93D2-5798F3359F09}" type="datetimeFigureOut">
              <a:rPr lang="en-US" smtClean="0"/>
              <a:t>3/3/19</a:t>
            </a:fld>
            <a:endParaRPr lang="en-US"/>
          </a:p>
        </p:txBody>
      </p:sp>
      <p:sp>
        <p:nvSpPr>
          <p:cNvPr id="5" name="Footer Placeholder 4">
            <a:extLst>
              <a:ext uri="{FF2B5EF4-FFF2-40B4-BE49-F238E27FC236}">
                <a16:creationId xmlns:a16="http://schemas.microsoft.com/office/drawing/2014/main" id="{6F2CFE9D-D20E-384A-B7A7-64BCFF11BF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769A-FCB2-DE49-8D09-18946250C822}"/>
              </a:ext>
            </a:extLst>
          </p:cNvPr>
          <p:cNvSpPr>
            <a:spLocks noGrp="1"/>
          </p:cNvSpPr>
          <p:nvPr>
            <p:ph type="sldNum" sz="quarter" idx="12"/>
          </p:nvPr>
        </p:nvSpPr>
        <p:spPr/>
        <p:txBody>
          <a:bodyPr/>
          <a:lstStyle/>
          <a:p>
            <a:fld id="{224295D4-F3C6-B443-A7A2-D2FB37E59FD5}" type="slidenum">
              <a:rPr lang="en-US" smtClean="0"/>
              <a:t>‹#›</a:t>
            </a:fld>
            <a:endParaRPr lang="en-US"/>
          </a:p>
        </p:txBody>
      </p:sp>
    </p:spTree>
    <p:extLst>
      <p:ext uri="{BB962C8B-B14F-4D97-AF65-F5344CB8AC3E}">
        <p14:creationId xmlns:p14="http://schemas.microsoft.com/office/powerpoint/2010/main" val="902536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147751-8835-4B40-9E34-B9D8E9BA32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33C127-5284-D847-9145-844655DD06A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D66D0A-8416-CE4D-A991-BC04D1925477}"/>
              </a:ext>
            </a:extLst>
          </p:cNvPr>
          <p:cNvSpPr>
            <a:spLocks noGrp="1"/>
          </p:cNvSpPr>
          <p:nvPr>
            <p:ph type="dt" sz="half" idx="10"/>
          </p:nvPr>
        </p:nvSpPr>
        <p:spPr/>
        <p:txBody>
          <a:bodyPr/>
          <a:lstStyle/>
          <a:p>
            <a:fld id="{435DDA76-A493-9F41-93D2-5798F3359F09}" type="datetimeFigureOut">
              <a:rPr lang="en-US" smtClean="0"/>
              <a:t>3/3/19</a:t>
            </a:fld>
            <a:endParaRPr lang="en-US"/>
          </a:p>
        </p:txBody>
      </p:sp>
      <p:sp>
        <p:nvSpPr>
          <p:cNvPr id="5" name="Footer Placeholder 4">
            <a:extLst>
              <a:ext uri="{FF2B5EF4-FFF2-40B4-BE49-F238E27FC236}">
                <a16:creationId xmlns:a16="http://schemas.microsoft.com/office/drawing/2014/main" id="{C7EA76D7-8BCB-A044-83B7-6019AB0525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EABDB4-0040-E840-8194-6CA302D224CF}"/>
              </a:ext>
            </a:extLst>
          </p:cNvPr>
          <p:cNvSpPr>
            <a:spLocks noGrp="1"/>
          </p:cNvSpPr>
          <p:nvPr>
            <p:ph type="sldNum" sz="quarter" idx="12"/>
          </p:nvPr>
        </p:nvSpPr>
        <p:spPr/>
        <p:txBody>
          <a:bodyPr/>
          <a:lstStyle/>
          <a:p>
            <a:fld id="{224295D4-F3C6-B443-A7A2-D2FB37E59FD5}" type="slidenum">
              <a:rPr lang="en-US" smtClean="0"/>
              <a:t>‹#›</a:t>
            </a:fld>
            <a:endParaRPr lang="en-US"/>
          </a:p>
        </p:txBody>
      </p:sp>
    </p:spTree>
    <p:extLst>
      <p:ext uri="{BB962C8B-B14F-4D97-AF65-F5344CB8AC3E}">
        <p14:creationId xmlns:p14="http://schemas.microsoft.com/office/powerpoint/2010/main" val="2003423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88ED1-6A1B-2541-A28E-B0DF47037A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16524C-C69C-594E-8341-738003105A3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5A1E4-AAA0-7649-9F3C-5AB2A22B20C7}"/>
              </a:ext>
            </a:extLst>
          </p:cNvPr>
          <p:cNvSpPr>
            <a:spLocks noGrp="1"/>
          </p:cNvSpPr>
          <p:nvPr>
            <p:ph type="dt" sz="half" idx="10"/>
          </p:nvPr>
        </p:nvSpPr>
        <p:spPr/>
        <p:txBody>
          <a:bodyPr/>
          <a:lstStyle/>
          <a:p>
            <a:fld id="{435DDA76-A493-9F41-93D2-5798F3359F09}" type="datetimeFigureOut">
              <a:rPr lang="en-US" smtClean="0"/>
              <a:t>3/3/19</a:t>
            </a:fld>
            <a:endParaRPr lang="en-US"/>
          </a:p>
        </p:txBody>
      </p:sp>
      <p:sp>
        <p:nvSpPr>
          <p:cNvPr id="5" name="Footer Placeholder 4">
            <a:extLst>
              <a:ext uri="{FF2B5EF4-FFF2-40B4-BE49-F238E27FC236}">
                <a16:creationId xmlns:a16="http://schemas.microsoft.com/office/drawing/2014/main" id="{BB0B2370-7BF7-434A-A494-13047807E4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F10902-A66B-204C-8332-54792F2BF3B5}"/>
              </a:ext>
            </a:extLst>
          </p:cNvPr>
          <p:cNvSpPr>
            <a:spLocks noGrp="1"/>
          </p:cNvSpPr>
          <p:nvPr>
            <p:ph type="sldNum" sz="quarter" idx="12"/>
          </p:nvPr>
        </p:nvSpPr>
        <p:spPr/>
        <p:txBody>
          <a:bodyPr/>
          <a:lstStyle/>
          <a:p>
            <a:fld id="{224295D4-F3C6-B443-A7A2-D2FB37E59FD5}" type="slidenum">
              <a:rPr lang="en-US" smtClean="0"/>
              <a:t>‹#›</a:t>
            </a:fld>
            <a:endParaRPr lang="en-US"/>
          </a:p>
        </p:txBody>
      </p:sp>
    </p:spTree>
    <p:extLst>
      <p:ext uri="{BB962C8B-B14F-4D97-AF65-F5344CB8AC3E}">
        <p14:creationId xmlns:p14="http://schemas.microsoft.com/office/powerpoint/2010/main" val="4050819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450B2-70F1-684A-BEB1-8019D02613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42B4C0-F7CC-A34D-AD15-9C1DB4B60B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9D63245-D6CC-D447-AE49-FA79449302C4}"/>
              </a:ext>
            </a:extLst>
          </p:cNvPr>
          <p:cNvSpPr>
            <a:spLocks noGrp="1"/>
          </p:cNvSpPr>
          <p:nvPr>
            <p:ph type="dt" sz="half" idx="10"/>
          </p:nvPr>
        </p:nvSpPr>
        <p:spPr/>
        <p:txBody>
          <a:bodyPr/>
          <a:lstStyle/>
          <a:p>
            <a:fld id="{435DDA76-A493-9F41-93D2-5798F3359F09}" type="datetimeFigureOut">
              <a:rPr lang="en-US" smtClean="0"/>
              <a:t>3/3/19</a:t>
            </a:fld>
            <a:endParaRPr lang="en-US"/>
          </a:p>
        </p:txBody>
      </p:sp>
      <p:sp>
        <p:nvSpPr>
          <p:cNvPr id="5" name="Footer Placeholder 4">
            <a:extLst>
              <a:ext uri="{FF2B5EF4-FFF2-40B4-BE49-F238E27FC236}">
                <a16:creationId xmlns:a16="http://schemas.microsoft.com/office/drawing/2014/main" id="{B3407BB2-3A71-D042-9908-7239BBAFEA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41E179-D2A6-2A40-842F-DB8A25D39341}"/>
              </a:ext>
            </a:extLst>
          </p:cNvPr>
          <p:cNvSpPr>
            <a:spLocks noGrp="1"/>
          </p:cNvSpPr>
          <p:nvPr>
            <p:ph type="sldNum" sz="quarter" idx="12"/>
          </p:nvPr>
        </p:nvSpPr>
        <p:spPr/>
        <p:txBody>
          <a:bodyPr/>
          <a:lstStyle/>
          <a:p>
            <a:fld id="{224295D4-F3C6-B443-A7A2-D2FB37E59FD5}" type="slidenum">
              <a:rPr lang="en-US" smtClean="0"/>
              <a:t>‹#›</a:t>
            </a:fld>
            <a:endParaRPr lang="en-US"/>
          </a:p>
        </p:txBody>
      </p:sp>
    </p:spTree>
    <p:extLst>
      <p:ext uri="{BB962C8B-B14F-4D97-AF65-F5344CB8AC3E}">
        <p14:creationId xmlns:p14="http://schemas.microsoft.com/office/powerpoint/2010/main" val="3418524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36C56-BA89-7447-980C-671B5C319A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ACA824-6AEB-D742-A825-2AEBC923BFB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F68AA-F6A2-4044-976A-812A7B0FA19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D7F8EE-B69F-8041-A509-E9F9C75494AB}"/>
              </a:ext>
            </a:extLst>
          </p:cNvPr>
          <p:cNvSpPr>
            <a:spLocks noGrp="1"/>
          </p:cNvSpPr>
          <p:nvPr>
            <p:ph type="dt" sz="half" idx="10"/>
          </p:nvPr>
        </p:nvSpPr>
        <p:spPr/>
        <p:txBody>
          <a:bodyPr/>
          <a:lstStyle/>
          <a:p>
            <a:fld id="{435DDA76-A493-9F41-93D2-5798F3359F09}" type="datetimeFigureOut">
              <a:rPr lang="en-US" smtClean="0"/>
              <a:t>3/3/19</a:t>
            </a:fld>
            <a:endParaRPr lang="en-US"/>
          </a:p>
        </p:txBody>
      </p:sp>
      <p:sp>
        <p:nvSpPr>
          <p:cNvPr id="6" name="Footer Placeholder 5">
            <a:extLst>
              <a:ext uri="{FF2B5EF4-FFF2-40B4-BE49-F238E27FC236}">
                <a16:creationId xmlns:a16="http://schemas.microsoft.com/office/drawing/2014/main" id="{F1110C77-AB9F-5E45-B7B6-865EEE3950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453966-5572-A44E-8364-163EA36F9089}"/>
              </a:ext>
            </a:extLst>
          </p:cNvPr>
          <p:cNvSpPr>
            <a:spLocks noGrp="1"/>
          </p:cNvSpPr>
          <p:nvPr>
            <p:ph type="sldNum" sz="quarter" idx="12"/>
          </p:nvPr>
        </p:nvSpPr>
        <p:spPr/>
        <p:txBody>
          <a:bodyPr/>
          <a:lstStyle/>
          <a:p>
            <a:fld id="{224295D4-F3C6-B443-A7A2-D2FB37E59FD5}" type="slidenum">
              <a:rPr lang="en-US" smtClean="0"/>
              <a:t>‹#›</a:t>
            </a:fld>
            <a:endParaRPr lang="en-US"/>
          </a:p>
        </p:txBody>
      </p:sp>
    </p:spTree>
    <p:extLst>
      <p:ext uri="{BB962C8B-B14F-4D97-AF65-F5344CB8AC3E}">
        <p14:creationId xmlns:p14="http://schemas.microsoft.com/office/powerpoint/2010/main" val="4131351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8AA3B-DCD9-0044-9595-17FBA6D66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C9C060-B1FD-2241-A0B7-0E1DB0EDBA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2EFBDE9-7BAC-C247-A9FF-71480AA4AD4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1CFD94-289A-094E-95F0-DF32976E74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997183F-6329-894D-B85A-B3389DC0C0B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2555C65-24A2-8949-B077-9E9DEC7EB7D5}"/>
              </a:ext>
            </a:extLst>
          </p:cNvPr>
          <p:cNvSpPr>
            <a:spLocks noGrp="1"/>
          </p:cNvSpPr>
          <p:nvPr>
            <p:ph type="dt" sz="half" idx="10"/>
          </p:nvPr>
        </p:nvSpPr>
        <p:spPr/>
        <p:txBody>
          <a:bodyPr/>
          <a:lstStyle/>
          <a:p>
            <a:fld id="{435DDA76-A493-9F41-93D2-5798F3359F09}" type="datetimeFigureOut">
              <a:rPr lang="en-US" smtClean="0"/>
              <a:t>3/3/19</a:t>
            </a:fld>
            <a:endParaRPr lang="en-US"/>
          </a:p>
        </p:txBody>
      </p:sp>
      <p:sp>
        <p:nvSpPr>
          <p:cNvPr id="8" name="Footer Placeholder 7">
            <a:extLst>
              <a:ext uri="{FF2B5EF4-FFF2-40B4-BE49-F238E27FC236}">
                <a16:creationId xmlns:a16="http://schemas.microsoft.com/office/drawing/2014/main" id="{654CDB83-4B6A-4942-A307-EB7686A606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235E46-F509-374E-B083-854F4254DF56}"/>
              </a:ext>
            </a:extLst>
          </p:cNvPr>
          <p:cNvSpPr>
            <a:spLocks noGrp="1"/>
          </p:cNvSpPr>
          <p:nvPr>
            <p:ph type="sldNum" sz="quarter" idx="12"/>
          </p:nvPr>
        </p:nvSpPr>
        <p:spPr/>
        <p:txBody>
          <a:bodyPr/>
          <a:lstStyle/>
          <a:p>
            <a:fld id="{224295D4-F3C6-B443-A7A2-D2FB37E59FD5}" type="slidenum">
              <a:rPr lang="en-US" smtClean="0"/>
              <a:t>‹#›</a:t>
            </a:fld>
            <a:endParaRPr lang="en-US"/>
          </a:p>
        </p:txBody>
      </p:sp>
    </p:spTree>
    <p:extLst>
      <p:ext uri="{BB962C8B-B14F-4D97-AF65-F5344CB8AC3E}">
        <p14:creationId xmlns:p14="http://schemas.microsoft.com/office/powerpoint/2010/main" val="267364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67638-B0C4-6642-BB64-52678A9EC0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3A83AA-9FAD-B64F-BC6F-6EC5F8F0498C}"/>
              </a:ext>
            </a:extLst>
          </p:cNvPr>
          <p:cNvSpPr>
            <a:spLocks noGrp="1"/>
          </p:cNvSpPr>
          <p:nvPr>
            <p:ph type="dt" sz="half" idx="10"/>
          </p:nvPr>
        </p:nvSpPr>
        <p:spPr/>
        <p:txBody>
          <a:bodyPr/>
          <a:lstStyle/>
          <a:p>
            <a:fld id="{435DDA76-A493-9F41-93D2-5798F3359F09}" type="datetimeFigureOut">
              <a:rPr lang="en-US" smtClean="0"/>
              <a:t>3/3/19</a:t>
            </a:fld>
            <a:endParaRPr lang="en-US"/>
          </a:p>
        </p:txBody>
      </p:sp>
      <p:sp>
        <p:nvSpPr>
          <p:cNvPr id="4" name="Footer Placeholder 3">
            <a:extLst>
              <a:ext uri="{FF2B5EF4-FFF2-40B4-BE49-F238E27FC236}">
                <a16:creationId xmlns:a16="http://schemas.microsoft.com/office/drawing/2014/main" id="{FD0F18ED-EAC6-3F4E-8879-09CB428BB33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541AED-BBDE-4442-80C6-DAB3A67A8AEB}"/>
              </a:ext>
            </a:extLst>
          </p:cNvPr>
          <p:cNvSpPr>
            <a:spLocks noGrp="1"/>
          </p:cNvSpPr>
          <p:nvPr>
            <p:ph type="sldNum" sz="quarter" idx="12"/>
          </p:nvPr>
        </p:nvSpPr>
        <p:spPr/>
        <p:txBody>
          <a:bodyPr/>
          <a:lstStyle/>
          <a:p>
            <a:fld id="{224295D4-F3C6-B443-A7A2-D2FB37E59FD5}" type="slidenum">
              <a:rPr lang="en-US" smtClean="0"/>
              <a:t>‹#›</a:t>
            </a:fld>
            <a:endParaRPr lang="en-US"/>
          </a:p>
        </p:txBody>
      </p:sp>
    </p:spTree>
    <p:extLst>
      <p:ext uri="{BB962C8B-B14F-4D97-AF65-F5344CB8AC3E}">
        <p14:creationId xmlns:p14="http://schemas.microsoft.com/office/powerpoint/2010/main" val="393128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946E44-DB28-0A42-B5AF-64D557E4A335}"/>
              </a:ext>
            </a:extLst>
          </p:cNvPr>
          <p:cNvSpPr>
            <a:spLocks noGrp="1"/>
          </p:cNvSpPr>
          <p:nvPr>
            <p:ph type="dt" sz="half" idx="10"/>
          </p:nvPr>
        </p:nvSpPr>
        <p:spPr/>
        <p:txBody>
          <a:bodyPr/>
          <a:lstStyle/>
          <a:p>
            <a:fld id="{435DDA76-A493-9F41-93D2-5798F3359F09}" type="datetimeFigureOut">
              <a:rPr lang="en-US" smtClean="0"/>
              <a:t>3/3/19</a:t>
            </a:fld>
            <a:endParaRPr lang="en-US"/>
          </a:p>
        </p:txBody>
      </p:sp>
      <p:sp>
        <p:nvSpPr>
          <p:cNvPr id="3" name="Footer Placeholder 2">
            <a:extLst>
              <a:ext uri="{FF2B5EF4-FFF2-40B4-BE49-F238E27FC236}">
                <a16:creationId xmlns:a16="http://schemas.microsoft.com/office/drawing/2014/main" id="{48188475-3E80-1E4C-B760-901094E70E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38EC905-25D1-DD4C-B2E9-29A107997A99}"/>
              </a:ext>
            </a:extLst>
          </p:cNvPr>
          <p:cNvSpPr>
            <a:spLocks noGrp="1"/>
          </p:cNvSpPr>
          <p:nvPr>
            <p:ph type="sldNum" sz="quarter" idx="12"/>
          </p:nvPr>
        </p:nvSpPr>
        <p:spPr/>
        <p:txBody>
          <a:bodyPr/>
          <a:lstStyle/>
          <a:p>
            <a:fld id="{224295D4-F3C6-B443-A7A2-D2FB37E59FD5}" type="slidenum">
              <a:rPr lang="en-US" smtClean="0"/>
              <a:t>‹#›</a:t>
            </a:fld>
            <a:endParaRPr lang="en-US"/>
          </a:p>
        </p:txBody>
      </p:sp>
    </p:spTree>
    <p:extLst>
      <p:ext uri="{BB962C8B-B14F-4D97-AF65-F5344CB8AC3E}">
        <p14:creationId xmlns:p14="http://schemas.microsoft.com/office/powerpoint/2010/main" val="3350752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EA86E-21E5-DC48-8F9C-A436BE36DF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A9F50A-83B1-5546-8D4A-6CC820F755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8C489A-AD43-5042-9128-C2BFFF9AA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1173C9B-F52F-9B4D-B73C-1167947243BA}"/>
              </a:ext>
            </a:extLst>
          </p:cNvPr>
          <p:cNvSpPr>
            <a:spLocks noGrp="1"/>
          </p:cNvSpPr>
          <p:nvPr>
            <p:ph type="dt" sz="half" idx="10"/>
          </p:nvPr>
        </p:nvSpPr>
        <p:spPr/>
        <p:txBody>
          <a:bodyPr/>
          <a:lstStyle/>
          <a:p>
            <a:fld id="{435DDA76-A493-9F41-93D2-5798F3359F09}" type="datetimeFigureOut">
              <a:rPr lang="en-US" smtClean="0"/>
              <a:t>3/3/19</a:t>
            </a:fld>
            <a:endParaRPr lang="en-US"/>
          </a:p>
        </p:txBody>
      </p:sp>
      <p:sp>
        <p:nvSpPr>
          <p:cNvPr id="6" name="Footer Placeholder 5">
            <a:extLst>
              <a:ext uri="{FF2B5EF4-FFF2-40B4-BE49-F238E27FC236}">
                <a16:creationId xmlns:a16="http://schemas.microsoft.com/office/drawing/2014/main" id="{95198BD9-2F48-C241-A8B1-0266E0A70E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6CC6A4-4FD4-D348-856E-18D09C23C65B}"/>
              </a:ext>
            </a:extLst>
          </p:cNvPr>
          <p:cNvSpPr>
            <a:spLocks noGrp="1"/>
          </p:cNvSpPr>
          <p:nvPr>
            <p:ph type="sldNum" sz="quarter" idx="12"/>
          </p:nvPr>
        </p:nvSpPr>
        <p:spPr/>
        <p:txBody>
          <a:bodyPr/>
          <a:lstStyle/>
          <a:p>
            <a:fld id="{224295D4-F3C6-B443-A7A2-D2FB37E59FD5}" type="slidenum">
              <a:rPr lang="en-US" smtClean="0"/>
              <a:t>‹#›</a:t>
            </a:fld>
            <a:endParaRPr lang="en-US"/>
          </a:p>
        </p:txBody>
      </p:sp>
    </p:spTree>
    <p:extLst>
      <p:ext uri="{BB962C8B-B14F-4D97-AF65-F5344CB8AC3E}">
        <p14:creationId xmlns:p14="http://schemas.microsoft.com/office/powerpoint/2010/main" val="1886034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9D954-5B8F-114A-88C1-A6A597CC04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1D2383-AC1C-7E47-8BA7-1E7B375486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6EB0F2-74FC-8A4C-AEB6-D6FA162DF3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3566BE-EF78-074E-8FEB-3FB973F2C7E6}"/>
              </a:ext>
            </a:extLst>
          </p:cNvPr>
          <p:cNvSpPr>
            <a:spLocks noGrp="1"/>
          </p:cNvSpPr>
          <p:nvPr>
            <p:ph type="dt" sz="half" idx="10"/>
          </p:nvPr>
        </p:nvSpPr>
        <p:spPr/>
        <p:txBody>
          <a:bodyPr/>
          <a:lstStyle/>
          <a:p>
            <a:fld id="{435DDA76-A493-9F41-93D2-5798F3359F09}" type="datetimeFigureOut">
              <a:rPr lang="en-US" smtClean="0"/>
              <a:t>3/3/19</a:t>
            </a:fld>
            <a:endParaRPr lang="en-US"/>
          </a:p>
        </p:txBody>
      </p:sp>
      <p:sp>
        <p:nvSpPr>
          <p:cNvPr id="6" name="Footer Placeholder 5">
            <a:extLst>
              <a:ext uri="{FF2B5EF4-FFF2-40B4-BE49-F238E27FC236}">
                <a16:creationId xmlns:a16="http://schemas.microsoft.com/office/drawing/2014/main" id="{77D9C435-99F4-4248-BD39-78D1459057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9B9BAD-274B-3542-99BF-8F31A9591FF5}"/>
              </a:ext>
            </a:extLst>
          </p:cNvPr>
          <p:cNvSpPr>
            <a:spLocks noGrp="1"/>
          </p:cNvSpPr>
          <p:nvPr>
            <p:ph type="sldNum" sz="quarter" idx="12"/>
          </p:nvPr>
        </p:nvSpPr>
        <p:spPr/>
        <p:txBody>
          <a:bodyPr/>
          <a:lstStyle/>
          <a:p>
            <a:fld id="{224295D4-F3C6-B443-A7A2-D2FB37E59FD5}" type="slidenum">
              <a:rPr lang="en-US" smtClean="0"/>
              <a:t>‹#›</a:t>
            </a:fld>
            <a:endParaRPr lang="en-US"/>
          </a:p>
        </p:txBody>
      </p:sp>
    </p:spTree>
    <p:extLst>
      <p:ext uri="{BB962C8B-B14F-4D97-AF65-F5344CB8AC3E}">
        <p14:creationId xmlns:p14="http://schemas.microsoft.com/office/powerpoint/2010/main" val="2790131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3490F8-23AF-0741-8C3A-21CCCD4098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63B33C-B0AA-F84D-A7F5-21BA291D39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40DBB7-602E-5B45-B9C8-4A3B4DA92B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5DDA76-A493-9F41-93D2-5798F3359F09}" type="datetimeFigureOut">
              <a:rPr lang="en-US" smtClean="0"/>
              <a:t>3/3/19</a:t>
            </a:fld>
            <a:endParaRPr lang="en-US"/>
          </a:p>
        </p:txBody>
      </p:sp>
      <p:sp>
        <p:nvSpPr>
          <p:cNvPr id="5" name="Footer Placeholder 4">
            <a:extLst>
              <a:ext uri="{FF2B5EF4-FFF2-40B4-BE49-F238E27FC236}">
                <a16:creationId xmlns:a16="http://schemas.microsoft.com/office/drawing/2014/main" id="{BA9DFC34-1099-B94C-AD4D-2E23A4F091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B85F88-BA64-D54B-A609-1F07F27D2E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4295D4-F3C6-B443-A7A2-D2FB37E59FD5}" type="slidenum">
              <a:rPr lang="en-US" smtClean="0"/>
              <a:t>‹#›</a:t>
            </a:fld>
            <a:endParaRPr lang="en-US"/>
          </a:p>
        </p:txBody>
      </p:sp>
    </p:spTree>
    <p:extLst>
      <p:ext uri="{BB962C8B-B14F-4D97-AF65-F5344CB8AC3E}">
        <p14:creationId xmlns:p14="http://schemas.microsoft.com/office/powerpoint/2010/main" val="1970195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8ACC5-B038-F948-BB11-313581628D9E}"/>
              </a:ext>
            </a:extLst>
          </p:cNvPr>
          <p:cNvSpPr>
            <a:spLocks noGrp="1"/>
          </p:cNvSpPr>
          <p:nvPr>
            <p:ph type="ctrTitle"/>
          </p:nvPr>
        </p:nvSpPr>
        <p:spPr/>
        <p:txBody>
          <a:bodyPr/>
          <a:lstStyle/>
          <a:p>
            <a:pPr algn="ctr" defTabSz="914400" rtl="1" eaLnBrk="1" latinLnBrk="0" hangingPunct="1">
              <a:lnSpc>
                <a:spcPct val="90000"/>
              </a:lnSpc>
              <a:spcBef>
                <a:spcPct val="0"/>
              </a:spcBef>
              <a:buNone/>
            </a:pPr>
            <a:r>
              <a:rPr lang="he-IL" dirty="0" err="1"/>
              <a:t>אקספנדרים</a:t>
            </a:r>
            <a:r>
              <a:rPr lang="he-IL" dirty="0"/>
              <a:t> (גרפים מרחיבים)</a:t>
            </a:r>
            <a:endParaRPr lang="en-US" dirty="0"/>
          </a:p>
        </p:txBody>
      </p:sp>
      <p:sp>
        <p:nvSpPr>
          <p:cNvPr id="3" name="Subtitle 2">
            <a:extLst>
              <a:ext uri="{FF2B5EF4-FFF2-40B4-BE49-F238E27FC236}">
                <a16:creationId xmlns:a16="http://schemas.microsoft.com/office/drawing/2014/main" id="{13A73A46-D5BA-F94A-A54A-1C3D4D0C513C}"/>
              </a:ext>
            </a:extLst>
          </p:cNvPr>
          <p:cNvSpPr>
            <a:spLocks noGrp="1"/>
          </p:cNvSpPr>
          <p:nvPr>
            <p:ph type="subTitle" idx="1"/>
          </p:nvPr>
        </p:nvSpPr>
        <p:spPr/>
        <p:txBody>
          <a:bodyPr>
            <a:normAutofit/>
          </a:bodyPr>
          <a:lstStyle/>
          <a:p>
            <a:pPr marL="0" indent="0" algn="ctr" defTabSz="914400" rtl="1" eaLnBrk="1" latinLnBrk="0" hangingPunct="1">
              <a:lnSpc>
                <a:spcPct val="90000"/>
              </a:lnSpc>
              <a:spcBef>
                <a:spcPts val="1000"/>
              </a:spcBef>
              <a:buFont typeface="Arial" panose="020B0604020202020204" pitchFamily="34" charset="0"/>
              <a:buNone/>
            </a:pPr>
            <a:r>
              <a:rPr lang="he-IL" sz="3600" dirty="0"/>
              <a:t>נתי </a:t>
            </a:r>
            <a:r>
              <a:rPr lang="he-IL" sz="3600" dirty="0" err="1"/>
              <a:t>ליניאל</a:t>
            </a:r>
            <a:endParaRPr lang="en-US" sz="3600" dirty="0"/>
          </a:p>
        </p:txBody>
      </p:sp>
    </p:spTree>
    <p:extLst>
      <p:ext uri="{BB962C8B-B14F-4D97-AF65-F5344CB8AC3E}">
        <p14:creationId xmlns:p14="http://schemas.microsoft.com/office/powerpoint/2010/main" val="1032112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70B8D-1D27-5140-B539-3542ACD9C058}"/>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בניות מפורשות - למצוא שחת בערימת שחת</a:t>
            </a:r>
            <a:endParaRPr lang="en-US" dirty="0"/>
          </a:p>
        </p:txBody>
      </p:sp>
      <p:pic>
        <p:nvPicPr>
          <p:cNvPr id="5" name="Content Placeholder 4">
            <a:extLst>
              <a:ext uri="{FF2B5EF4-FFF2-40B4-BE49-F238E27FC236}">
                <a16:creationId xmlns:a16="http://schemas.microsoft.com/office/drawing/2014/main" id="{0AEDE723-9545-DB4F-A163-4D5C655CDAC6}"/>
              </a:ext>
            </a:extLst>
          </p:cNvPr>
          <p:cNvPicPr>
            <a:picLocks noGrp="1" noChangeAspect="1"/>
          </p:cNvPicPr>
          <p:nvPr>
            <p:ph idx="1"/>
          </p:nvPr>
        </p:nvPicPr>
        <p:blipFill>
          <a:blip r:embed="rId2"/>
          <a:stretch>
            <a:fillRect/>
          </a:stretch>
        </p:blipFill>
        <p:spPr>
          <a:xfrm>
            <a:off x="3691803" y="2444619"/>
            <a:ext cx="4899610" cy="3172409"/>
          </a:xfrm>
        </p:spPr>
      </p:pic>
    </p:spTree>
    <p:extLst>
      <p:ext uri="{BB962C8B-B14F-4D97-AF65-F5344CB8AC3E}">
        <p14:creationId xmlns:p14="http://schemas.microsoft.com/office/powerpoint/2010/main" val="2318654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BAB9A-EA93-EA4E-929B-E7C014ED63E6}"/>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מה זו בנייה מפורשת?</a:t>
            </a:r>
            <a:endParaRPr lang="en-US" dirty="0"/>
          </a:p>
        </p:txBody>
      </p:sp>
      <p:sp>
        <p:nvSpPr>
          <p:cNvPr id="3" name="Content Placeholder 2">
            <a:extLst>
              <a:ext uri="{FF2B5EF4-FFF2-40B4-BE49-F238E27FC236}">
                <a16:creationId xmlns:a16="http://schemas.microsoft.com/office/drawing/2014/main" id="{C303907B-9216-9345-8D6B-B57FBC467529}"/>
              </a:ext>
            </a:extLst>
          </p:cNvPr>
          <p:cNvSpPr>
            <a:spLocks noGrp="1"/>
          </p:cNvSpPr>
          <p:nvPr>
            <p:ph idx="1"/>
          </p:nvPr>
        </p:nvSpPr>
        <p:spPr/>
        <p:txBody>
          <a:bodyPr>
            <a:normAutofit/>
          </a:bodyPr>
          <a:lstStyle/>
          <a:p>
            <a:pPr marL="0" indent="0" algn="r" defTabSz="914400" rtl="1" eaLnBrk="1" latinLnBrk="0" hangingPunct="1">
              <a:lnSpc>
                <a:spcPct val="90000"/>
              </a:lnSpc>
              <a:spcBef>
                <a:spcPts val="1000"/>
              </a:spcBef>
              <a:buNone/>
            </a:pPr>
            <a:r>
              <a:rPr lang="he-IL" sz="3600" dirty="0"/>
              <a:t>המושג המדויק היחידי המוכר לנו שמנסה לענות על השאלה הזו מקורו במדעי המחשב. ההגדרה הזו עוררה מחקר פעיל ועשיר, אבל אצלי לפחות, הוא מעורר אי נוחות. לצערי, אין לנו כרגע כל הצעה להגדרה אלטרנטיבית טובה.</a:t>
            </a:r>
          </a:p>
        </p:txBody>
      </p:sp>
    </p:spTree>
    <p:extLst>
      <p:ext uri="{BB962C8B-B14F-4D97-AF65-F5344CB8AC3E}">
        <p14:creationId xmlns:p14="http://schemas.microsoft.com/office/powerpoint/2010/main" val="1239199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76A9C-D529-A749-82B0-E9D006577426}"/>
              </a:ext>
            </a:extLst>
          </p:cNvPr>
          <p:cNvSpPr>
            <a:spLocks noGrp="1"/>
          </p:cNvSpPr>
          <p:nvPr>
            <p:ph type="title"/>
          </p:nvPr>
        </p:nvSpPr>
        <p:spPr/>
        <p:txBody>
          <a:bodyPr/>
          <a:lstStyle/>
          <a:p>
            <a:pPr algn="ctr" rtl="1"/>
            <a:r>
              <a:rPr lang="he-IL" dirty="0"/>
              <a:t>אל יהיה הדבר הזה קל בעיניכם</a:t>
            </a:r>
            <a:endParaRPr lang="en-US" dirty="0"/>
          </a:p>
        </p:txBody>
      </p:sp>
      <p:sp>
        <p:nvSpPr>
          <p:cNvPr id="3" name="Content Placeholder 2">
            <a:extLst>
              <a:ext uri="{FF2B5EF4-FFF2-40B4-BE49-F238E27FC236}">
                <a16:creationId xmlns:a16="http://schemas.microsoft.com/office/drawing/2014/main" id="{B3631A86-9932-C944-BA6E-B3FC135B766D}"/>
              </a:ext>
            </a:extLst>
          </p:cNvPr>
          <p:cNvSpPr>
            <a:spLocks noGrp="1"/>
          </p:cNvSpPr>
          <p:nvPr>
            <p:ph idx="1"/>
          </p:nvPr>
        </p:nvSpPr>
        <p:spPr/>
        <p:txBody>
          <a:bodyPr>
            <a:normAutofit/>
          </a:bodyPr>
          <a:lstStyle/>
          <a:p>
            <a:pPr marL="0" indent="0" algn="r" rtl="1">
              <a:buNone/>
            </a:pPr>
            <a:r>
              <a:rPr lang="he-IL" sz="3600" dirty="0"/>
              <a:t>מציאת בניות מפורשות זו שאלה מרכזית הן במתמטיקה והן במדעי המחשב. המושג של בנייה מפורשת קשור קשר הדוק לשאלות היסודיות ביותר של מדעי המחשב, כגון </a:t>
            </a:r>
            <a:r>
              <a:rPr lang="en-US" sz="3600" dirty="0"/>
              <a:t>P vs. NP</a:t>
            </a:r>
            <a:r>
              <a:rPr lang="he-IL" sz="3600" dirty="0"/>
              <a:t>.</a:t>
            </a:r>
          </a:p>
          <a:p>
            <a:pPr marL="0" indent="0" algn="r" rtl="1">
              <a:buNone/>
            </a:pPr>
            <a:r>
              <a:rPr lang="he-IL" sz="3600" dirty="0"/>
              <a:t>סוג חשוב של בניות לא מפורשות מסתמך על אקראיות. זה מוליך לשאלה היסודית איך להיפטר מן הצורך באקראיות. כאן יש </a:t>
            </a:r>
            <a:r>
              <a:rPr lang="he-IL" sz="3600" dirty="0" err="1"/>
              <a:t>לאקספנדרים</a:t>
            </a:r>
            <a:r>
              <a:rPr lang="he-IL" sz="3600" dirty="0"/>
              <a:t> תפקיד מרכזי. </a:t>
            </a:r>
            <a:endParaRPr lang="en-US" sz="3600" dirty="0"/>
          </a:p>
          <a:p>
            <a:pPr marL="0" indent="0" algn="r" defTabSz="914400" rtl="1" eaLnBrk="1" latinLnBrk="0" hangingPunct="1">
              <a:lnSpc>
                <a:spcPct val="90000"/>
              </a:lnSpc>
              <a:spcBef>
                <a:spcPts val="1000"/>
              </a:spcBef>
              <a:buNone/>
            </a:pPr>
            <a:endParaRPr lang="en-US" sz="3600" dirty="0"/>
          </a:p>
        </p:txBody>
      </p:sp>
    </p:spTree>
    <p:extLst>
      <p:ext uri="{BB962C8B-B14F-4D97-AF65-F5344CB8AC3E}">
        <p14:creationId xmlns:p14="http://schemas.microsoft.com/office/powerpoint/2010/main" val="9900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6F486-CE07-7148-B268-6241C874F419}"/>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חבורות וגרפי </a:t>
            </a:r>
            <a:r>
              <a:rPr lang="en-US" dirty="0"/>
              <a:t>Cayley</a:t>
            </a:r>
          </a:p>
        </p:txBody>
      </p:sp>
      <p:sp>
        <p:nvSpPr>
          <p:cNvPr id="3" name="Content Placeholder 2">
            <a:extLst>
              <a:ext uri="{FF2B5EF4-FFF2-40B4-BE49-F238E27FC236}">
                <a16:creationId xmlns:a16="http://schemas.microsoft.com/office/drawing/2014/main" id="{B343F042-DBBB-2947-A9C5-245EA71CCCDE}"/>
              </a:ext>
            </a:extLst>
          </p:cNvPr>
          <p:cNvSpPr>
            <a:spLocks noGrp="1"/>
          </p:cNvSpPr>
          <p:nvPr>
            <p:ph idx="1"/>
          </p:nvPr>
        </p:nvSpPr>
        <p:spPr/>
        <p:txBody>
          <a:bodyPr>
            <a:normAutofit/>
          </a:bodyPr>
          <a:lstStyle/>
          <a:p>
            <a:pPr marL="0" indent="0" algn="r" defTabSz="914400" rtl="1" eaLnBrk="1" latinLnBrk="0" hangingPunct="1">
              <a:lnSpc>
                <a:spcPct val="90000"/>
              </a:lnSpc>
              <a:spcBef>
                <a:spcPts val="1000"/>
              </a:spcBef>
              <a:buNone/>
            </a:pPr>
            <a:r>
              <a:rPr lang="he-IL" sz="3600" dirty="0"/>
              <a:t>חבורה </a:t>
            </a:r>
            <a:r>
              <a:rPr lang="en-US" sz="3600" dirty="0"/>
              <a:t>(group)</a:t>
            </a:r>
            <a:r>
              <a:rPr lang="he-IL" sz="3600" dirty="0"/>
              <a:t> זה אחד המבנים החשובים ביותר בכל המתמטיקה. זו קבוצה </a:t>
            </a:r>
            <a:r>
              <a:rPr lang="en-US" sz="3600" dirty="0"/>
              <a:t>𝚪</a:t>
            </a:r>
            <a:r>
              <a:rPr lang="he-IL" sz="3600" dirty="0"/>
              <a:t> עם פעולה שנסמן אותה ב-</a:t>
            </a:r>
            <a:r>
              <a:rPr lang="en-US" sz="3600" dirty="0"/>
              <a:t>⁎</a:t>
            </a:r>
            <a:r>
              <a:rPr lang="he-IL" sz="3600" dirty="0"/>
              <a:t> המקיימת כמה אקסיומות פשוטות. למשל, חיבור </a:t>
            </a:r>
            <a:r>
              <a:rPr lang="he-IL" sz="3600" dirty="0" err="1"/>
              <a:t>מודולו</a:t>
            </a:r>
            <a:r>
              <a:rPr lang="he-IL" sz="3600" dirty="0"/>
              <a:t> 12 (כמו בשעון), אבל גם כפל של מטריצות לא סינגולריות (זו חבורה לא קומוטטיבית).</a:t>
            </a:r>
          </a:p>
          <a:p>
            <a:pPr marL="0" indent="0" algn="r" rtl="1">
              <a:buNone/>
            </a:pPr>
            <a:r>
              <a:rPr lang="he-IL" sz="3600" dirty="0"/>
              <a:t>בוחרים</a:t>
            </a:r>
            <a:r>
              <a:rPr lang="en-US" sz="3600" dirty="0"/>
              <a:t> </a:t>
            </a:r>
            <a:r>
              <a:rPr lang="he-IL" sz="3600" dirty="0"/>
              <a:t>את </a:t>
            </a:r>
            <a:r>
              <a:rPr lang="en-US" sz="3600" dirty="0"/>
              <a:t>F</a:t>
            </a:r>
            <a:r>
              <a:rPr lang="he-IL" sz="3600" dirty="0"/>
              <a:t>, קבוצה סופית של איברים ב-</a:t>
            </a:r>
            <a:r>
              <a:rPr lang="en-US" sz="3600" dirty="0"/>
              <a:t> 𝚪</a:t>
            </a:r>
            <a:r>
              <a:rPr lang="he-IL" sz="3600" dirty="0"/>
              <a:t>ובונים גרף שקבוצת הקדקודים שלו היא </a:t>
            </a:r>
            <a:r>
              <a:rPr lang="en-US" sz="3600" dirty="0"/>
              <a:t>𝚪</a:t>
            </a:r>
            <a:r>
              <a:rPr lang="he-IL" sz="3600" dirty="0"/>
              <a:t> הקדקוד </a:t>
            </a:r>
            <a:r>
              <a:rPr lang="en-US" sz="3600" dirty="0"/>
              <a:t>x</a:t>
            </a:r>
            <a:r>
              <a:rPr lang="he-IL" sz="3600" dirty="0"/>
              <a:t> (איבר בחבורה) מחובר בצלע לקדקוד </a:t>
            </a:r>
            <a:r>
              <a:rPr lang="en-US" sz="3600" dirty="0"/>
              <a:t>x ⁎ f</a:t>
            </a:r>
            <a:r>
              <a:rPr lang="he-IL" sz="3600" dirty="0"/>
              <a:t> (גם איבר בחבורה) לכל </a:t>
            </a:r>
            <a:r>
              <a:rPr lang="en-US" sz="3600" dirty="0" err="1"/>
              <a:t>x∊F</a:t>
            </a:r>
            <a:r>
              <a:rPr lang="he-IL" sz="3600" dirty="0"/>
              <a:t>.</a:t>
            </a:r>
            <a:endParaRPr lang="en-US" sz="3600" dirty="0"/>
          </a:p>
        </p:txBody>
      </p:sp>
    </p:spTree>
    <p:extLst>
      <p:ext uri="{BB962C8B-B14F-4D97-AF65-F5344CB8AC3E}">
        <p14:creationId xmlns:p14="http://schemas.microsoft.com/office/powerpoint/2010/main" val="411398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D84CC-33B5-6E40-824F-6BF3B4EBDFDE}"/>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עוד טיפונת על חבורות </a:t>
            </a:r>
            <a:r>
              <a:rPr lang="he-IL" dirty="0" err="1"/>
              <a:t>ואקספנדרים</a:t>
            </a:r>
            <a:endParaRPr lang="en-US" dirty="0"/>
          </a:p>
        </p:txBody>
      </p:sp>
      <p:sp>
        <p:nvSpPr>
          <p:cNvPr id="3" name="Content Placeholder 2">
            <a:extLst>
              <a:ext uri="{FF2B5EF4-FFF2-40B4-BE49-F238E27FC236}">
                <a16:creationId xmlns:a16="http://schemas.microsoft.com/office/drawing/2014/main" id="{D6181E92-6A02-DB4C-96A1-080A9EC8258E}"/>
              </a:ext>
            </a:extLst>
          </p:cNvPr>
          <p:cNvSpPr>
            <a:spLocks noGrp="1"/>
          </p:cNvSpPr>
          <p:nvPr>
            <p:ph idx="1"/>
          </p:nvPr>
        </p:nvSpPr>
        <p:spPr/>
        <p:txBody>
          <a:bodyPr>
            <a:normAutofit/>
          </a:bodyPr>
          <a:lstStyle/>
          <a:p>
            <a:pPr marL="0" indent="0" algn="r" rtl="1">
              <a:buNone/>
            </a:pPr>
            <a:r>
              <a:rPr lang="he-IL" sz="3600" dirty="0"/>
              <a:t>על ידי בחירה מתאימה של החבורה </a:t>
            </a:r>
            <a:r>
              <a:rPr lang="en-US" sz="3600" dirty="0"/>
              <a:t>𝚪</a:t>
            </a:r>
            <a:r>
              <a:rPr lang="he-IL" sz="3600" dirty="0"/>
              <a:t> (חבורה של מטריצות מסוימות </a:t>
            </a:r>
            <a:r>
              <a:rPr lang="he-IL" sz="3600" dirty="0" err="1"/>
              <a:t>מודולו</a:t>
            </a:r>
            <a:r>
              <a:rPr lang="he-IL" sz="3600" dirty="0"/>
              <a:t> מספר ראשוני) ושל </a:t>
            </a:r>
            <a:r>
              <a:rPr lang="he-IL" sz="3600" i="1" dirty="0"/>
              <a:t>קבוצת היוצרים </a:t>
            </a:r>
            <a:r>
              <a:rPr lang="en-US" sz="3600" dirty="0"/>
              <a:t>F</a:t>
            </a:r>
            <a:r>
              <a:rPr lang="he-IL" sz="3600" dirty="0"/>
              <a:t>, ניתן לבנות גרפי קיילי שהם </a:t>
            </a:r>
            <a:r>
              <a:rPr lang="he-IL" sz="3600" dirty="0" err="1"/>
              <a:t>אקספנדרים</a:t>
            </a:r>
            <a:r>
              <a:rPr lang="he-IL" sz="3600" dirty="0"/>
              <a:t> מצוינים (במובן </a:t>
            </a:r>
            <a:r>
              <a:rPr lang="he-IL" sz="3600" dirty="0" err="1"/>
              <a:t>מסויים</a:t>
            </a:r>
            <a:r>
              <a:rPr lang="he-IL" sz="3600" dirty="0"/>
              <a:t> אפילו אופטימליים).</a:t>
            </a:r>
            <a:endParaRPr lang="en-US" sz="3600" dirty="0"/>
          </a:p>
        </p:txBody>
      </p:sp>
    </p:spTree>
    <p:extLst>
      <p:ext uri="{BB962C8B-B14F-4D97-AF65-F5344CB8AC3E}">
        <p14:creationId xmlns:p14="http://schemas.microsoft.com/office/powerpoint/2010/main" val="4143451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8F129-CA09-464C-B41F-D1035D6FB620}"/>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שלוש נקודות מבט שקולות על </a:t>
            </a:r>
            <a:r>
              <a:rPr lang="he-IL" dirty="0" err="1"/>
              <a:t>אקספנדרים</a:t>
            </a:r>
            <a:endParaRPr lang="en-US" dirty="0"/>
          </a:p>
        </p:txBody>
      </p:sp>
      <p:sp>
        <p:nvSpPr>
          <p:cNvPr id="3" name="Content Placeholder 2">
            <a:extLst>
              <a:ext uri="{FF2B5EF4-FFF2-40B4-BE49-F238E27FC236}">
                <a16:creationId xmlns:a16="http://schemas.microsoft.com/office/drawing/2014/main" id="{6B6C2CDD-0C15-C74E-8C7B-B0C79CCB5FD5}"/>
              </a:ext>
            </a:extLst>
          </p:cNvPr>
          <p:cNvSpPr>
            <a:spLocks noGrp="1"/>
          </p:cNvSpPr>
          <p:nvPr>
            <p:ph idx="1"/>
          </p:nvPr>
        </p:nvSpPr>
        <p:spPr/>
        <p:txBody>
          <a:bodyPr>
            <a:normAutofit/>
          </a:bodyPr>
          <a:lstStyle/>
          <a:p>
            <a:pPr marL="228600" indent="-228600" algn="r" defTabSz="914400" rtl="1" eaLnBrk="1" latinLnBrk="0" hangingPunct="1">
              <a:lnSpc>
                <a:spcPct val="90000"/>
              </a:lnSpc>
              <a:spcBef>
                <a:spcPts val="1000"/>
              </a:spcBef>
              <a:buFont typeface="Arial" panose="020B0604020202020204" pitchFamily="34" charset="0"/>
              <a:buChar char="•"/>
            </a:pPr>
            <a:r>
              <a:rPr lang="he-IL" sz="3600" dirty="0"/>
              <a:t>הדרך שבה הגדרנו אותם במונחים </a:t>
            </a:r>
            <a:r>
              <a:rPr lang="he-IL" sz="3600" i="1" dirty="0" err="1">
                <a:solidFill>
                  <a:srgbClr val="FF0000"/>
                </a:solidFill>
              </a:rPr>
              <a:t>קומבינטוריים</a:t>
            </a:r>
            <a:r>
              <a:rPr lang="he-IL" sz="3600" dirty="0"/>
              <a:t> (קבוע </a:t>
            </a:r>
            <a:r>
              <a:rPr lang="en-US" sz="3600" dirty="0" err="1"/>
              <a:t>Cheeger</a:t>
            </a:r>
            <a:r>
              <a:rPr lang="he-IL" sz="3600" dirty="0"/>
              <a:t> גדול) או </a:t>
            </a:r>
            <a:r>
              <a:rPr lang="he-IL" sz="3600" i="1" dirty="0">
                <a:solidFill>
                  <a:srgbClr val="FF0000"/>
                </a:solidFill>
              </a:rPr>
              <a:t>גיאומטריים</a:t>
            </a:r>
            <a:r>
              <a:rPr lang="he-IL" sz="3600" dirty="0"/>
              <a:t> – אי </a:t>
            </a:r>
            <a:r>
              <a:rPr lang="he-IL" sz="3600" dirty="0" err="1"/>
              <a:t>שיוויון</a:t>
            </a:r>
            <a:r>
              <a:rPr lang="he-IL" sz="3600" dirty="0"/>
              <a:t> </a:t>
            </a:r>
            <a:r>
              <a:rPr lang="he-IL" sz="3600" dirty="0" err="1"/>
              <a:t>איזופרימטרי</a:t>
            </a:r>
            <a:endParaRPr lang="he-IL" sz="3600" dirty="0"/>
          </a:p>
          <a:p>
            <a:pPr algn="r" rtl="1"/>
            <a:r>
              <a:rPr lang="he-IL" sz="3600" dirty="0"/>
              <a:t>הגדרה במונחי אלגברה ליניארית – מביטים ב</a:t>
            </a:r>
            <a:r>
              <a:rPr lang="he-IL" sz="3600" i="1" dirty="0"/>
              <a:t>מטריצת השכנות</a:t>
            </a:r>
            <a:r>
              <a:rPr lang="he-IL" sz="3600" dirty="0"/>
              <a:t> של הגרף. פער בין שני </a:t>
            </a:r>
            <a:r>
              <a:rPr lang="he-IL" sz="3600" i="1" dirty="0">
                <a:solidFill>
                  <a:srgbClr val="FF0000"/>
                </a:solidFill>
              </a:rPr>
              <a:t>הערכים העצמיים </a:t>
            </a:r>
            <a:r>
              <a:rPr lang="he-IL" sz="3600" dirty="0"/>
              <a:t>העליונים שלה שקול לכך שהגרף הוא </a:t>
            </a:r>
            <a:r>
              <a:rPr lang="he-IL" sz="3600" dirty="0" err="1"/>
              <a:t>אקספנדר</a:t>
            </a:r>
            <a:endParaRPr lang="he-IL" sz="3600" dirty="0"/>
          </a:p>
          <a:p>
            <a:pPr marL="228600" indent="-228600" algn="r" defTabSz="914400" rtl="1" eaLnBrk="1" latinLnBrk="0" hangingPunct="1">
              <a:lnSpc>
                <a:spcPct val="90000"/>
              </a:lnSpc>
              <a:spcBef>
                <a:spcPts val="1000"/>
              </a:spcBef>
              <a:buFont typeface="Arial" panose="020B0604020202020204" pitchFamily="34" charset="0"/>
              <a:buChar char="•"/>
            </a:pPr>
            <a:r>
              <a:rPr lang="he-IL" sz="3600" dirty="0"/>
              <a:t>נקודת מבט הסתברותית - </a:t>
            </a:r>
            <a:r>
              <a:rPr lang="he-IL" sz="3600" dirty="0" err="1"/>
              <a:t>אקספנדרים</a:t>
            </a:r>
            <a:r>
              <a:rPr lang="he-IL" sz="3600" dirty="0"/>
              <a:t> הם הגרפים </a:t>
            </a:r>
            <a:r>
              <a:rPr lang="he-IL" sz="3600" dirty="0">
                <a:solidFill>
                  <a:srgbClr val="FF0000"/>
                </a:solidFill>
              </a:rPr>
              <a:t>שהמהלך המקרי </a:t>
            </a:r>
            <a:r>
              <a:rPr lang="he-IL" sz="3600" dirty="0"/>
              <a:t>עליהם מתכנס הכי מהר להתפלגות האחידה </a:t>
            </a:r>
          </a:p>
          <a:p>
            <a:pPr marL="228600" indent="-228600" algn="r" defTabSz="914400" rtl="1" eaLnBrk="1" latinLnBrk="0" hangingPunct="1">
              <a:lnSpc>
                <a:spcPct val="90000"/>
              </a:lnSpc>
              <a:spcBef>
                <a:spcPts val="1000"/>
              </a:spcBef>
              <a:buFont typeface="Arial" panose="020B0604020202020204" pitchFamily="34" charset="0"/>
              <a:buChar char="•"/>
            </a:pPr>
            <a:endParaRPr lang="en-US" sz="3600" dirty="0"/>
          </a:p>
        </p:txBody>
      </p:sp>
    </p:spTree>
    <p:extLst>
      <p:ext uri="{BB962C8B-B14F-4D97-AF65-F5344CB8AC3E}">
        <p14:creationId xmlns:p14="http://schemas.microsoft.com/office/powerpoint/2010/main" val="2100463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05B53-18E5-E944-8B31-549369CA741D}"/>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רוצים קוסם</a:t>
            </a:r>
            <a:endParaRPr lang="en-US" dirty="0"/>
          </a:p>
        </p:txBody>
      </p:sp>
      <p:pic>
        <p:nvPicPr>
          <p:cNvPr id="5" name="Content Placeholder 4">
            <a:extLst>
              <a:ext uri="{FF2B5EF4-FFF2-40B4-BE49-F238E27FC236}">
                <a16:creationId xmlns:a16="http://schemas.microsoft.com/office/drawing/2014/main" id="{7E21BFDD-4B29-0A4D-AD92-EBB7481F12EC}"/>
              </a:ext>
            </a:extLst>
          </p:cNvPr>
          <p:cNvPicPr>
            <a:picLocks noGrp="1" noChangeAspect="1"/>
          </p:cNvPicPr>
          <p:nvPr>
            <p:ph idx="1"/>
          </p:nvPr>
        </p:nvPicPr>
        <p:blipFill>
          <a:blip r:embed="rId2"/>
          <a:stretch>
            <a:fillRect/>
          </a:stretch>
        </p:blipFill>
        <p:spPr>
          <a:xfrm>
            <a:off x="3531925" y="1961963"/>
            <a:ext cx="6171368" cy="4099229"/>
          </a:xfrm>
        </p:spPr>
      </p:pic>
    </p:spTree>
    <p:extLst>
      <p:ext uri="{BB962C8B-B14F-4D97-AF65-F5344CB8AC3E}">
        <p14:creationId xmlns:p14="http://schemas.microsoft.com/office/powerpoint/2010/main" val="2778784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5C0D0-C5E1-0340-BE54-03C6F02BFDBC}"/>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הקוסם שלנו</a:t>
            </a:r>
            <a:endParaRPr lang="en-US" dirty="0"/>
          </a:p>
        </p:txBody>
      </p:sp>
      <p:sp>
        <p:nvSpPr>
          <p:cNvPr id="3" name="Content Placeholder 2">
            <a:extLst>
              <a:ext uri="{FF2B5EF4-FFF2-40B4-BE49-F238E27FC236}">
                <a16:creationId xmlns:a16="http://schemas.microsoft.com/office/drawing/2014/main" id="{225BD0AD-5A5E-0649-8971-560CFF2371C6}"/>
              </a:ext>
            </a:extLst>
          </p:cNvPr>
          <p:cNvSpPr>
            <a:spLocks noGrp="1"/>
          </p:cNvSpPr>
          <p:nvPr>
            <p:ph idx="1"/>
          </p:nvPr>
        </p:nvSpPr>
        <p:spPr/>
        <p:txBody>
          <a:bodyPr>
            <a:normAutofit/>
          </a:bodyPr>
          <a:lstStyle/>
          <a:p>
            <a:pPr marL="0" indent="0" algn="r" defTabSz="914400" rtl="1" eaLnBrk="1" latinLnBrk="0" hangingPunct="1">
              <a:lnSpc>
                <a:spcPct val="90000"/>
              </a:lnSpc>
              <a:spcBef>
                <a:spcPts val="1000"/>
              </a:spcBef>
              <a:buNone/>
            </a:pPr>
            <a:r>
              <a:rPr lang="he-IL" sz="3600" dirty="0"/>
              <a:t>הוא לא שולף ארנבים מכובעים</a:t>
            </a:r>
          </a:p>
          <a:p>
            <a:pPr marL="0" indent="0" algn="r" defTabSz="914400" rtl="1" eaLnBrk="1" latinLnBrk="0" hangingPunct="1">
              <a:lnSpc>
                <a:spcPct val="90000"/>
              </a:lnSpc>
              <a:spcBef>
                <a:spcPts val="1000"/>
              </a:spcBef>
              <a:buNone/>
            </a:pPr>
            <a:r>
              <a:rPr lang="he-IL" sz="3600" dirty="0"/>
              <a:t>וגם לא הופך מים ליין (או להיפך)</a:t>
            </a:r>
          </a:p>
          <a:p>
            <a:pPr marL="0" indent="0" algn="r" defTabSz="914400" rtl="1" eaLnBrk="1" latinLnBrk="0" hangingPunct="1">
              <a:lnSpc>
                <a:spcPct val="90000"/>
              </a:lnSpc>
              <a:spcBef>
                <a:spcPts val="1000"/>
              </a:spcBef>
              <a:buNone/>
            </a:pPr>
            <a:r>
              <a:rPr lang="he-IL" sz="3600" dirty="0"/>
              <a:t>אבל הוא מצליח לחסוך בביטים מקריים בצורה די מפתיעה באמצעות שימוש </a:t>
            </a:r>
            <a:r>
              <a:rPr lang="he-IL" sz="3600" dirty="0" err="1"/>
              <a:t>באקספנדרים</a:t>
            </a:r>
            <a:r>
              <a:rPr lang="he-IL" sz="3600" dirty="0"/>
              <a:t>. זו הסיבה </a:t>
            </a:r>
            <a:r>
              <a:rPr lang="he-IL" sz="3600" dirty="0" err="1"/>
              <a:t>שאקספנדרים</a:t>
            </a:r>
            <a:r>
              <a:rPr lang="he-IL" sz="3600" dirty="0"/>
              <a:t> משחקים תפקיד חשוב בעולם של הסבת אלגוריתמים הסתברותיים לאלגוריתמים דטרמיניסטיים.</a:t>
            </a:r>
            <a:endParaRPr lang="en-US" sz="3600" dirty="0"/>
          </a:p>
        </p:txBody>
      </p:sp>
    </p:spTree>
    <p:extLst>
      <p:ext uri="{BB962C8B-B14F-4D97-AF65-F5344CB8AC3E}">
        <p14:creationId xmlns:p14="http://schemas.microsoft.com/office/powerpoint/2010/main" val="289181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462E-1E3F-F741-B532-50DBC5D7257C}"/>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דוגמה לבעיית חיפוש במרחב ענקי</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0C2D170-5D06-F74E-A3B5-52FF24A40E24}"/>
                  </a:ext>
                </a:extLst>
              </p:cNvPr>
              <p:cNvSpPr>
                <a:spLocks noGrp="1"/>
              </p:cNvSpPr>
              <p:nvPr>
                <p:ph idx="1"/>
              </p:nvPr>
            </p:nvSpPr>
            <p:spPr/>
            <p:txBody>
              <a:bodyPr>
                <a:normAutofit/>
              </a:bodyPr>
              <a:lstStyle/>
              <a:p>
                <a:pPr marL="0" indent="0" algn="r" rtl="1">
                  <a:buNone/>
                </a:pPr>
                <a:r>
                  <a:rPr lang="he-IL" sz="3600" dirty="0"/>
                  <a:t>יש לפנינו אוסף של </a:t>
                </a:r>
                <a:r>
                  <a:rPr lang="en-US" sz="3600" dirty="0"/>
                  <a:t>N</a:t>
                </a:r>
                <a:r>
                  <a:rPr lang="he-IL" sz="3600" dirty="0"/>
                  <a:t> תאים שלקחנו ממטופל </a:t>
                </a:r>
                <a:r>
                  <a:rPr lang="en-US" sz="3600" dirty="0"/>
                  <a:t>)</a:t>
                </a:r>
                <a:r>
                  <a:rPr lang="he-IL" sz="3600" dirty="0"/>
                  <a:t>יש לחשוב על </a:t>
                </a:r>
                <a:r>
                  <a:rPr lang="en-US" sz="3600" dirty="0"/>
                  <a:t>N</a:t>
                </a:r>
                <a:r>
                  <a:rPr lang="he-IL" sz="3600" dirty="0"/>
                  <a:t> כעל מספר גדול מאד). לכל תא יש מספר סידורי.</a:t>
                </a:r>
              </a:p>
              <a:p>
                <a:pPr marL="0" indent="0" algn="r" defTabSz="914400" rtl="1" eaLnBrk="1" latinLnBrk="0" hangingPunct="1">
                  <a:lnSpc>
                    <a:spcPct val="90000"/>
                  </a:lnSpc>
                  <a:spcBef>
                    <a:spcPts val="1000"/>
                  </a:spcBef>
                  <a:buNone/>
                </a:pPr>
                <a:r>
                  <a:rPr lang="he-IL" sz="3600" dirty="0"/>
                  <a:t>ייתכנו שני מצבים – המטופל בריא וכל התאים ״טובים״, או, חלילה הוא חולה. במקרה זה לפחות שיעור </a:t>
                </a:r>
                <a14:m>
                  <m:oMath xmlns:m="http://schemas.openxmlformats.org/officeDocument/2006/math">
                    <m:r>
                      <a:rPr lang="he-IL" sz="3600" b="0" i="1" dirty="0" smtClean="0">
                        <a:latin typeface="Cambria Math" panose="02040503050406030204" pitchFamily="18" charset="0"/>
                      </a:rPr>
                      <m:t>𝜀</m:t>
                    </m:r>
                  </m:oMath>
                </a14:m>
                <a:r>
                  <a:rPr lang="he-IL" sz="3600" dirty="0"/>
                  <a:t> מהתאים הם ״רעים״. אנחנו יכולים לבדוק כל תא בנפרד, אבל בדיקה כזו היא יקרה (בכסף, עבודה או זמן) ולכן איננו יכולים לבדוק את כולם ונאלץ לדגום. אם אכן מטופל חולה, די לנו למצוא תא רע אחד שלו.</a:t>
                </a:r>
                <a:endParaRPr lang="en-US" sz="3600" dirty="0"/>
              </a:p>
            </p:txBody>
          </p:sp>
        </mc:Choice>
        <mc:Fallback xmlns="">
          <p:sp>
            <p:nvSpPr>
              <p:cNvPr id="3" name="Content Placeholder 2">
                <a:extLst>
                  <a:ext uri="{FF2B5EF4-FFF2-40B4-BE49-F238E27FC236}">
                    <a16:creationId xmlns:a16="http://schemas.microsoft.com/office/drawing/2014/main" id="{D0C2D170-5D06-F74E-A3B5-52FF24A40E24}"/>
                  </a:ext>
                </a:extLst>
              </p:cNvPr>
              <p:cNvSpPr>
                <a:spLocks noGrp="1" noRot="1" noChangeAspect="1" noMove="1" noResize="1" noEditPoints="1" noAdjustHandles="1" noChangeArrowheads="1" noChangeShapeType="1" noTextEdit="1"/>
              </p:cNvSpPr>
              <p:nvPr>
                <p:ph idx="1"/>
              </p:nvPr>
            </p:nvSpPr>
            <p:spPr>
              <a:blipFill>
                <a:blip r:embed="rId2"/>
                <a:stretch>
                  <a:fillRect l="-2895" t="-3801" r="-1689" b="-877"/>
                </a:stretch>
              </a:blipFill>
            </p:spPr>
            <p:txBody>
              <a:bodyPr/>
              <a:lstStyle/>
              <a:p>
                <a:r>
                  <a:rPr lang="en-US">
                    <a:noFill/>
                  </a:rPr>
                  <a:t> </a:t>
                </a:r>
              </a:p>
            </p:txBody>
          </p:sp>
        </mc:Fallback>
      </mc:AlternateContent>
    </p:spTree>
    <p:extLst>
      <p:ext uri="{BB962C8B-B14F-4D97-AF65-F5344CB8AC3E}">
        <p14:creationId xmlns:p14="http://schemas.microsoft.com/office/powerpoint/2010/main" val="1059946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1A3E1-FC62-5646-B4CD-E525EF5B40A1}"/>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ומה הנמשל?</a:t>
            </a:r>
            <a:endParaRPr lang="en-US" dirty="0"/>
          </a:p>
        </p:txBody>
      </p:sp>
      <p:sp>
        <p:nvSpPr>
          <p:cNvPr id="3" name="Content Placeholder 2">
            <a:extLst>
              <a:ext uri="{FF2B5EF4-FFF2-40B4-BE49-F238E27FC236}">
                <a16:creationId xmlns:a16="http://schemas.microsoft.com/office/drawing/2014/main" id="{ACAD78F5-2DF9-D94F-BC81-C6914C0DE076}"/>
              </a:ext>
            </a:extLst>
          </p:cNvPr>
          <p:cNvSpPr>
            <a:spLocks noGrp="1"/>
          </p:cNvSpPr>
          <p:nvPr>
            <p:ph idx="1"/>
          </p:nvPr>
        </p:nvSpPr>
        <p:spPr/>
        <p:txBody>
          <a:bodyPr>
            <a:normAutofit/>
          </a:bodyPr>
          <a:lstStyle/>
          <a:p>
            <a:pPr marL="0" indent="0" algn="r" defTabSz="914400" rtl="1" eaLnBrk="1" latinLnBrk="0" hangingPunct="1">
              <a:lnSpc>
                <a:spcPct val="90000"/>
              </a:lnSpc>
              <a:spcBef>
                <a:spcPts val="1000"/>
              </a:spcBef>
              <a:buNone/>
            </a:pPr>
            <a:r>
              <a:rPr lang="he-IL" sz="3600" dirty="0"/>
              <a:t>אלגוריתם הסתברותי מבצע הגרלות ע״מ להחליט על צעדיו. נניח שכאשר ניתחנו את ביצועי האלגוריתם הוכחנו שמכלל </a:t>
            </a:r>
            <a:r>
              <a:rPr lang="en-US" sz="3600" dirty="0"/>
              <a:t>N</a:t>
            </a:r>
            <a:r>
              <a:rPr lang="he-IL" sz="3600" dirty="0"/>
              <a:t> התוצאות האפשריות של ההגרלה, לפחות </a:t>
            </a:r>
            <a:r>
              <a:rPr lang="he-IL" sz="3600" dirty="0" err="1"/>
              <a:t>ε</a:t>
            </a:r>
            <a:r>
              <a:rPr lang="en-US" sz="3600" dirty="0"/>
              <a:t>N</a:t>
            </a:r>
            <a:r>
              <a:rPr lang="he-IL" sz="3600" dirty="0"/>
              <a:t> יובילו אותנו לתשובה הנכונה.</a:t>
            </a:r>
          </a:p>
        </p:txBody>
      </p:sp>
    </p:spTree>
    <p:extLst>
      <p:ext uri="{BB962C8B-B14F-4D97-AF65-F5344CB8AC3E}">
        <p14:creationId xmlns:p14="http://schemas.microsoft.com/office/powerpoint/2010/main" val="358741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5DF8E-1542-A94C-A5F1-3E79BE61B421}"/>
              </a:ext>
            </a:extLst>
          </p:cNvPr>
          <p:cNvSpPr>
            <a:spLocks noGrp="1"/>
          </p:cNvSpPr>
          <p:nvPr>
            <p:ph type="title"/>
          </p:nvPr>
        </p:nvSpPr>
        <p:spPr/>
        <p:txBody>
          <a:bodyPr>
            <a:normAutofit/>
          </a:bodyPr>
          <a:lstStyle/>
          <a:p>
            <a:pPr algn="ctr" defTabSz="914400" rtl="1" eaLnBrk="1" latinLnBrk="0" hangingPunct="1">
              <a:lnSpc>
                <a:spcPct val="90000"/>
              </a:lnSpc>
              <a:spcBef>
                <a:spcPct val="0"/>
              </a:spcBef>
              <a:buNone/>
            </a:pPr>
            <a:r>
              <a:rPr lang="he-IL" sz="4800" dirty="0"/>
              <a:t>רק לוודא</a:t>
            </a:r>
            <a:endParaRPr lang="en-US" sz="4800" dirty="0"/>
          </a:p>
        </p:txBody>
      </p:sp>
      <p:pic>
        <p:nvPicPr>
          <p:cNvPr id="5" name="Content Placeholder 4">
            <a:extLst>
              <a:ext uri="{FF2B5EF4-FFF2-40B4-BE49-F238E27FC236}">
                <a16:creationId xmlns:a16="http://schemas.microsoft.com/office/drawing/2014/main" id="{8BAC970E-D893-4E41-8609-E824D0E5BEC1}"/>
              </a:ext>
            </a:extLst>
          </p:cNvPr>
          <p:cNvPicPr>
            <a:picLocks noGrp="1" noChangeAspect="1"/>
          </p:cNvPicPr>
          <p:nvPr>
            <p:ph idx="1"/>
          </p:nvPr>
        </p:nvPicPr>
        <p:blipFill>
          <a:blip r:embed="rId2"/>
          <a:stretch>
            <a:fillRect/>
          </a:stretch>
        </p:blipFill>
        <p:spPr>
          <a:xfrm>
            <a:off x="2589089" y="1522725"/>
            <a:ext cx="6218726" cy="4395190"/>
          </a:xfrm>
        </p:spPr>
      </p:pic>
    </p:spTree>
    <p:extLst>
      <p:ext uri="{BB962C8B-B14F-4D97-AF65-F5344CB8AC3E}">
        <p14:creationId xmlns:p14="http://schemas.microsoft.com/office/powerpoint/2010/main" val="974647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6931C-ACB7-AB4E-A2CE-DB0E1E6F8839}"/>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עוד על המשל והנמשל</a:t>
            </a:r>
            <a:endParaRPr lang="en-US" dirty="0"/>
          </a:p>
        </p:txBody>
      </p:sp>
      <p:sp>
        <p:nvSpPr>
          <p:cNvPr id="3" name="Content Placeholder 2">
            <a:extLst>
              <a:ext uri="{FF2B5EF4-FFF2-40B4-BE49-F238E27FC236}">
                <a16:creationId xmlns:a16="http://schemas.microsoft.com/office/drawing/2014/main" id="{5CCFE88C-94C4-5E49-BBE5-DE3F8ED0534C}"/>
              </a:ext>
            </a:extLst>
          </p:cNvPr>
          <p:cNvSpPr>
            <a:spLocks noGrp="1"/>
          </p:cNvSpPr>
          <p:nvPr>
            <p:ph idx="1"/>
          </p:nvPr>
        </p:nvSpPr>
        <p:spPr/>
        <p:txBody>
          <a:bodyPr>
            <a:normAutofit/>
          </a:bodyPr>
          <a:lstStyle/>
          <a:p>
            <a:pPr marL="0" indent="0" algn="r" rtl="1">
              <a:buNone/>
            </a:pPr>
            <a:r>
              <a:rPr lang="he-IL" sz="3600" dirty="0"/>
              <a:t>שימו לב לאסימטריה שיש כאן: שואלים אותנו אם לקלט נתון </a:t>
            </a:r>
            <a:r>
              <a:rPr lang="en-US" sz="3600" dirty="0"/>
              <a:t>x</a:t>
            </a:r>
            <a:r>
              <a:rPr lang="he-IL" sz="3600" dirty="0"/>
              <a:t> יש תכונה מסוימת </a:t>
            </a:r>
            <a:r>
              <a:rPr lang="en-US" sz="3600" dirty="0"/>
              <a:t>P</a:t>
            </a:r>
            <a:r>
              <a:rPr lang="he-IL" sz="3600" dirty="0"/>
              <a:t> ואנחנו מריצים אלגוריתם הסתברותי כדי לפתור את הבעיה. אם ל-</a:t>
            </a:r>
            <a:r>
              <a:rPr lang="en-US" sz="3600" dirty="0"/>
              <a:t>x</a:t>
            </a:r>
            <a:r>
              <a:rPr lang="he-IL" sz="3600" dirty="0"/>
              <a:t> אין התכונה </a:t>
            </a:r>
            <a:r>
              <a:rPr lang="en-US" sz="3600" dirty="0"/>
              <a:t>P</a:t>
            </a:r>
            <a:r>
              <a:rPr lang="he-IL" sz="3600" dirty="0"/>
              <a:t>, לעולם לא נטען שיש לו התכונה – כל ריצה אפשרית של האלגוריתם מסתיימת בתשובה ״לא״ או ״התשובה אינה ידועה״.</a:t>
            </a:r>
          </a:p>
          <a:p>
            <a:pPr marL="0" indent="0" algn="r" rtl="1">
              <a:buNone/>
            </a:pPr>
            <a:r>
              <a:rPr lang="he-IL" sz="3600" dirty="0"/>
              <a:t>מצד שני אם יש ל-</a:t>
            </a:r>
            <a:r>
              <a:rPr lang="en-US" sz="3600" dirty="0"/>
              <a:t>x</a:t>
            </a:r>
            <a:r>
              <a:rPr lang="he-IL" sz="3600" dirty="0"/>
              <a:t> התכונה </a:t>
            </a:r>
            <a:r>
              <a:rPr lang="en-US" sz="3600" dirty="0"/>
              <a:t>P</a:t>
            </a:r>
            <a:r>
              <a:rPr lang="he-IL" sz="3600" dirty="0"/>
              <a:t>, אז לפחות שיעור </a:t>
            </a:r>
            <a:r>
              <a:rPr lang="he-IL" sz="3600" dirty="0" err="1"/>
              <a:t>ε</a:t>
            </a:r>
            <a:r>
              <a:rPr lang="he-IL" sz="3600" dirty="0"/>
              <a:t> מהריצות יסתיים </a:t>
            </a:r>
            <a:r>
              <a:rPr lang="he-IL" sz="3600" dirty="0" err="1"/>
              <a:t>ב״כן</a:t>
            </a:r>
            <a:r>
              <a:rPr lang="he-IL" sz="3600" dirty="0"/>
              <a:t>״ והשאר </a:t>
            </a:r>
            <a:r>
              <a:rPr lang="he-IL" sz="3600" dirty="0" err="1"/>
              <a:t>ב״לא</a:t>
            </a:r>
            <a:r>
              <a:rPr lang="he-IL" sz="3600" dirty="0"/>
              <a:t> יודע״.</a:t>
            </a:r>
            <a:endParaRPr lang="en-US" sz="3600" dirty="0"/>
          </a:p>
          <a:p>
            <a:pPr marL="0" indent="0" algn="r" defTabSz="914400" rtl="1" eaLnBrk="1" latinLnBrk="0" hangingPunct="1">
              <a:lnSpc>
                <a:spcPct val="90000"/>
              </a:lnSpc>
              <a:spcBef>
                <a:spcPts val="1000"/>
              </a:spcBef>
              <a:buNone/>
            </a:pPr>
            <a:endParaRPr lang="en-US" sz="3600" dirty="0"/>
          </a:p>
        </p:txBody>
      </p:sp>
    </p:spTree>
    <p:extLst>
      <p:ext uri="{BB962C8B-B14F-4D97-AF65-F5344CB8AC3E}">
        <p14:creationId xmlns:p14="http://schemas.microsoft.com/office/powerpoint/2010/main" val="1818931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59625-72A6-B34A-97E8-7EA821075AF4}"/>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כמה אקראיות זה עולה לי?</a:t>
            </a:r>
            <a:endParaRPr lang="en-US" dirty="0"/>
          </a:p>
        </p:txBody>
      </p:sp>
      <p:sp>
        <p:nvSpPr>
          <p:cNvPr id="3" name="Content Placeholder 2">
            <a:extLst>
              <a:ext uri="{FF2B5EF4-FFF2-40B4-BE49-F238E27FC236}">
                <a16:creationId xmlns:a16="http://schemas.microsoft.com/office/drawing/2014/main" id="{409147B0-E809-5440-884E-803FD9D7868F}"/>
              </a:ext>
            </a:extLst>
          </p:cNvPr>
          <p:cNvSpPr>
            <a:spLocks noGrp="1"/>
          </p:cNvSpPr>
          <p:nvPr>
            <p:ph idx="1"/>
          </p:nvPr>
        </p:nvSpPr>
        <p:spPr/>
        <p:txBody>
          <a:bodyPr>
            <a:normAutofit/>
          </a:bodyPr>
          <a:lstStyle/>
          <a:p>
            <a:pPr marL="0" indent="0" algn="r" defTabSz="914400" rtl="1" eaLnBrk="1" latinLnBrk="0" hangingPunct="1">
              <a:lnSpc>
                <a:spcPct val="90000"/>
              </a:lnSpc>
              <a:spcBef>
                <a:spcPts val="1000"/>
              </a:spcBef>
              <a:buNone/>
            </a:pPr>
            <a:r>
              <a:rPr lang="he-IL" sz="3600" dirty="0"/>
              <a:t>גם מי שאינו עוסק למחייתו בתיאוריה של מדעי המחשב לא יתקשה להבין שזמן ריצה של אלגוריתם הוא משאב שאנחנו מנסים לחסוך בו. כיוצא בזה כמות הזיכרון הנצרך.</a:t>
            </a:r>
          </a:p>
          <a:p>
            <a:pPr marL="0" indent="0" algn="r" defTabSz="914400" rtl="1" eaLnBrk="1" latinLnBrk="0" hangingPunct="1">
              <a:lnSpc>
                <a:spcPct val="90000"/>
              </a:lnSpc>
              <a:spcBef>
                <a:spcPts val="1000"/>
              </a:spcBef>
              <a:buNone/>
            </a:pPr>
            <a:r>
              <a:rPr lang="he-IL" sz="3600" dirty="0"/>
              <a:t>מה שיותר מפתיע הוא שגם כמות הביטים האקראיים שהאלגוריתם היא בגדר משאב יקר. המוטיבציה העיקרית כאן היא תיאורטית אבל חשובה מאד – יש לפנינו שיטת בנייה הסתברותית לאובייקט רצוי. עד כמה היא מקרבת אותנו למשאת הנפש של בנייה מפורשת?</a:t>
            </a:r>
            <a:endParaRPr lang="en-US" sz="3600" dirty="0"/>
          </a:p>
        </p:txBody>
      </p:sp>
    </p:spTree>
    <p:extLst>
      <p:ext uri="{BB962C8B-B14F-4D97-AF65-F5344CB8AC3E}">
        <p14:creationId xmlns:p14="http://schemas.microsoft.com/office/powerpoint/2010/main" val="3662561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B1185-9A5B-D143-93F8-1BF5981BB13C}"/>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ובחזרה </a:t>
            </a:r>
            <a:r>
              <a:rPr lang="he-IL" dirty="0" err="1"/>
              <a:t>לאקספנדרים</a:t>
            </a:r>
            <a:endParaRPr lang="en-US" dirty="0"/>
          </a:p>
        </p:txBody>
      </p:sp>
      <p:sp>
        <p:nvSpPr>
          <p:cNvPr id="3" name="Content Placeholder 2">
            <a:extLst>
              <a:ext uri="{FF2B5EF4-FFF2-40B4-BE49-F238E27FC236}">
                <a16:creationId xmlns:a16="http://schemas.microsoft.com/office/drawing/2014/main" id="{0F0E67AE-9D9A-3F4D-B9DC-BBE7904556C8}"/>
              </a:ext>
            </a:extLst>
          </p:cNvPr>
          <p:cNvSpPr>
            <a:spLocks noGrp="1"/>
          </p:cNvSpPr>
          <p:nvPr>
            <p:ph idx="1"/>
          </p:nvPr>
        </p:nvSpPr>
        <p:spPr/>
        <p:txBody>
          <a:bodyPr>
            <a:normAutofit/>
          </a:bodyPr>
          <a:lstStyle/>
          <a:p>
            <a:pPr marL="0" indent="0" algn="r" defTabSz="914400" rtl="1" eaLnBrk="1" latinLnBrk="0" hangingPunct="1">
              <a:lnSpc>
                <a:spcPct val="90000"/>
              </a:lnSpc>
              <a:spcBef>
                <a:spcPts val="1000"/>
              </a:spcBef>
              <a:buNone/>
            </a:pPr>
            <a:r>
              <a:rPr lang="he-IL" sz="3600" dirty="0"/>
              <a:t>נזכור שוב את מצבנו – יש עולם </a:t>
            </a:r>
            <a:r>
              <a:rPr lang="en-US" sz="3600" dirty="0" err="1"/>
              <a:t>Ω</a:t>
            </a:r>
            <a:r>
              <a:rPr lang="he-IL" sz="3600" dirty="0"/>
              <a:t> מגודל </a:t>
            </a:r>
            <a:r>
              <a:rPr lang="en-US" sz="3600" dirty="0"/>
              <a:t>N</a:t>
            </a:r>
            <a:r>
              <a:rPr lang="he-IL" sz="3600" dirty="0"/>
              <a:t> (גדול מאד) ויש לו תת קבוצה </a:t>
            </a:r>
            <a:r>
              <a:rPr lang="en-US" sz="3600" dirty="0"/>
              <a:t>S</a:t>
            </a:r>
            <a:r>
              <a:rPr lang="he-IL" sz="3600" dirty="0"/>
              <a:t> כך ש: או ש-</a:t>
            </a:r>
            <a:r>
              <a:rPr lang="en-US" sz="3600" dirty="0"/>
              <a:t>S</a:t>
            </a:r>
            <a:r>
              <a:rPr lang="he-IL" sz="3600" dirty="0"/>
              <a:t> ריקה, או שגודלה לפחות </a:t>
            </a:r>
            <a:r>
              <a:rPr lang="en-US" sz="3600" dirty="0" err="1"/>
              <a:t>εN</a:t>
            </a:r>
            <a:r>
              <a:rPr lang="he-IL" sz="3600" dirty="0"/>
              <a:t>. באמצעות דגימות עלינו להבחין באיזה מבין שני המצבים אנחנו מצויים. ע״מ לקרוא בשם של איבר ב-</a:t>
            </a:r>
            <a:r>
              <a:rPr lang="he-IL" sz="3600" dirty="0" err="1"/>
              <a:t>Ω</a:t>
            </a:r>
            <a:r>
              <a:rPr lang="he-IL" sz="3600" dirty="0"/>
              <a:t> דרושים בדיוק </a:t>
            </a:r>
            <a:r>
              <a:rPr lang="en-US" sz="3600" dirty="0"/>
              <a:t>log(N)</a:t>
            </a:r>
            <a:r>
              <a:rPr lang="he-IL" sz="3600" dirty="0"/>
              <a:t> ביטים. לכן, הדעת הייתה נותנת שכדי לבצע את המשימה הזאת (נאמר ברמת וודאות של 99%) נדרשים לפחות </a:t>
            </a:r>
            <a:r>
              <a:rPr lang="en-US" sz="3600" dirty="0"/>
              <a:t>log(N)/</a:t>
            </a:r>
            <a:r>
              <a:rPr lang="en-US" sz="3600" dirty="0" err="1"/>
              <a:t>ε</a:t>
            </a:r>
            <a:r>
              <a:rPr lang="he-IL" sz="3600" dirty="0"/>
              <a:t> ביטים מקריים.</a:t>
            </a:r>
            <a:endParaRPr lang="en-US" sz="3600" dirty="0"/>
          </a:p>
        </p:txBody>
      </p:sp>
    </p:spTree>
    <p:extLst>
      <p:ext uri="{BB962C8B-B14F-4D97-AF65-F5344CB8AC3E}">
        <p14:creationId xmlns:p14="http://schemas.microsoft.com/office/powerpoint/2010/main" val="2437539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B6BEB-BC02-0244-9428-DA636DACA47D}"/>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הוקוס פוקוס </a:t>
            </a:r>
            <a:r>
              <a:rPr lang="he-IL" dirty="0" err="1"/>
              <a:t>פיליבוקוס</a:t>
            </a:r>
            <a:endParaRPr lang="en-US" dirty="0"/>
          </a:p>
        </p:txBody>
      </p:sp>
      <p:sp>
        <p:nvSpPr>
          <p:cNvPr id="3" name="Content Placeholder 2">
            <a:extLst>
              <a:ext uri="{FF2B5EF4-FFF2-40B4-BE49-F238E27FC236}">
                <a16:creationId xmlns:a16="http://schemas.microsoft.com/office/drawing/2014/main" id="{CCD339C3-D68B-EB44-9B33-3F6F12BC3813}"/>
              </a:ext>
            </a:extLst>
          </p:cNvPr>
          <p:cNvSpPr>
            <a:spLocks noGrp="1"/>
          </p:cNvSpPr>
          <p:nvPr>
            <p:ph idx="1"/>
          </p:nvPr>
        </p:nvSpPr>
        <p:spPr/>
        <p:txBody>
          <a:bodyPr>
            <a:normAutofit/>
          </a:bodyPr>
          <a:lstStyle/>
          <a:p>
            <a:pPr marL="0" indent="0" algn="r" rtl="1">
              <a:buNone/>
            </a:pPr>
            <a:r>
              <a:rPr lang="he-IL" sz="3600" dirty="0" err="1"/>
              <a:t>אקספנדרים</a:t>
            </a:r>
            <a:r>
              <a:rPr lang="he-IL" sz="3600" dirty="0"/>
              <a:t> מאפשרים לנו להסתפק בערך ב-</a:t>
            </a:r>
            <a:r>
              <a:rPr lang="en-US" sz="3600" dirty="0"/>
              <a:t> log(N)+2/</a:t>
            </a:r>
            <a:r>
              <a:rPr lang="en-US" sz="3600" dirty="0" err="1"/>
              <a:t>ε</a:t>
            </a:r>
            <a:r>
              <a:rPr lang="he-IL" sz="3600" dirty="0"/>
              <a:t>   ביטים מקריים.</a:t>
            </a:r>
          </a:p>
          <a:p>
            <a:pPr marL="0" indent="0" algn="r" defTabSz="914400" rtl="1" eaLnBrk="1" latinLnBrk="0" hangingPunct="1">
              <a:lnSpc>
                <a:spcPct val="90000"/>
              </a:lnSpc>
              <a:spcBef>
                <a:spcPts val="1000"/>
              </a:spcBef>
              <a:buNone/>
            </a:pPr>
            <a:r>
              <a:rPr lang="he-IL" sz="3600" dirty="0"/>
              <a:t>איך? בונים </a:t>
            </a:r>
            <a:r>
              <a:rPr lang="he-IL" sz="3600" dirty="0" err="1"/>
              <a:t>אקספנדר</a:t>
            </a:r>
            <a:r>
              <a:rPr lang="he-IL" sz="3600" dirty="0"/>
              <a:t> </a:t>
            </a:r>
            <a:r>
              <a:rPr lang="en-US" sz="3600" dirty="0"/>
              <a:t>4</a:t>
            </a:r>
            <a:r>
              <a:rPr lang="he-IL" sz="3600" dirty="0"/>
              <a:t>-רגולרי שקבוצת הקדקודים שלו היא </a:t>
            </a:r>
            <a:r>
              <a:rPr lang="he-IL" sz="3600" dirty="0" err="1"/>
              <a:t>Ω</a:t>
            </a:r>
            <a:r>
              <a:rPr lang="he-IL" sz="3600" dirty="0"/>
              <a:t> ועושים עליו</a:t>
            </a:r>
            <a:r>
              <a:rPr lang="en-US" sz="3600" dirty="0"/>
              <a:t> </a:t>
            </a:r>
            <a:r>
              <a:rPr lang="he-IL" sz="3600" dirty="0"/>
              <a:t>מהלך מקרי מאורך </a:t>
            </a:r>
            <a:r>
              <a:rPr lang="en-US" sz="3600" dirty="0"/>
              <a:t>1/</a:t>
            </a:r>
            <a:r>
              <a:rPr lang="en-US" sz="3600" dirty="0" err="1"/>
              <a:t>ε</a:t>
            </a:r>
            <a:r>
              <a:rPr lang="he-IL" sz="3600" dirty="0"/>
              <a:t>. תכונת הערבוב המהיר של המהלך המקרי על </a:t>
            </a:r>
            <a:r>
              <a:rPr lang="he-IL" sz="3600" dirty="0" err="1"/>
              <a:t>אקספנדרים</a:t>
            </a:r>
            <a:r>
              <a:rPr lang="he-IL" sz="3600" dirty="0"/>
              <a:t> מבטיחה את הצלחתנו. הדגימה שנקבל אינה נופלת מטיב הדגימה של </a:t>
            </a:r>
            <a:r>
              <a:rPr lang="en-US" sz="3600" dirty="0"/>
              <a:t>1/</a:t>
            </a:r>
            <a:r>
              <a:rPr lang="en-US" sz="3600" dirty="0" err="1"/>
              <a:t>ε</a:t>
            </a:r>
            <a:r>
              <a:rPr lang="he-IL" sz="3600" dirty="0"/>
              <a:t> איברים בלתי תלויים מ-</a:t>
            </a:r>
            <a:r>
              <a:rPr lang="en-US" sz="3600" dirty="0" err="1"/>
              <a:t>Ω</a:t>
            </a:r>
            <a:r>
              <a:rPr lang="he-IL" sz="3600" dirty="0"/>
              <a:t>. </a:t>
            </a:r>
            <a:endParaRPr lang="en-US" sz="3600" dirty="0"/>
          </a:p>
        </p:txBody>
      </p:sp>
    </p:spTree>
    <p:extLst>
      <p:ext uri="{BB962C8B-B14F-4D97-AF65-F5344CB8AC3E}">
        <p14:creationId xmlns:p14="http://schemas.microsoft.com/office/powerpoint/2010/main" val="245233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D781-0423-BE48-94CA-DC892F6A4D5C}"/>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וכמה זה עולה לי?</a:t>
            </a:r>
            <a:endParaRPr lang="en-US" dirty="0"/>
          </a:p>
        </p:txBody>
      </p:sp>
      <p:sp>
        <p:nvSpPr>
          <p:cNvPr id="3" name="Content Placeholder 2">
            <a:extLst>
              <a:ext uri="{FF2B5EF4-FFF2-40B4-BE49-F238E27FC236}">
                <a16:creationId xmlns:a16="http://schemas.microsoft.com/office/drawing/2014/main" id="{AFC29EAD-0B90-FB49-8271-AFA6AC42C702}"/>
              </a:ext>
            </a:extLst>
          </p:cNvPr>
          <p:cNvSpPr>
            <a:spLocks noGrp="1"/>
          </p:cNvSpPr>
          <p:nvPr>
            <p:ph idx="1"/>
          </p:nvPr>
        </p:nvSpPr>
        <p:spPr/>
        <p:txBody>
          <a:bodyPr>
            <a:normAutofit/>
          </a:bodyPr>
          <a:lstStyle/>
          <a:p>
            <a:pPr marL="0" indent="0" algn="r" defTabSz="914400" rtl="1" eaLnBrk="1" latinLnBrk="0" hangingPunct="1">
              <a:lnSpc>
                <a:spcPct val="90000"/>
              </a:lnSpc>
              <a:spcBef>
                <a:spcPts val="1000"/>
              </a:spcBef>
              <a:buNone/>
            </a:pPr>
            <a:r>
              <a:rPr lang="he-IL" sz="3600" dirty="0"/>
              <a:t>אנחנו צריכים רק </a:t>
            </a:r>
            <a:r>
              <a:rPr lang="en-US" sz="3600" dirty="0"/>
              <a:t>log(N)</a:t>
            </a:r>
            <a:r>
              <a:rPr lang="he-IL" sz="3600" dirty="0"/>
              <a:t> ביטים כדי לבחור את נקודת ההתחלה של המהלך המקרי ומשם ואילך רק שני ביטים לכל אחד מ-</a:t>
            </a:r>
            <a:r>
              <a:rPr lang="en-US" sz="3600" dirty="0"/>
              <a:t>1/</a:t>
            </a:r>
            <a:r>
              <a:rPr lang="en-US" sz="3600" dirty="0" err="1"/>
              <a:t>ε</a:t>
            </a:r>
            <a:r>
              <a:rPr lang="he-IL" sz="3600" dirty="0"/>
              <a:t> הצעדים של המהלך המקרי.</a:t>
            </a:r>
            <a:endParaRPr lang="en-US" sz="3600" dirty="0"/>
          </a:p>
        </p:txBody>
      </p:sp>
    </p:spTree>
    <p:extLst>
      <p:ext uri="{BB962C8B-B14F-4D97-AF65-F5344CB8AC3E}">
        <p14:creationId xmlns:p14="http://schemas.microsoft.com/office/powerpoint/2010/main" val="3612221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6BED9A-8CFC-D14A-8D43-B069AE81341F}"/>
              </a:ext>
            </a:extLst>
          </p:cNvPr>
          <p:cNvSpPr>
            <a:spLocks noGrp="1"/>
          </p:cNvSpPr>
          <p:nvPr>
            <p:ph idx="1"/>
          </p:nvPr>
        </p:nvSpPr>
        <p:spPr/>
        <p:txBody>
          <a:bodyPr>
            <a:normAutofit/>
          </a:bodyPr>
          <a:lstStyle/>
          <a:p>
            <a:pPr marL="0" indent="0" algn="ctr" defTabSz="914400" rtl="1" eaLnBrk="1" latinLnBrk="0" hangingPunct="1">
              <a:lnSpc>
                <a:spcPct val="90000"/>
              </a:lnSpc>
              <a:spcBef>
                <a:spcPts val="1000"/>
              </a:spcBef>
              <a:buNone/>
            </a:pPr>
            <a:r>
              <a:rPr lang="he-IL" sz="5400" dirty="0"/>
              <a:t>תודה על ההאזנה</a:t>
            </a:r>
            <a:endParaRPr lang="en-US" sz="5400" dirty="0"/>
          </a:p>
        </p:txBody>
      </p:sp>
    </p:spTree>
    <p:extLst>
      <p:ext uri="{BB962C8B-B14F-4D97-AF65-F5344CB8AC3E}">
        <p14:creationId xmlns:p14="http://schemas.microsoft.com/office/powerpoint/2010/main" val="758530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5F91D-14C3-194F-8B6C-E8F2C7910FCB}"/>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sz="4800" dirty="0" err="1"/>
              <a:t>אקספנדר</a:t>
            </a:r>
            <a:r>
              <a:rPr lang="he-IL" dirty="0"/>
              <a:t> – גרף ללא צווארי בקבוק</a:t>
            </a:r>
            <a:endParaRPr lang="en-US" dirty="0"/>
          </a:p>
        </p:txBody>
      </p:sp>
      <p:pic>
        <p:nvPicPr>
          <p:cNvPr id="5" name="Content Placeholder 4">
            <a:extLst>
              <a:ext uri="{FF2B5EF4-FFF2-40B4-BE49-F238E27FC236}">
                <a16:creationId xmlns:a16="http://schemas.microsoft.com/office/drawing/2014/main" id="{248F3E67-0FF5-C640-B4E6-3DBF6D3B8171}"/>
              </a:ext>
            </a:extLst>
          </p:cNvPr>
          <p:cNvPicPr>
            <a:picLocks noGrp="1" noChangeAspect="1"/>
          </p:cNvPicPr>
          <p:nvPr>
            <p:ph idx="1"/>
          </p:nvPr>
        </p:nvPicPr>
        <p:blipFill>
          <a:blip r:embed="rId2"/>
          <a:stretch>
            <a:fillRect/>
          </a:stretch>
        </p:blipFill>
        <p:spPr>
          <a:xfrm>
            <a:off x="2650733" y="1709605"/>
            <a:ext cx="6976152" cy="3499393"/>
          </a:xfrm>
        </p:spPr>
      </p:pic>
    </p:spTree>
    <p:extLst>
      <p:ext uri="{BB962C8B-B14F-4D97-AF65-F5344CB8AC3E}">
        <p14:creationId xmlns:p14="http://schemas.microsoft.com/office/powerpoint/2010/main" val="1904527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46F91-D6A7-E844-9324-F62DC190B865}"/>
              </a:ext>
            </a:extLst>
          </p:cNvPr>
          <p:cNvSpPr>
            <a:spLocks noGrp="1"/>
          </p:cNvSpPr>
          <p:nvPr>
            <p:ph type="title"/>
          </p:nvPr>
        </p:nvSpPr>
        <p:spPr/>
        <p:txBody>
          <a:bodyPr>
            <a:normAutofit/>
          </a:bodyPr>
          <a:lstStyle/>
          <a:p>
            <a:pPr algn="ctr" defTabSz="914400" rtl="1" eaLnBrk="1" latinLnBrk="0" hangingPunct="1">
              <a:lnSpc>
                <a:spcPct val="90000"/>
              </a:lnSpc>
              <a:spcBef>
                <a:spcPct val="0"/>
              </a:spcBef>
              <a:buNone/>
            </a:pPr>
            <a:r>
              <a:rPr lang="he-IL" sz="4800" dirty="0"/>
              <a:t>״צוואר בקבוק״ הוא מושג יחסי</a:t>
            </a:r>
            <a:endParaRPr lang="en-US" sz="4800" dirty="0"/>
          </a:p>
        </p:txBody>
      </p:sp>
      <p:sp>
        <p:nvSpPr>
          <p:cNvPr id="3" name="Content Placeholder 2">
            <a:extLst>
              <a:ext uri="{FF2B5EF4-FFF2-40B4-BE49-F238E27FC236}">
                <a16:creationId xmlns:a16="http://schemas.microsoft.com/office/drawing/2014/main" id="{6594AA97-3F38-7346-A5D0-0A2D1727164B}"/>
              </a:ext>
            </a:extLst>
          </p:cNvPr>
          <p:cNvSpPr>
            <a:spLocks noGrp="1"/>
          </p:cNvSpPr>
          <p:nvPr>
            <p:ph idx="1"/>
          </p:nvPr>
        </p:nvSpPr>
        <p:spPr/>
        <p:txBody>
          <a:bodyPr>
            <a:normAutofit/>
          </a:bodyPr>
          <a:lstStyle/>
          <a:p>
            <a:pPr marL="0" indent="0" algn="r" defTabSz="914400" rtl="1" eaLnBrk="1" latinLnBrk="0" hangingPunct="1">
              <a:lnSpc>
                <a:spcPct val="90000"/>
              </a:lnSpc>
              <a:spcBef>
                <a:spcPts val="1000"/>
              </a:spcBef>
              <a:buNone/>
            </a:pPr>
            <a:r>
              <a:rPr lang="he-IL" sz="3600" dirty="0"/>
              <a:t>הגודל העיקרי שעליו אנחנו מסתכלים ״</a:t>
            </a:r>
            <a:r>
              <a:rPr lang="he-IL" sz="3600" i="1" dirty="0"/>
              <a:t>קבוע </a:t>
            </a:r>
            <a:r>
              <a:rPr lang="en-US" sz="3600" i="1" dirty="0" err="1"/>
              <a:t>Cheeger</a:t>
            </a:r>
            <a:r>
              <a:rPr lang="he-IL" sz="3600" dirty="0"/>
              <a:t>״, או </a:t>
            </a:r>
            <a:r>
              <a:rPr lang="he-IL" sz="3600" i="1" dirty="0">
                <a:solidFill>
                  <a:srgbClr val="FF0000"/>
                </a:solidFill>
              </a:rPr>
              <a:t>מקדם</a:t>
            </a:r>
            <a:r>
              <a:rPr lang="he-IL" sz="3600" i="1" dirty="0"/>
              <a:t> </a:t>
            </a:r>
            <a:r>
              <a:rPr lang="he-IL" sz="3600" i="1" dirty="0">
                <a:solidFill>
                  <a:srgbClr val="FF0000"/>
                </a:solidFill>
              </a:rPr>
              <a:t>ההרחבה הצלעית </a:t>
            </a:r>
            <a:r>
              <a:rPr lang="he-IL" sz="3600" dirty="0"/>
              <a:t>של הגרף </a:t>
            </a:r>
            <a:r>
              <a:rPr lang="en-US" sz="3600" dirty="0"/>
              <a:t>G=(V,E)</a:t>
            </a:r>
            <a:r>
              <a:rPr lang="he-IL" sz="3600" dirty="0"/>
              <a:t> מסומן ע״י </a:t>
            </a:r>
            <a:r>
              <a:rPr lang="en-US" sz="3600" dirty="0"/>
              <a:t>h(G)</a:t>
            </a:r>
            <a:r>
              <a:rPr lang="he-IL" sz="3600" dirty="0"/>
              <a:t> ומוגדר כך:</a:t>
            </a:r>
          </a:p>
          <a:p>
            <a:pPr marL="0" indent="0" algn="r" rtl="1">
              <a:buNone/>
            </a:pPr>
            <a:r>
              <a:rPr lang="he-IL" sz="3600" dirty="0"/>
              <a:t>מביטים בקבוצה כלשהי של קדקודים </a:t>
            </a:r>
            <a:r>
              <a:rPr lang="en-US" sz="3600" dirty="0"/>
              <a:t>V ⊃ S</a:t>
            </a:r>
            <a:r>
              <a:rPr lang="he-IL" sz="3600" dirty="0"/>
              <a:t> הכוללת לכל היותר מחצית מכלל הקדקודים ומחשבים את המנה בין  מספר הצלעות היוצאות מ-</a:t>
            </a:r>
            <a:r>
              <a:rPr lang="en-US" sz="3600" dirty="0"/>
              <a:t>S</a:t>
            </a:r>
            <a:r>
              <a:rPr lang="he-IL" sz="3600" dirty="0"/>
              <a:t> למספר הקדקודים שב-</a:t>
            </a:r>
            <a:r>
              <a:rPr lang="en-US" sz="3600" dirty="0"/>
              <a:t>S</a:t>
            </a:r>
            <a:r>
              <a:rPr lang="he-IL" sz="3600" dirty="0"/>
              <a:t>.</a:t>
            </a:r>
          </a:p>
          <a:p>
            <a:pPr marL="0" indent="0" algn="r" rtl="1">
              <a:buNone/>
            </a:pPr>
            <a:r>
              <a:rPr lang="en-US" sz="3600" dirty="0"/>
              <a:t>h(G)</a:t>
            </a:r>
            <a:r>
              <a:rPr lang="he-IL" sz="3600" dirty="0"/>
              <a:t> הוא המינימום של המנות האלה ע״פ כל הבחירות האפשריות של הקבוצה </a:t>
            </a:r>
            <a:r>
              <a:rPr lang="en-US" sz="3600" dirty="0"/>
              <a:t>S</a:t>
            </a:r>
            <a:r>
              <a:rPr lang="he-IL" sz="3600" dirty="0"/>
              <a:t>.</a:t>
            </a:r>
            <a:endParaRPr lang="en-US" sz="3600" dirty="0"/>
          </a:p>
        </p:txBody>
      </p:sp>
    </p:spTree>
    <p:extLst>
      <p:ext uri="{BB962C8B-B14F-4D97-AF65-F5344CB8AC3E}">
        <p14:creationId xmlns:p14="http://schemas.microsoft.com/office/powerpoint/2010/main" val="2482349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341DD-14A7-0042-9890-819E84950C9C}"/>
              </a:ext>
            </a:extLst>
          </p:cNvPr>
          <p:cNvSpPr>
            <a:spLocks noGrp="1"/>
          </p:cNvSpPr>
          <p:nvPr>
            <p:ph type="title"/>
          </p:nvPr>
        </p:nvSpPr>
        <p:spPr/>
        <p:txBody>
          <a:bodyPr/>
          <a:lstStyle/>
          <a:p>
            <a:pPr algn="ctr" defTabSz="914400" rtl="1" eaLnBrk="1" latinLnBrk="0" hangingPunct="1">
              <a:lnSpc>
                <a:spcPct val="90000"/>
              </a:lnSpc>
              <a:spcBef>
                <a:spcPct val="0"/>
              </a:spcBef>
              <a:buNone/>
            </a:pPr>
            <a:r>
              <a:rPr lang="he-IL" dirty="0"/>
              <a:t>חתכים בגרפים והרחבה צלעית</a:t>
            </a:r>
            <a:endParaRPr lang="en-US" dirty="0"/>
          </a:p>
        </p:txBody>
      </p:sp>
      <p:pic>
        <p:nvPicPr>
          <p:cNvPr id="5" name="Content Placeholder 4">
            <a:extLst>
              <a:ext uri="{FF2B5EF4-FFF2-40B4-BE49-F238E27FC236}">
                <a16:creationId xmlns:a16="http://schemas.microsoft.com/office/drawing/2014/main" id="{31568EA7-0DFA-DD4A-BC05-9DDF334C3A1C}"/>
              </a:ext>
            </a:extLst>
          </p:cNvPr>
          <p:cNvPicPr>
            <a:picLocks noGrp="1" noChangeAspect="1"/>
          </p:cNvPicPr>
          <p:nvPr>
            <p:ph idx="1"/>
          </p:nvPr>
        </p:nvPicPr>
        <p:blipFill>
          <a:blip r:embed="rId2"/>
          <a:stretch>
            <a:fillRect/>
          </a:stretch>
        </p:blipFill>
        <p:spPr>
          <a:xfrm>
            <a:off x="4091694" y="1859622"/>
            <a:ext cx="4489627" cy="3499787"/>
          </a:xfrm>
        </p:spPr>
      </p:pic>
    </p:spTree>
    <p:extLst>
      <p:ext uri="{BB962C8B-B14F-4D97-AF65-F5344CB8AC3E}">
        <p14:creationId xmlns:p14="http://schemas.microsoft.com/office/powerpoint/2010/main" val="2057039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1A7A0-2542-6042-8D2E-17518AFCFEDE}"/>
              </a:ext>
            </a:extLst>
          </p:cNvPr>
          <p:cNvSpPr>
            <a:spLocks noGrp="1"/>
          </p:cNvSpPr>
          <p:nvPr>
            <p:ph type="title"/>
          </p:nvPr>
        </p:nvSpPr>
        <p:spPr/>
        <p:txBody>
          <a:bodyPr>
            <a:normAutofit/>
          </a:bodyPr>
          <a:lstStyle/>
          <a:p>
            <a:pPr algn="ctr" defTabSz="914400" rtl="1" eaLnBrk="1" latinLnBrk="0" hangingPunct="1">
              <a:lnSpc>
                <a:spcPct val="90000"/>
              </a:lnSpc>
              <a:spcBef>
                <a:spcPct val="0"/>
              </a:spcBef>
              <a:buNone/>
            </a:pPr>
            <a:r>
              <a:rPr lang="he-IL" sz="4800" dirty="0"/>
              <a:t>בעיות </a:t>
            </a:r>
            <a:r>
              <a:rPr lang="he-IL" sz="4800" dirty="0" err="1"/>
              <a:t>איזופרימטריות</a:t>
            </a:r>
            <a:endParaRPr lang="en-US" sz="4800" dirty="0"/>
          </a:p>
        </p:txBody>
      </p:sp>
      <p:pic>
        <p:nvPicPr>
          <p:cNvPr id="5" name="Content Placeholder 4">
            <a:extLst>
              <a:ext uri="{FF2B5EF4-FFF2-40B4-BE49-F238E27FC236}">
                <a16:creationId xmlns:a16="http://schemas.microsoft.com/office/drawing/2014/main" id="{67004302-029A-2D48-B663-5FF4059BEC9C}"/>
              </a:ext>
            </a:extLst>
          </p:cNvPr>
          <p:cNvPicPr>
            <a:picLocks noGrp="1" noChangeAspect="1"/>
          </p:cNvPicPr>
          <p:nvPr>
            <p:ph idx="1"/>
          </p:nvPr>
        </p:nvPicPr>
        <p:blipFill>
          <a:blip r:embed="rId2"/>
          <a:stretch>
            <a:fillRect/>
          </a:stretch>
        </p:blipFill>
        <p:spPr>
          <a:xfrm>
            <a:off x="3844365" y="1582221"/>
            <a:ext cx="3737963" cy="3228241"/>
          </a:xfrm>
        </p:spPr>
      </p:pic>
    </p:spTree>
    <p:extLst>
      <p:ext uri="{BB962C8B-B14F-4D97-AF65-F5344CB8AC3E}">
        <p14:creationId xmlns:p14="http://schemas.microsoft.com/office/powerpoint/2010/main" val="89553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0D621-9C0D-9144-B086-2D486D390A8D}"/>
              </a:ext>
            </a:extLst>
          </p:cNvPr>
          <p:cNvSpPr>
            <a:spLocks noGrp="1"/>
          </p:cNvSpPr>
          <p:nvPr>
            <p:ph type="title"/>
          </p:nvPr>
        </p:nvSpPr>
        <p:spPr/>
        <p:txBody>
          <a:bodyPr>
            <a:normAutofit/>
          </a:bodyPr>
          <a:lstStyle/>
          <a:p>
            <a:pPr algn="ctr" defTabSz="914400" rtl="1" eaLnBrk="1" latinLnBrk="0" hangingPunct="1">
              <a:lnSpc>
                <a:spcPct val="90000"/>
              </a:lnSpc>
              <a:spcBef>
                <a:spcPct val="0"/>
              </a:spcBef>
              <a:buNone/>
            </a:pPr>
            <a:r>
              <a:rPr lang="he-IL" sz="4800" dirty="0"/>
              <a:t>גרפים רגולריים</a:t>
            </a:r>
            <a:endParaRPr lang="en-US" sz="4800" dirty="0"/>
          </a:p>
        </p:txBody>
      </p:sp>
      <p:pic>
        <p:nvPicPr>
          <p:cNvPr id="5" name="Content Placeholder 4">
            <a:extLst>
              <a:ext uri="{FF2B5EF4-FFF2-40B4-BE49-F238E27FC236}">
                <a16:creationId xmlns:a16="http://schemas.microsoft.com/office/drawing/2014/main" id="{D4796105-5154-B945-BDC7-56DD7D18B9B9}"/>
              </a:ext>
            </a:extLst>
          </p:cNvPr>
          <p:cNvPicPr>
            <a:picLocks noGrp="1" noChangeAspect="1"/>
          </p:cNvPicPr>
          <p:nvPr>
            <p:ph idx="1"/>
          </p:nvPr>
        </p:nvPicPr>
        <p:blipFill>
          <a:blip r:embed="rId2"/>
          <a:stretch>
            <a:fillRect/>
          </a:stretch>
        </p:blipFill>
        <p:spPr>
          <a:xfrm>
            <a:off x="4115656" y="1690688"/>
            <a:ext cx="3496272" cy="3496272"/>
          </a:xfrm>
        </p:spPr>
      </p:pic>
    </p:spTree>
    <p:extLst>
      <p:ext uri="{BB962C8B-B14F-4D97-AF65-F5344CB8AC3E}">
        <p14:creationId xmlns:p14="http://schemas.microsoft.com/office/powerpoint/2010/main" val="43087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B6BCE-689D-0348-B436-CF97B3568447}"/>
              </a:ext>
            </a:extLst>
          </p:cNvPr>
          <p:cNvSpPr>
            <a:spLocks noGrp="1"/>
          </p:cNvSpPr>
          <p:nvPr>
            <p:ph type="title"/>
          </p:nvPr>
        </p:nvSpPr>
        <p:spPr/>
        <p:txBody>
          <a:bodyPr>
            <a:normAutofit/>
          </a:bodyPr>
          <a:lstStyle/>
          <a:p>
            <a:pPr algn="ctr" defTabSz="914400" rtl="1" eaLnBrk="1" latinLnBrk="0" hangingPunct="1">
              <a:lnSpc>
                <a:spcPct val="90000"/>
              </a:lnSpc>
              <a:spcBef>
                <a:spcPct val="0"/>
              </a:spcBef>
              <a:buNone/>
            </a:pPr>
            <a:r>
              <a:rPr lang="he-IL" sz="4800" dirty="0"/>
              <a:t>עכשיו כבר אפשר לשאול שאלה קונקרטית</a:t>
            </a:r>
            <a:endParaRPr lang="en-US" sz="4800" dirty="0"/>
          </a:p>
        </p:txBody>
      </p:sp>
      <p:sp>
        <p:nvSpPr>
          <p:cNvPr id="3" name="Content Placeholder 2">
            <a:extLst>
              <a:ext uri="{FF2B5EF4-FFF2-40B4-BE49-F238E27FC236}">
                <a16:creationId xmlns:a16="http://schemas.microsoft.com/office/drawing/2014/main" id="{04D72BC3-70ED-0142-AD67-0B6F6616B24E}"/>
              </a:ext>
            </a:extLst>
          </p:cNvPr>
          <p:cNvSpPr>
            <a:spLocks noGrp="1"/>
          </p:cNvSpPr>
          <p:nvPr>
            <p:ph idx="1"/>
          </p:nvPr>
        </p:nvSpPr>
        <p:spPr/>
        <p:txBody>
          <a:bodyPr>
            <a:normAutofit/>
          </a:bodyPr>
          <a:lstStyle/>
          <a:p>
            <a:pPr marL="0" indent="0" algn="r" defTabSz="914400" rtl="1" eaLnBrk="1" latinLnBrk="0" hangingPunct="1">
              <a:lnSpc>
                <a:spcPct val="90000"/>
              </a:lnSpc>
              <a:spcBef>
                <a:spcPts val="1000"/>
              </a:spcBef>
              <a:buNone/>
            </a:pPr>
            <a:r>
              <a:rPr lang="he-IL" sz="3600" dirty="0"/>
              <a:t>נקבע </a:t>
            </a:r>
            <a:r>
              <a:rPr lang="en-US" sz="3600" dirty="0"/>
              <a:t>d</a:t>
            </a:r>
            <a:r>
              <a:rPr lang="he-IL" sz="3600" dirty="0"/>
              <a:t>, למשל </a:t>
            </a:r>
            <a:r>
              <a:rPr lang="en-US" sz="3600" dirty="0"/>
              <a:t>d=10</a:t>
            </a:r>
            <a:r>
              <a:rPr lang="he-IL" sz="3600" dirty="0"/>
              <a:t> ונביט בגרפים </a:t>
            </a:r>
            <a:r>
              <a:rPr lang="en-US" sz="3600" dirty="0"/>
              <a:t>d</a:t>
            </a:r>
            <a:r>
              <a:rPr lang="he-IL" sz="3600" dirty="0"/>
              <a:t>-רגולריים גדולים. האם ייתכן שיש גרפים </a:t>
            </a:r>
            <a:r>
              <a:rPr lang="en-US" sz="3600" dirty="0"/>
              <a:t>d</a:t>
            </a:r>
            <a:r>
              <a:rPr lang="he-IL" sz="3600" dirty="0"/>
              <a:t>-רגולריים </a:t>
            </a:r>
            <a:r>
              <a:rPr lang="en-US" sz="3600" dirty="0"/>
              <a:t>G=</a:t>
            </a:r>
            <a:r>
              <a:rPr lang="en-US" sz="3600" dirty="0" err="1"/>
              <a:t>G</a:t>
            </a:r>
            <a:r>
              <a:rPr lang="en-US" sz="3600" baseline="-25000" dirty="0" err="1"/>
              <a:t>n</a:t>
            </a:r>
            <a:r>
              <a:rPr lang="he-IL" sz="3600" dirty="0"/>
              <a:t> עם מספר גדול כרצוננו של קדקודים </a:t>
            </a:r>
            <a:r>
              <a:rPr lang="en-US" sz="3600" dirty="0"/>
              <a:t>n</a:t>
            </a:r>
            <a:r>
              <a:rPr lang="he-IL" sz="3600" dirty="0"/>
              <a:t> שלכולם הרחבה צלעית לפחות </a:t>
            </a:r>
            <a:r>
              <a:rPr lang="en-US" sz="3600" dirty="0"/>
              <a:t>𝛅&gt;0</a:t>
            </a:r>
            <a:r>
              <a:rPr lang="he-IL" sz="3600" dirty="0"/>
              <a:t> כשהפרמטר </a:t>
            </a:r>
            <a:r>
              <a:rPr lang="en-US" sz="3600" dirty="0"/>
              <a:t>𝛅</a:t>
            </a:r>
            <a:r>
              <a:rPr lang="he-IL" sz="3600" dirty="0"/>
              <a:t> </a:t>
            </a:r>
            <a:r>
              <a:rPr lang="he-IL" sz="3600" dirty="0">
                <a:solidFill>
                  <a:srgbClr val="FF0000"/>
                </a:solidFill>
              </a:rPr>
              <a:t>אינו תלוי ב-</a:t>
            </a:r>
            <a:r>
              <a:rPr lang="en-US" sz="3600" dirty="0">
                <a:solidFill>
                  <a:srgbClr val="FF0000"/>
                </a:solidFill>
              </a:rPr>
              <a:t>n</a:t>
            </a:r>
            <a:r>
              <a:rPr lang="he-IL" sz="3600" dirty="0"/>
              <a:t>?</a:t>
            </a:r>
          </a:p>
          <a:p>
            <a:pPr marL="0" indent="0" algn="r" defTabSz="914400" rtl="1" eaLnBrk="1" latinLnBrk="0" hangingPunct="1">
              <a:lnSpc>
                <a:spcPct val="90000"/>
              </a:lnSpc>
              <a:spcBef>
                <a:spcPts val="1000"/>
              </a:spcBef>
              <a:buNone/>
            </a:pPr>
            <a:r>
              <a:rPr lang="he-IL" sz="3600" dirty="0"/>
              <a:t>ועוד: במידה שהתשובה חיובית, האם זו ההתנהגות האופיינית של גרפים רגולריים גדולים או שמא זו תופעה נדירה?</a:t>
            </a:r>
            <a:endParaRPr lang="en-US" sz="3600" dirty="0"/>
          </a:p>
        </p:txBody>
      </p:sp>
    </p:spTree>
    <p:extLst>
      <p:ext uri="{BB962C8B-B14F-4D97-AF65-F5344CB8AC3E}">
        <p14:creationId xmlns:p14="http://schemas.microsoft.com/office/powerpoint/2010/main" val="1370193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3FFF8-1BFE-5443-8F8A-8C06B268E778}"/>
              </a:ext>
            </a:extLst>
          </p:cNvPr>
          <p:cNvSpPr>
            <a:spLocks noGrp="1"/>
          </p:cNvSpPr>
          <p:nvPr>
            <p:ph type="title"/>
          </p:nvPr>
        </p:nvSpPr>
        <p:spPr/>
        <p:txBody>
          <a:bodyPr>
            <a:normAutofit/>
          </a:bodyPr>
          <a:lstStyle/>
          <a:p>
            <a:pPr algn="ctr" defTabSz="914400" rtl="1" eaLnBrk="1" latinLnBrk="0" hangingPunct="1">
              <a:lnSpc>
                <a:spcPct val="90000"/>
              </a:lnSpc>
              <a:spcBef>
                <a:spcPct val="0"/>
              </a:spcBef>
              <a:buNone/>
            </a:pPr>
            <a:r>
              <a:rPr lang="he-IL" sz="4800" dirty="0"/>
              <a:t>וגם לענות עליה</a:t>
            </a:r>
            <a:endParaRPr lang="en-US" sz="4800" dirty="0"/>
          </a:p>
        </p:txBody>
      </p:sp>
      <p:sp>
        <p:nvSpPr>
          <p:cNvPr id="3" name="Content Placeholder 2">
            <a:extLst>
              <a:ext uri="{FF2B5EF4-FFF2-40B4-BE49-F238E27FC236}">
                <a16:creationId xmlns:a16="http://schemas.microsoft.com/office/drawing/2014/main" id="{C57A59ED-D074-E64F-AF10-61A6D95EF6DE}"/>
              </a:ext>
            </a:extLst>
          </p:cNvPr>
          <p:cNvSpPr>
            <a:spLocks noGrp="1"/>
          </p:cNvSpPr>
          <p:nvPr>
            <p:ph idx="1"/>
          </p:nvPr>
        </p:nvSpPr>
        <p:spPr/>
        <p:txBody>
          <a:bodyPr>
            <a:normAutofit/>
          </a:bodyPr>
          <a:lstStyle/>
          <a:p>
            <a:pPr marL="0" indent="0" algn="r" rtl="1">
              <a:buNone/>
            </a:pPr>
            <a:r>
              <a:rPr lang="he-IL" sz="3600" b="1" dirty="0"/>
              <a:t>משפט</a:t>
            </a:r>
            <a:r>
              <a:rPr lang="he-IL" sz="3600" dirty="0"/>
              <a:t>: לכל </a:t>
            </a:r>
            <a:r>
              <a:rPr lang="en-US" sz="3600" dirty="0"/>
              <a:t>d≥3</a:t>
            </a:r>
            <a:r>
              <a:rPr lang="he-IL" sz="3600" dirty="0"/>
              <a:t>, כמעט לכל גרף </a:t>
            </a:r>
            <a:r>
              <a:rPr lang="en-US" sz="3600" dirty="0"/>
              <a:t>d</a:t>
            </a:r>
            <a:r>
              <a:rPr lang="he-IL" sz="3600" dirty="0"/>
              <a:t>-רגולרי </a:t>
            </a:r>
            <a:r>
              <a:rPr lang="en-US" sz="3600" dirty="0"/>
              <a:t>G</a:t>
            </a:r>
            <a:r>
              <a:rPr lang="he-IL" sz="3600" dirty="0"/>
              <a:t> יש מקדם הרחבה צלעית </a:t>
            </a:r>
            <a:r>
              <a:rPr lang="en-US" sz="3600" dirty="0"/>
              <a:t>d/2-ϴ(√d)</a:t>
            </a:r>
            <a:r>
              <a:rPr lang="he-IL" sz="3600" dirty="0"/>
              <a:t>.</a:t>
            </a:r>
          </a:p>
          <a:p>
            <a:pPr marL="0" indent="0" algn="r" rtl="1">
              <a:buNone/>
            </a:pPr>
            <a:r>
              <a:rPr lang="he-IL" sz="3600" dirty="0"/>
              <a:t>במילים: </a:t>
            </a:r>
            <a:r>
              <a:rPr lang="he-IL" sz="3600" dirty="0" err="1"/>
              <a:t>אקספנדרים</a:t>
            </a:r>
            <a:r>
              <a:rPr lang="he-IL" sz="3600" dirty="0"/>
              <a:t> הם המקרה אופייני, לא החריג בין הגרפים הרגולריים.</a:t>
            </a:r>
            <a:endParaRPr lang="en-US" sz="3600" dirty="0"/>
          </a:p>
        </p:txBody>
      </p:sp>
    </p:spTree>
    <p:extLst>
      <p:ext uri="{BB962C8B-B14F-4D97-AF65-F5344CB8AC3E}">
        <p14:creationId xmlns:p14="http://schemas.microsoft.com/office/powerpoint/2010/main" val="4191161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4554</TotalTime>
  <Words>1061</Words>
  <Application>Microsoft Macintosh PowerPoint</Application>
  <PresentationFormat>Widescreen</PresentationFormat>
  <Paragraphs>56</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Cambria Math</vt:lpstr>
      <vt:lpstr>Times New Roman</vt:lpstr>
      <vt:lpstr>Office Theme</vt:lpstr>
      <vt:lpstr>אקספנדרים (גרפים מרחיבים)</vt:lpstr>
      <vt:lpstr>רק לוודא</vt:lpstr>
      <vt:lpstr>אקספנדר – גרף ללא צווארי בקבוק</vt:lpstr>
      <vt:lpstr>״צוואר בקבוק״ הוא מושג יחסי</vt:lpstr>
      <vt:lpstr>חתכים בגרפים והרחבה צלעית</vt:lpstr>
      <vt:lpstr>בעיות איזופרימטריות</vt:lpstr>
      <vt:lpstr>גרפים רגולריים</vt:lpstr>
      <vt:lpstr>עכשיו כבר אפשר לשאול שאלה קונקרטית</vt:lpstr>
      <vt:lpstr>וגם לענות עליה</vt:lpstr>
      <vt:lpstr>בניות מפורשות - למצוא שחת בערימת שחת</vt:lpstr>
      <vt:lpstr>מה זו בנייה מפורשת?</vt:lpstr>
      <vt:lpstr>אל יהיה הדבר הזה קל בעיניכם</vt:lpstr>
      <vt:lpstr>חבורות וגרפי Cayley</vt:lpstr>
      <vt:lpstr>עוד טיפונת על חבורות ואקספנדרים</vt:lpstr>
      <vt:lpstr>שלוש נקודות מבט שקולות על אקספנדרים</vt:lpstr>
      <vt:lpstr>רוצים קוסם</vt:lpstr>
      <vt:lpstr>הקוסם שלנו</vt:lpstr>
      <vt:lpstr>דוגמה לבעיית חיפוש במרחב ענקי</vt:lpstr>
      <vt:lpstr>ומה הנמשל?</vt:lpstr>
      <vt:lpstr>עוד על המשל והנמשל</vt:lpstr>
      <vt:lpstr>כמה אקראיות זה עולה לי?</vt:lpstr>
      <vt:lpstr>ובחזרה לאקספנדרים</vt:lpstr>
      <vt:lpstr>הוקוס פוקוס פיליבוקוס</vt:lpstr>
      <vt:lpstr>וכמה זה עולה לי?</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אקספנדרים (גרפים מרחיבים)</dc:title>
  <dc:creator>Microsoft Office User</dc:creator>
  <cp:lastModifiedBy>Microsoft Office User</cp:lastModifiedBy>
  <cp:revision>30</cp:revision>
  <dcterms:created xsi:type="dcterms:W3CDTF">2019-02-24T10:13:23Z</dcterms:created>
  <dcterms:modified xsi:type="dcterms:W3CDTF">2019-03-03T11:57:05Z</dcterms:modified>
</cp:coreProperties>
</file>